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68" r:id="rId1"/>
    <p:sldMasterId id="2147483828" r:id="rId2"/>
    <p:sldMasterId id="2147483813" r:id="rId3"/>
  </p:sldMasterIdLst>
  <p:notesMasterIdLst>
    <p:notesMasterId r:id="rId30"/>
  </p:notesMasterIdLst>
  <p:handoutMasterIdLst>
    <p:handoutMasterId r:id="rId31"/>
  </p:handoutMasterIdLst>
  <p:sldIdLst>
    <p:sldId id="301" r:id="rId4"/>
    <p:sldId id="261" r:id="rId5"/>
    <p:sldId id="532" r:id="rId6"/>
    <p:sldId id="540" r:id="rId7"/>
    <p:sldId id="541" r:id="rId8"/>
    <p:sldId id="507" r:id="rId9"/>
    <p:sldId id="466" r:id="rId10"/>
    <p:sldId id="542" r:id="rId11"/>
    <p:sldId id="492" r:id="rId12"/>
    <p:sldId id="543" r:id="rId13"/>
    <p:sldId id="473" r:id="rId14"/>
    <p:sldId id="545" r:id="rId15"/>
    <p:sldId id="494" r:id="rId16"/>
    <p:sldId id="528" r:id="rId17"/>
    <p:sldId id="546" r:id="rId18"/>
    <p:sldId id="496" r:id="rId19"/>
    <p:sldId id="427" r:id="rId20"/>
    <p:sldId id="428" r:id="rId21"/>
    <p:sldId id="544" r:id="rId22"/>
    <p:sldId id="547" r:id="rId23"/>
    <p:sldId id="548" r:id="rId24"/>
    <p:sldId id="479" r:id="rId25"/>
    <p:sldId id="497" r:id="rId26"/>
    <p:sldId id="549" r:id="rId27"/>
    <p:sldId id="550" r:id="rId28"/>
    <p:sldId id="266" r:id="rId29"/>
  </p:sldIdLst>
  <p:sldSz cx="9144000" cy="6858000" type="letter"/>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838">
          <p15:clr>
            <a:srgbClr val="A4A3A4"/>
          </p15:clr>
        </p15:guide>
        <p15:guide id="2" orient="horz" pos="2341">
          <p15:clr>
            <a:srgbClr val="A4A3A4"/>
          </p15:clr>
        </p15:guide>
        <p15:guide id="3" orient="horz" pos="2251">
          <p15:clr>
            <a:srgbClr val="A4A3A4"/>
          </p15:clr>
        </p15:guide>
        <p15:guide id="4" orient="horz" pos="754">
          <p15:clr>
            <a:srgbClr val="A4A3A4"/>
          </p15:clr>
        </p15:guide>
        <p15:guide id="5" orient="horz" pos="572">
          <p15:clr>
            <a:srgbClr val="A4A3A4"/>
          </p15:clr>
        </p15:guide>
        <p15:guide id="6" orient="horz" pos="436">
          <p15:clr>
            <a:srgbClr val="A4A3A4"/>
          </p15:clr>
        </p15:guide>
        <p15:guide id="7" pos="1338">
          <p15:clr>
            <a:srgbClr val="A4A3A4"/>
          </p15:clr>
        </p15:guide>
        <p15:guide id="8" pos="159">
          <p15:clr>
            <a:srgbClr val="A4A3A4"/>
          </p15:clr>
        </p15:guide>
        <p15:guide id="9" pos="1156">
          <p15:clr>
            <a:srgbClr val="A4A3A4"/>
          </p15:clr>
        </p15:guide>
        <p15:guide id="10" pos="2335">
          <p15:clr>
            <a:srgbClr val="A4A3A4"/>
          </p15:clr>
        </p15:guide>
        <p15:guide id="11" pos="3425">
          <p15:clr>
            <a:srgbClr val="A4A3A4"/>
          </p15:clr>
        </p15:guide>
        <p15:guide id="12" pos="3515">
          <p15:clr>
            <a:srgbClr val="A4A3A4"/>
          </p15:clr>
        </p15:guide>
        <p15:guide id="13" pos="4513">
          <p15:clr>
            <a:srgbClr val="A4A3A4"/>
          </p15:clr>
        </p15:guide>
        <p15:guide id="14" pos="5601">
          <p15:clr>
            <a:srgbClr val="A4A3A4"/>
          </p15:clr>
        </p15:guide>
        <p15:guide id="15" pos="2426">
          <p15:clr>
            <a:srgbClr val="A4A3A4"/>
          </p15:clr>
        </p15:guide>
        <p15:guide id="16" pos="4604">
          <p15:clr>
            <a:srgbClr val="A4A3A4"/>
          </p15:clr>
        </p15:guide>
        <p15:guide id="17" pos="2835">
          <p15:clr>
            <a:srgbClr val="A4A3A4"/>
          </p15:clr>
        </p15:guide>
        <p15:guide id="18" pos="2925">
          <p15:clr>
            <a:srgbClr val="A4A3A4"/>
          </p15:clr>
        </p15:guide>
      </p15:sldGuideLst>
    </p:ext>
    <p:ext uri="{2D200454-40CA-4A62-9FC3-DE9A4176ACB9}">
      <p15:notesGuideLst xmlns="" xmlns:p15="http://schemas.microsoft.com/office/powerpoint/2012/main">
        <p15:guide id="1" orient="horz" pos="3108"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3B76"/>
    <a:srgbClr val="0033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72" autoAdjust="0"/>
    <p:restoredTop sz="94434" autoAdjust="0"/>
  </p:normalViewPr>
  <p:slideViewPr>
    <p:cSldViewPr>
      <p:cViewPr varScale="1">
        <p:scale>
          <a:sx n="70" d="100"/>
          <a:sy n="70" d="100"/>
        </p:scale>
        <p:origin x="-492" y="-90"/>
      </p:cViewPr>
      <p:guideLst>
        <p:guide orient="horz" pos="3838"/>
        <p:guide orient="horz" pos="2341"/>
        <p:guide orient="horz" pos="2251"/>
        <p:guide orient="horz" pos="754"/>
        <p:guide orient="horz" pos="572"/>
        <p:guide orient="horz" pos="436"/>
        <p:guide pos="1338"/>
        <p:guide pos="159"/>
        <p:guide pos="1156"/>
        <p:guide pos="2335"/>
        <p:guide pos="3425"/>
        <p:guide pos="3515"/>
        <p:guide pos="4513"/>
        <p:guide pos="5601"/>
      </p:guideLst>
    </p:cSldViewPr>
  </p:slideViewPr>
  <p:outlineViewPr>
    <p:cViewPr>
      <p:scale>
        <a:sx n="33" d="100"/>
        <a:sy n="33" d="100"/>
      </p:scale>
      <p:origin x="0" y="21642"/>
    </p:cViewPr>
  </p:outlineViewPr>
  <p:notesTextViewPr>
    <p:cViewPr>
      <p:scale>
        <a:sx n="100" d="100"/>
        <a:sy n="100" d="100"/>
      </p:scale>
      <p:origin x="0" y="0"/>
    </p:cViewPr>
  </p:notesTextViewPr>
  <p:sorterViewPr>
    <p:cViewPr>
      <p:scale>
        <a:sx n="66" d="100"/>
        <a:sy n="66" d="100"/>
      </p:scale>
      <p:origin x="0" y="546"/>
    </p:cViewPr>
  </p:sorterViewPr>
  <p:notesViewPr>
    <p:cSldViewPr showGuides="1">
      <p:cViewPr varScale="1">
        <p:scale>
          <a:sx n="52" d="100"/>
          <a:sy n="52" d="100"/>
        </p:scale>
        <p:origin x="2976" y="96"/>
      </p:cViewPr>
      <p:guideLst>
        <p:guide orient="horz" pos="3108"/>
        <p:guide pos="212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6ABBBB-6ABE-4CED-A499-DD8F80B5CA98}" type="doc">
      <dgm:prSet loTypeId="urn:microsoft.com/office/officeart/2005/8/layout/pyramid2" loCatId="list" qsTypeId="urn:microsoft.com/office/officeart/2005/8/quickstyle/simple1" qsCatId="simple" csTypeId="urn:microsoft.com/office/officeart/2005/8/colors/accent1_2" csCatId="accent1" phldr="1"/>
      <dgm:spPr/>
    </dgm:pt>
    <dgm:pt modelId="{1A9F280F-4D7C-4048-9315-0F91A244CAD4}">
      <dgm:prSet phldrT="[Text]" custT="1"/>
      <dgm:spPr/>
      <dgm:t>
        <a:bodyPr anchor="t" anchorCtr="0"/>
        <a:lstStyle/>
        <a:p>
          <a:r>
            <a:rPr lang="en-US" sz="1400" dirty="0" smtClean="0"/>
            <a:t>Article 246- Distribution of legislative power between the Centre and State.</a:t>
          </a:r>
        </a:p>
        <a:p>
          <a:r>
            <a:rPr lang="en-US" sz="1400" dirty="0" smtClean="0"/>
            <a:t>List I- Parliament has the exclusive power, List II- State has the exclusive power</a:t>
          </a:r>
        </a:p>
        <a:p>
          <a:r>
            <a:rPr lang="en-US" sz="1400" dirty="0" smtClean="0"/>
            <a:t>List III- Areas on which both state and Parliament can make laws</a:t>
          </a:r>
          <a:endParaRPr lang="en-IN" sz="1400" dirty="0"/>
        </a:p>
      </dgm:t>
    </dgm:pt>
    <dgm:pt modelId="{F316C59D-E405-4EE2-9475-D24FAFC7F1F6}" type="parTrans" cxnId="{8191BAA8-6FB6-4313-81FA-325D28B27D7E}">
      <dgm:prSet/>
      <dgm:spPr/>
      <dgm:t>
        <a:bodyPr/>
        <a:lstStyle/>
        <a:p>
          <a:endParaRPr lang="en-IN"/>
        </a:p>
      </dgm:t>
    </dgm:pt>
    <dgm:pt modelId="{0BD0275C-D79A-4898-A709-C622F258699D}" type="sibTrans" cxnId="{8191BAA8-6FB6-4313-81FA-325D28B27D7E}">
      <dgm:prSet/>
      <dgm:spPr/>
      <dgm:t>
        <a:bodyPr/>
        <a:lstStyle/>
        <a:p>
          <a:endParaRPr lang="en-IN"/>
        </a:p>
      </dgm:t>
    </dgm:pt>
    <dgm:pt modelId="{1A829C77-1ED7-4E4D-95CA-36E6243C07D0}">
      <dgm:prSet phldrT="[Text]" custT="1"/>
      <dgm:spPr/>
      <dgm:t>
        <a:bodyPr/>
        <a:lstStyle/>
        <a:p>
          <a:endParaRPr lang="en-IN" sz="1400" dirty="0" smtClean="0"/>
        </a:p>
        <a:p>
          <a:endParaRPr lang="en-IN" sz="1400" dirty="0" smtClean="0"/>
        </a:p>
        <a:p>
          <a:r>
            <a:rPr lang="en-IN" sz="1400" dirty="0" smtClean="0"/>
            <a:t>Payments of service tax and VAT are mutually exclusive. They should be held to be applicable having regard to the respective parameters of service tax and the sales tax as envisaged in a composite contract as contradistinguished from an indivisible contract. It may consist of different elements providing for attracting different nature of levy. </a:t>
          </a:r>
          <a:r>
            <a:rPr lang="en-US" sz="1400" i="0" dirty="0" smtClean="0"/>
            <a:t>:</a:t>
          </a:r>
        </a:p>
        <a:p>
          <a:r>
            <a:rPr lang="en-US" sz="1400" b="1" i="1" dirty="0" err="1" smtClean="0"/>
            <a:t>Imagic</a:t>
          </a:r>
          <a:r>
            <a:rPr lang="en-US" sz="1400" b="1" i="1" dirty="0" smtClean="0"/>
            <a:t>  Creative Pvt. Ltd. v. Comm. Of Commercial Taxes, </a:t>
          </a:r>
          <a:r>
            <a:rPr lang="en-IN" sz="1400" b="1" i="1" dirty="0" smtClean="0"/>
            <a:t>2008 (9) S.T.R. 337 (S.C</a:t>
          </a:r>
          <a:r>
            <a:rPr lang="en-IN" sz="1400" dirty="0" smtClean="0"/>
            <a:t>)</a:t>
          </a:r>
          <a:endParaRPr lang="en-US" sz="1400" b="1" i="1" dirty="0" smtClean="0"/>
        </a:p>
        <a:p>
          <a:endParaRPr lang="en-US" sz="1400" i="0" dirty="0" smtClean="0"/>
        </a:p>
        <a:p>
          <a:endParaRPr lang="en-IN" sz="1400" i="0" dirty="0"/>
        </a:p>
      </dgm:t>
    </dgm:pt>
    <dgm:pt modelId="{0168EBC8-7A11-482B-962E-0EAE50E39F03}" type="sibTrans" cxnId="{A7255B28-DBB7-4A9F-B79B-0F970DD51A69}">
      <dgm:prSet/>
      <dgm:spPr/>
      <dgm:t>
        <a:bodyPr/>
        <a:lstStyle/>
        <a:p>
          <a:endParaRPr lang="en-IN"/>
        </a:p>
      </dgm:t>
    </dgm:pt>
    <dgm:pt modelId="{8595BB10-C5CD-41BA-A270-E011FAE7BA1A}" type="parTrans" cxnId="{A7255B28-DBB7-4A9F-B79B-0F970DD51A69}">
      <dgm:prSet/>
      <dgm:spPr/>
      <dgm:t>
        <a:bodyPr/>
        <a:lstStyle/>
        <a:p>
          <a:endParaRPr lang="en-IN"/>
        </a:p>
      </dgm:t>
    </dgm:pt>
    <dgm:pt modelId="{38B4DB17-0522-406B-BA3B-26EEF4722D3D}">
      <dgm:prSet custT="1"/>
      <dgm:spPr/>
      <dgm:t>
        <a:bodyPr/>
        <a:lstStyle/>
        <a:p>
          <a:endParaRPr lang="en-IN" sz="1400" dirty="0" smtClean="0"/>
        </a:p>
        <a:p>
          <a:r>
            <a:rPr lang="en-IN" sz="1400" dirty="0" smtClean="0"/>
            <a:t>Wherever legislative powers are distributed between the Union and the States, situations may arise </a:t>
          </a:r>
          <a:r>
            <a:rPr lang="en-IN" sz="1400" b="1" dirty="0" smtClean="0">
              <a:solidFill>
                <a:srgbClr val="FF0000"/>
              </a:solidFill>
            </a:rPr>
            <a:t>where the two legislative fields might apparently overlap</a:t>
          </a:r>
          <a:r>
            <a:rPr lang="en-IN" sz="1400" dirty="0" smtClean="0"/>
            <a:t>. It is the duty of the Courts, however difficult it may be, to ascertain to what degree and to what extent, the authority to deal with matters falling within these classes of subjects exists in each Legislature and to define, in the particular case before them, the limits of the respective powers. It could not have been the intention that a conflict should exist; and, in order to prevent such a result </a:t>
          </a:r>
          <a:r>
            <a:rPr lang="en-IN" sz="1400" b="1" dirty="0" smtClean="0">
              <a:solidFill>
                <a:srgbClr val="FF0000"/>
              </a:solidFill>
            </a:rPr>
            <a:t>the two provisions must be read together, and the language of one interpreted, and, where necessary modified by that of the other</a:t>
          </a:r>
        </a:p>
        <a:p>
          <a:r>
            <a:rPr lang="en-US" sz="1400" b="1" i="1" dirty="0" smtClean="0">
              <a:solidFill>
                <a:schemeClr val="tx1"/>
              </a:solidFill>
            </a:rPr>
            <a:t>Federation of Hotels and Restaurants Association of India v. UOI , 1989 (3) SCC 634</a:t>
          </a:r>
          <a:endParaRPr lang="en-IN" sz="1400" b="1" dirty="0">
            <a:solidFill>
              <a:srgbClr val="FF0000"/>
            </a:solidFill>
          </a:endParaRPr>
        </a:p>
      </dgm:t>
    </dgm:pt>
    <dgm:pt modelId="{6E4875DB-AD83-40CC-BF22-4DDF49D5A653}" type="sibTrans" cxnId="{1D49D340-70A7-469B-A2A6-CDE3E789F079}">
      <dgm:prSet/>
      <dgm:spPr/>
      <dgm:t>
        <a:bodyPr/>
        <a:lstStyle/>
        <a:p>
          <a:endParaRPr lang="en-IN"/>
        </a:p>
      </dgm:t>
    </dgm:pt>
    <dgm:pt modelId="{CBBB9938-5B17-4E21-BE12-4DA8D524CD7C}" type="parTrans" cxnId="{1D49D340-70A7-469B-A2A6-CDE3E789F079}">
      <dgm:prSet/>
      <dgm:spPr/>
      <dgm:t>
        <a:bodyPr/>
        <a:lstStyle/>
        <a:p>
          <a:endParaRPr lang="en-IN"/>
        </a:p>
      </dgm:t>
    </dgm:pt>
    <dgm:pt modelId="{FD24B797-C2C2-4D30-B158-9E39947ECC20}" type="pres">
      <dgm:prSet presAssocID="{1D6ABBBB-6ABE-4CED-A499-DD8F80B5CA98}" presName="compositeShape" presStyleCnt="0">
        <dgm:presLayoutVars>
          <dgm:dir/>
          <dgm:resizeHandles/>
        </dgm:presLayoutVars>
      </dgm:prSet>
      <dgm:spPr/>
    </dgm:pt>
    <dgm:pt modelId="{042A8AD2-4CF5-48C9-AFD4-0521DA5402C0}" type="pres">
      <dgm:prSet presAssocID="{1D6ABBBB-6ABE-4CED-A499-DD8F80B5CA98}" presName="pyramid" presStyleLbl="node1" presStyleIdx="0" presStyleCnt="1" custScaleX="128000" custLinFactNeighborX="-1196" custLinFactNeighborY="0"/>
      <dgm:spPr>
        <a:gradFill rotWithShape="0">
          <a:gsLst>
            <a:gs pos="57498">
              <a:schemeClr val="accent1">
                <a:lumMod val="40000"/>
                <a:lumOff val="60000"/>
              </a:schemeClr>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dgm:spPr>
    </dgm:pt>
    <dgm:pt modelId="{643A8D23-D7D9-4BEC-ADFB-1CCD8A92EB1E}" type="pres">
      <dgm:prSet presAssocID="{1D6ABBBB-6ABE-4CED-A499-DD8F80B5CA98}" presName="theList" presStyleCnt="0"/>
      <dgm:spPr/>
    </dgm:pt>
    <dgm:pt modelId="{CEFA8D30-91AC-49B4-A355-3528CF39A8E9}" type="pres">
      <dgm:prSet presAssocID="{1A9F280F-4D7C-4048-9315-0F91A244CAD4}" presName="aNode" presStyleLbl="fgAcc1" presStyleIdx="0" presStyleCnt="3" custScaleX="230769" custScaleY="139188" custLinFactY="-24489" custLinFactNeighborX="-385" custLinFactNeighborY="-100000">
        <dgm:presLayoutVars>
          <dgm:bulletEnabled val="1"/>
        </dgm:presLayoutVars>
      </dgm:prSet>
      <dgm:spPr>
        <a:prstGeom prst="flowChartProcess">
          <a:avLst/>
        </a:prstGeom>
      </dgm:spPr>
      <dgm:t>
        <a:bodyPr/>
        <a:lstStyle/>
        <a:p>
          <a:endParaRPr lang="en-IN"/>
        </a:p>
      </dgm:t>
    </dgm:pt>
    <dgm:pt modelId="{944EEA4E-5993-4F98-8787-FAC21FBF4811}" type="pres">
      <dgm:prSet presAssocID="{1A9F280F-4D7C-4048-9315-0F91A244CAD4}" presName="aSpace" presStyleCnt="0"/>
      <dgm:spPr/>
    </dgm:pt>
    <dgm:pt modelId="{635C36E7-6A84-48B1-B6F5-0361908BDE18}" type="pres">
      <dgm:prSet presAssocID="{1A829C77-1ED7-4E4D-95CA-36E6243C07D0}" presName="aNode" presStyleLbl="fgAcc1" presStyleIdx="1" presStyleCnt="3" custScaleX="230768" custScaleY="202272" custLinFactY="300000" custLinFactNeighborX="1978" custLinFactNeighborY="392578">
        <dgm:presLayoutVars>
          <dgm:bulletEnabled val="1"/>
        </dgm:presLayoutVars>
      </dgm:prSet>
      <dgm:spPr>
        <a:prstGeom prst="flowChartProcess">
          <a:avLst/>
        </a:prstGeom>
      </dgm:spPr>
      <dgm:t>
        <a:bodyPr/>
        <a:lstStyle/>
        <a:p>
          <a:endParaRPr lang="en-IN"/>
        </a:p>
      </dgm:t>
    </dgm:pt>
    <dgm:pt modelId="{E8E067B6-D96A-48E2-B9B2-8E88B2C95538}" type="pres">
      <dgm:prSet presAssocID="{1A829C77-1ED7-4E4D-95CA-36E6243C07D0}" presName="aSpace" presStyleCnt="0"/>
      <dgm:spPr/>
    </dgm:pt>
    <dgm:pt modelId="{1FD0B9DA-A669-4EE9-859D-FEFA465567B3}" type="pres">
      <dgm:prSet presAssocID="{38B4DB17-0522-406B-BA3B-26EEF4722D3D}" presName="aNode" presStyleLbl="fgAcc1" presStyleIdx="2" presStyleCnt="3" custScaleX="230769" custScaleY="340115" custLinFactY="-200000" custLinFactNeighborX="3766" custLinFactNeighborY="-202386">
        <dgm:presLayoutVars>
          <dgm:bulletEnabled val="1"/>
        </dgm:presLayoutVars>
      </dgm:prSet>
      <dgm:spPr>
        <a:prstGeom prst="flowChartProcess">
          <a:avLst/>
        </a:prstGeom>
      </dgm:spPr>
      <dgm:t>
        <a:bodyPr/>
        <a:lstStyle/>
        <a:p>
          <a:endParaRPr lang="en-IN"/>
        </a:p>
      </dgm:t>
    </dgm:pt>
    <dgm:pt modelId="{5BA83C1E-C49B-4D14-9B63-D2B653072D37}" type="pres">
      <dgm:prSet presAssocID="{38B4DB17-0522-406B-BA3B-26EEF4722D3D}" presName="aSpace" presStyleCnt="0"/>
      <dgm:spPr/>
    </dgm:pt>
  </dgm:ptLst>
  <dgm:cxnLst>
    <dgm:cxn modelId="{A7255B28-DBB7-4A9F-B79B-0F970DD51A69}" srcId="{1D6ABBBB-6ABE-4CED-A499-DD8F80B5CA98}" destId="{1A829C77-1ED7-4E4D-95CA-36E6243C07D0}" srcOrd="1" destOrd="0" parTransId="{8595BB10-C5CD-41BA-A270-E011FAE7BA1A}" sibTransId="{0168EBC8-7A11-482B-962E-0EAE50E39F03}"/>
    <dgm:cxn modelId="{449D9861-4D54-43EA-B1D9-5BCC2DB3EEBC}" type="presOf" srcId="{1A9F280F-4D7C-4048-9315-0F91A244CAD4}" destId="{CEFA8D30-91AC-49B4-A355-3528CF39A8E9}" srcOrd="0" destOrd="0" presId="urn:microsoft.com/office/officeart/2005/8/layout/pyramid2"/>
    <dgm:cxn modelId="{FB1655A3-802B-4F01-98FB-2BC653C62212}" type="presOf" srcId="{1D6ABBBB-6ABE-4CED-A499-DD8F80B5CA98}" destId="{FD24B797-C2C2-4D30-B158-9E39947ECC20}" srcOrd="0" destOrd="0" presId="urn:microsoft.com/office/officeart/2005/8/layout/pyramid2"/>
    <dgm:cxn modelId="{8191BAA8-6FB6-4313-81FA-325D28B27D7E}" srcId="{1D6ABBBB-6ABE-4CED-A499-DD8F80B5CA98}" destId="{1A9F280F-4D7C-4048-9315-0F91A244CAD4}" srcOrd="0" destOrd="0" parTransId="{F316C59D-E405-4EE2-9475-D24FAFC7F1F6}" sibTransId="{0BD0275C-D79A-4898-A709-C622F258699D}"/>
    <dgm:cxn modelId="{E63D3F3E-504E-4007-9330-E9288F02C486}" type="presOf" srcId="{1A829C77-1ED7-4E4D-95CA-36E6243C07D0}" destId="{635C36E7-6A84-48B1-B6F5-0361908BDE18}" srcOrd="0" destOrd="0" presId="urn:microsoft.com/office/officeart/2005/8/layout/pyramid2"/>
    <dgm:cxn modelId="{9FE0B3EB-DC94-4824-B682-14173D8669C3}" type="presOf" srcId="{38B4DB17-0522-406B-BA3B-26EEF4722D3D}" destId="{1FD0B9DA-A669-4EE9-859D-FEFA465567B3}" srcOrd="0" destOrd="0" presId="urn:microsoft.com/office/officeart/2005/8/layout/pyramid2"/>
    <dgm:cxn modelId="{1D49D340-70A7-469B-A2A6-CDE3E789F079}" srcId="{1D6ABBBB-6ABE-4CED-A499-DD8F80B5CA98}" destId="{38B4DB17-0522-406B-BA3B-26EEF4722D3D}" srcOrd="2" destOrd="0" parTransId="{CBBB9938-5B17-4E21-BE12-4DA8D524CD7C}" sibTransId="{6E4875DB-AD83-40CC-BF22-4DDF49D5A653}"/>
    <dgm:cxn modelId="{12490958-8A3F-4539-9764-D4541B95824C}" type="presParOf" srcId="{FD24B797-C2C2-4D30-B158-9E39947ECC20}" destId="{042A8AD2-4CF5-48C9-AFD4-0521DA5402C0}" srcOrd="0" destOrd="0" presId="urn:microsoft.com/office/officeart/2005/8/layout/pyramid2"/>
    <dgm:cxn modelId="{CCBBFB94-FBC4-4344-9C31-D558F038C0DC}" type="presParOf" srcId="{FD24B797-C2C2-4D30-B158-9E39947ECC20}" destId="{643A8D23-D7D9-4BEC-ADFB-1CCD8A92EB1E}" srcOrd="1" destOrd="0" presId="urn:microsoft.com/office/officeart/2005/8/layout/pyramid2"/>
    <dgm:cxn modelId="{EFA83977-A776-4FEE-80E7-D3BA4B72E436}" type="presParOf" srcId="{643A8D23-D7D9-4BEC-ADFB-1CCD8A92EB1E}" destId="{CEFA8D30-91AC-49B4-A355-3528CF39A8E9}" srcOrd="0" destOrd="0" presId="urn:microsoft.com/office/officeart/2005/8/layout/pyramid2"/>
    <dgm:cxn modelId="{D978091E-0D42-4CC7-8C4E-BC671949A3A2}" type="presParOf" srcId="{643A8D23-D7D9-4BEC-ADFB-1CCD8A92EB1E}" destId="{944EEA4E-5993-4F98-8787-FAC21FBF4811}" srcOrd="1" destOrd="0" presId="urn:microsoft.com/office/officeart/2005/8/layout/pyramid2"/>
    <dgm:cxn modelId="{47D6A830-73D2-4A8C-9EF8-F6ECDC499990}" type="presParOf" srcId="{643A8D23-D7D9-4BEC-ADFB-1CCD8A92EB1E}" destId="{635C36E7-6A84-48B1-B6F5-0361908BDE18}" srcOrd="2" destOrd="0" presId="urn:microsoft.com/office/officeart/2005/8/layout/pyramid2"/>
    <dgm:cxn modelId="{9A68D3A7-1F59-4937-BC81-B29B9B2BE16E}" type="presParOf" srcId="{643A8D23-D7D9-4BEC-ADFB-1CCD8A92EB1E}" destId="{E8E067B6-D96A-48E2-B9B2-8E88B2C95538}" srcOrd="3" destOrd="0" presId="urn:microsoft.com/office/officeart/2005/8/layout/pyramid2"/>
    <dgm:cxn modelId="{EB293905-1F0A-4BF2-8494-5048359AD64D}" type="presParOf" srcId="{643A8D23-D7D9-4BEC-ADFB-1CCD8A92EB1E}" destId="{1FD0B9DA-A669-4EE9-859D-FEFA465567B3}" srcOrd="4" destOrd="0" presId="urn:microsoft.com/office/officeart/2005/8/layout/pyramid2"/>
    <dgm:cxn modelId="{9E013443-7DB5-4AAB-8614-0822949F8201}" type="presParOf" srcId="{643A8D23-D7D9-4BEC-ADFB-1CCD8A92EB1E}" destId="{5BA83C1E-C49B-4D14-9B63-D2B653072D37}" srcOrd="5" destOrd="0" presId="urn:microsoft.com/office/officeart/2005/8/layout/pyramid2"/>
  </dgm:cxnLst>
  <dgm:bg/>
  <dgm:whole/>
  <dgm:extLst>
    <a:ext uri="http://schemas.microsoft.com/office/drawing/2008/diagram">
      <dsp:dataModelExt xmlns=""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42A8AD2-4CF5-48C9-AFD4-0521DA5402C0}">
      <dsp:nvSpPr>
        <dsp:cNvPr id="0" name=""/>
        <dsp:cNvSpPr/>
      </dsp:nvSpPr>
      <dsp:spPr>
        <a:xfrm>
          <a:off x="-546098" y="0"/>
          <a:ext cx="6502401" cy="5080001"/>
        </a:xfrm>
        <a:prstGeom prst="triangle">
          <a:avLst/>
        </a:prstGeom>
        <a:gradFill rotWithShape="0">
          <a:gsLst>
            <a:gs pos="57498">
              <a:schemeClr val="accent1">
                <a:lumMod val="40000"/>
                <a:lumOff val="60000"/>
              </a:schemeClr>
            </a:gs>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1270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FA8D30-91AC-49B4-A355-3528CF39A8E9}">
      <dsp:nvSpPr>
        <dsp:cNvPr id="0" name=""/>
        <dsp:cNvSpPr/>
      </dsp:nvSpPr>
      <dsp:spPr>
        <a:xfrm>
          <a:off x="533392" y="301391"/>
          <a:ext cx="7619993" cy="785792"/>
        </a:xfrm>
        <a:prstGeom prst="flowChartProcess">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ctr" defTabSz="622300">
            <a:lnSpc>
              <a:spcPct val="90000"/>
            </a:lnSpc>
            <a:spcBef>
              <a:spcPct val="0"/>
            </a:spcBef>
            <a:spcAft>
              <a:spcPct val="35000"/>
            </a:spcAft>
          </a:pPr>
          <a:r>
            <a:rPr lang="en-US" sz="1400" kern="1200" dirty="0" smtClean="0"/>
            <a:t>Article 246- Distribution of legislative power between the Centre and State.</a:t>
          </a:r>
        </a:p>
        <a:p>
          <a:pPr lvl="0" algn="ctr" defTabSz="622300">
            <a:lnSpc>
              <a:spcPct val="90000"/>
            </a:lnSpc>
            <a:spcBef>
              <a:spcPct val="0"/>
            </a:spcBef>
            <a:spcAft>
              <a:spcPct val="35000"/>
            </a:spcAft>
          </a:pPr>
          <a:r>
            <a:rPr lang="en-US" sz="1400" kern="1200" dirty="0" smtClean="0"/>
            <a:t>List I- Parliament has the exclusive power, List II- State has the exclusive power</a:t>
          </a:r>
        </a:p>
        <a:p>
          <a:pPr lvl="0" algn="ctr" defTabSz="622300">
            <a:lnSpc>
              <a:spcPct val="90000"/>
            </a:lnSpc>
            <a:spcBef>
              <a:spcPct val="0"/>
            </a:spcBef>
            <a:spcAft>
              <a:spcPct val="35000"/>
            </a:spcAft>
          </a:pPr>
          <a:r>
            <a:rPr lang="en-US" sz="1400" kern="1200" dirty="0" smtClean="0"/>
            <a:t>List III- Areas on which both state and Parliament can make laws</a:t>
          </a:r>
          <a:endParaRPr lang="en-IN" sz="1400" kern="1200" dirty="0"/>
        </a:p>
      </dsp:txBody>
      <dsp:txXfrm>
        <a:off x="533392" y="301391"/>
        <a:ext cx="7619993" cy="785792"/>
      </dsp:txXfrm>
    </dsp:sp>
    <dsp:sp modelId="{635C36E7-6A84-48B1-B6F5-0361908BDE18}">
      <dsp:nvSpPr>
        <dsp:cNvPr id="0" name=""/>
        <dsp:cNvSpPr/>
      </dsp:nvSpPr>
      <dsp:spPr>
        <a:xfrm>
          <a:off x="546121" y="3337280"/>
          <a:ext cx="7619960" cy="1141936"/>
        </a:xfrm>
        <a:prstGeom prst="flowChartProcess">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IN" sz="1400" kern="1200" dirty="0" smtClean="0"/>
        </a:p>
        <a:p>
          <a:pPr lvl="0" algn="ctr" defTabSz="622300">
            <a:lnSpc>
              <a:spcPct val="90000"/>
            </a:lnSpc>
            <a:spcBef>
              <a:spcPct val="0"/>
            </a:spcBef>
            <a:spcAft>
              <a:spcPct val="35000"/>
            </a:spcAft>
          </a:pPr>
          <a:endParaRPr lang="en-IN" sz="1400" kern="1200" dirty="0" smtClean="0"/>
        </a:p>
        <a:p>
          <a:pPr lvl="0" algn="ctr" defTabSz="622300">
            <a:lnSpc>
              <a:spcPct val="90000"/>
            </a:lnSpc>
            <a:spcBef>
              <a:spcPct val="0"/>
            </a:spcBef>
            <a:spcAft>
              <a:spcPct val="35000"/>
            </a:spcAft>
          </a:pPr>
          <a:r>
            <a:rPr lang="en-IN" sz="1400" kern="1200" dirty="0" smtClean="0"/>
            <a:t>Payments of service tax and VAT are mutually exclusive. They should be held to be applicable having regard to the respective parameters of service tax and the sales tax as envisaged in a composite contract as contradistinguished from an indivisible contract. It may consist of different elements providing for attracting different nature of levy. </a:t>
          </a:r>
          <a:r>
            <a:rPr lang="en-US" sz="1400" i="0" kern="1200" dirty="0" smtClean="0"/>
            <a:t>:</a:t>
          </a:r>
        </a:p>
        <a:p>
          <a:pPr lvl="0" algn="ctr" defTabSz="622300">
            <a:lnSpc>
              <a:spcPct val="90000"/>
            </a:lnSpc>
            <a:spcBef>
              <a:spcPct val="0"/>
            </a:spcBef>
            <a:spcAft>
              <a:spcPct val="35000"/>
            </a:spcAft>
          </a:pPr>
          <a:r>
            <a:rPr lang="en-US" sz="1400" b="1" i="1" kern="1200" dirty="0" err="1" smtClean="0"/>
            <a:t>Imagic</a:t>
          </a:r>
          <a:r>
            <a:rPr lang="en-US" sz="1400" b="1" i="1" kern="1200" dirty="0" smtClean="0"/>
            <a:t>  Creative Pvt. Ltd. v. Comm. Of Commercial Taxes, </a:t>
          </a:r>
          <a:r>
            <a:rPr lang="en-IN" sz="1400" b="1" i="1" kern="1200" dirty="0" smtClean="0"/>
            <a:t>2008 (9) S.T.R. 337 (S.C</a:t>
          </a:r>
          <a:r>
            <a:rPr lang="en-IN" sz="1400" kern="1200" dirty="0" smtClean="0"/>
            <a:t>)</a:t>
          </a:r>
          <a:endParaRPr lang="en-US" sz="1400" b="1" i="1" kern="1200" dirty="0" smtClean="0"/>
        </a:p>
        <a:p>
          <a:pPr lvl="0" algn="ctr" defTabSz="622300">
            <a:lnSpc>
              <a:spcPct val="90000"/>
            </a:lnSpc>
            <a:spcBef>
              <a:spcPct val="0"/>
            </a:spcBef>
            <a:spcAft>
              <a:spcPct val="35000"/>
            </a:spcAft>
          </a:pPr>
          <a:endParaRPr lang="en-US" sz="1400" i="0" kern="1200" dirty="0" smtClean="0"/>
        </a:p>
        <a:p>
          <a:pPr lvl="0" algn="ctr" defTabSz="622300">
            <a:lnSpc>
              <a:spcPct val="90000"/>
            </a:lnSpc>
            <a:spcBef>
              <a:spcPct val="0"/>
            </a:spcBef>
            <a:spcAft>
              <a:spcPct val="35000"/>
            </a:spcAft>
          </a:pPr>
          <a:endParaRPr lang="en-IN" sz="1400" i="0" kern="1200" dirty="0"/>
        </a:p>
      </dsp:txBody>
      <dsp:txXfrm>
        <a:off x="546121" y="3337280"/>
        <a:ext cx="7619960" cy="1141936"/>
      </dsp:txXfrm>
    </dsp:sp>
    <dsp:sp modelId="{1FD0B9DA-A669-4EE9-859D-FEFA465567B3}">
      <dsp:nvSpPr>
        <dsp:cNvPr id="0" name=""/>
        <dsp:cNvSpPr/>
      </dsp:nvSpPr>
      <dsp:spPr>
        <a:xfrm>
          <a:off x="546105" y="1307149"/>
          <a:ext cx="7619993" cy="1920135"/>
        </a:xfrm>
        <a:prstGeom prst="flowChartProcess">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en-IN" sz="1400" kern="1200" dirty="0" smtClean="0"/>
        </a:p>
        <a:p>
          <a:pPr lvl="0" algn="ctr" defTabSz="622300">
            <a:lnSpc>
              <a:spcPct val="90000"/>
            </a:lnSpc>
            <a:spcBef>
              <a:spcPct val="0"/>
            </a:spcBef>
            <a:spcAft>
              <a:spcPct val="35000"/>
            </a:spcAft>
          </a:pPr>
          <a:r>
            <a:rPr lang="en-IN" sz="1400" kern="1200" dirty="0" smtClean="0"/>
            <a:t>Wherever legislative powers are distributed between the Union and the States, situations may arise </a:t>
          </a:r>
          <a:r>
            <a:rPr lang="en-IN" sz="1400" b="1" kern="1200" dirty="0" smtClean="0">
              <a:solidFill>
                <a:srgbClr val="FF0000"/>
              </a:solidFill>
            </a:rPr>
            <a:t>where the two legislative fields might apparently overlap</a:t>
          </a:r>
          <a:r>
            <a:rPr lang="en-IN" sz="1400" kern="1200" dirty="0" smtClean="0"/>
            <a:t>. It is the duty of the Courts, however difficult it may be, to ascertain to what degree and to what extent, the authority to deal with matters falling within these classes of subjects exists in each Legislature and to define, in the particular case before them, the limits of the respective powers. It could not have been the intention that a conflict should exist; and, in order to prevent such a result </a:t>
          </a:r>
          <a:r>
            <a:rPr lang="en-IN" sz="1400" b="1" kern="1200" dirty="0" smtClean="0">
              <a:solidFill>
                <a:srgbClr val="FF0000"/>
              </a:solidFill>
            </a:rPr>
            <a:t>the two provisions must be read together, and the language of one interpreted, and, where necessary modified by that of the other</a:t>
          </a:r>
        </a:p>
        <a:p>
          <a:pPr lvl="0" algn="ctr" defTabSz="622300">
            <a:lnSpc>
              <a:spcPct val="90000"/>
            </a:lnSpc>
            <a:spcBef>
              <a:spcPct val="0"/>
            </a:spcBef>
            <a:spcAft>
              <a:spcPct val="35000"/>
            </a:spcAft>
          </a:pPr>
          <a:r>
            <a:rPr lang="en-US" sz="1400" b="1" i="1" kern="1200" dirty="0" smtClean="0">
              <a:solidFill>
                <a:schemeClr val="tx1"/>
              </a:solidFill>
            </a:rPr>
            <a:t>Federation of Hotels and Restaurants Association of India v. UOI , 1989 (3) SCC 634</a:t>
          </a:r>
          <a:endParaRPr lang="en-IN" sz="1400" b="1" kern="1200" dirty="0">
            <a:solidFill>
              <a:srgbClr val="FF0000"/>
            </a:solidFill>
          </a:endParaRPr>
        </a:p>
      </dsp:txBody>
      <dsp:txXfrm>
        <a:off x="546105" y="1307149"/>
        <a:ext cx="7619993" cy="1920135"/>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136" cy="493789"/>
          </a:xfrm>
          <a:prstGeom prst="rect">
            <a:avLst/>
          </a:prstGeom>
        </p:spPr>
        <p:txBody>
          <a:bodyPr vert="horz" lIns="91440" tIns="45720" rIns="91440" bIns="45720" rtlCol="0"/>
          <a:lstStyle>
            <a:lvl1pPr algn="l">
              <a:defRPr sz="1200"/>
            </a:lvl1pPr>
          </a:lstStyle>
          <a:p>
            <a:endParaRPr lang="en-GB" dirty="0">
              <a:latin typeface="Arial" pitchFamily="34" charset="0"/>
            </a:endParaRPr>
          </a:p>
        </p:txBody>
      </p:sp>
      <p:sp>
        <p:nvSpPr>
          <p:cNvPr id="3" name="Date Placeholder 2"/>
          <p:cNvSpPr>
            <a:spLocks noGrp="1"/>
          </p:cNvSpPr>
          <p:nvPr>
            <p:ph type="dt" sz="quarter" idx="1"/>
          </p:nvPr>
        </p:nvSpPr>
        <p:spPr>
          <a:xfrm>
            <a:off x="3816023" y="0"/>
            <a:ext cx="2918136" cy="493789"/>
          </a:xfrm>
          <a:prstGeom prst="rect">
            <a:avLst/>
          </a:prstGeom>
        </p:spPr>
        <p:txBody>
          <a:bodyPr vert="horz" lIns="91440" tIns="45720" rIns="91440" bIns="45720" rtlCol="0"/>
          <a:lstStyle>
            <a:lvl1pPr algn="r">
              <a:defRPr sz="1200"/>
            </a:lvl1pPr>
          </a:lstStyle>
          <a:p>
            <a:fld id="{9BB3801B-3AD9-4063-8035-40061A8994CF}" type="datetimeFigureOut">
              <a:rPr lang="en-GB" smtClean="0">
                <a:latin typeface="Arial" pitchFamily="34" charset="0"/>
              </a:rPr>
              <a:pPr/>
              <a:t>17/01/2016</a:t>
            </a:fld>
            <a:endParaRPr lang="en-GB" dirty="0">
              <a:latin typeface="Arial" pitchFamily="34" charset="0"/>
            </a:endParaRPr>
          </a:p>
        </p:txBody>
      </p:sp>
      <p:sp>
        <p:nvSpPr>
          <p:cNvPr id="4" name="Footer Placeholder 3"/>
          <p:cNvSpPr>
            <a:spLocks noGrp="1"/>
          </p:cNvSpPr>
          <p:nvPr>
            <p:ph type="ftr" sz="quarter" idx="2"/>
          </p:nvPr>
        </p:nvSpPr>
        <p:spPr>
          <a:xfrm>
            <a:off x="0" y="9370947"/>
            <a:ext cx="2918136" cy="493789"/>
          </a:xfrm>
          <a:prstGeom prst="rect">
            <a:avLst/>
          </a:prstGeom>
        </p:spPr>
        <p:txBody>
          <a:bodyPr vert="horz" lIns="91440" tIns="45720" rIns="91440" bIns="45720" rtlCol="0" anchor="b"/>
          <a:lstStyle>
            <a:lvl1pPr algn="l">
              <a:defRPr sz="1200"/>
            </a:lvl1pPr>
          </a:lstStyle>
          <a:p>
            <a:endParaRPr lang="en-GB" dirty="0">
              <a:latin typeface="Arial" pitchFamily="34" charset="0"/>
            </a:endParaRPr>
          </a:p>
        </p:txBody>
      </p:sp>
      <p:sp>
        <p:nvSpPr>
          <p:cNvPr id="5" name="Slide Number Placeholder 4"/>
          <p:cNvSpPr>
            <a:spLocks noGrp="1"/>
          </p:cNvSpPr>
          <p:nvPr>
            <p:ph type="sldNum" sz="quarter" idx="3"/>
          </p:nvPr>
        </p:nvSpPr>
        <p:spPr>
          <a:xfrm>
            <a:off x="3816023" y="9370947"/>
            <a:ext cx="2918136" cy="493789"/>
          </a:xfrm>
          <a:prstGeom prst="rect">
            <a:avLst/>
          </a:prstGeom>
        </p:spPr>
        <p:txBody>
          <a:bodyPr vert="horz" lIns="91440" tIns="45720" rIns="91440" bIns="45720" rtlCol="0" anchor="b"/>
          <a:lstStyle>
            <a:lvl1pPr algn="r">
              <a:defRPr sz="1200"/>
            </a:lvl1pPr>
          </a:lstStyle>
          <a:p>
            <a:fld id="{58488B57-508C-45DA-BE9E-9787265685AB}" type="slidenum">
              <a:rPr lang="en-GB" smtClean="0">
                <a:latin typeface="Arial" pitchFamily="34" charset="0"/>
              </a:rPr>
              <a:pPr/>
              <a:t>‹#›</a:t>
            </a:fld>
            <a:endParaRPr lang="en-GB" dirty="0">
              <a:latin typeface="Arial" pitchFamily="34" charset="0"/>
            </a:endParaRPr>
          </a:p>
        </p:txBody>
      </p:sp>
    </p:spTree>
    <p:extLst>
      <p:ext uri="{BB962C8B-B14F-4D97-AF65-F5344CB8AC3E}">
        <p14:creationId xmlns="" xmlns:p14="http://schemas.microsoft.com/office/powerpoint/2010/main" val="16584498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136" cy="493789"/>
          </a:xfrm>
          <a:prstGeom prst="rect">
            <a:avLst/>
          </a:prstGeom>
        </p:spPr>
        <p:txBody>
          <a:bodyPr vert="horz" lIns="91440" tIns="45720" rIns="91440" bIns="45720" rtlCol="0"/>
          <a:lstStyle>
            <a:lvl1pPr algn="l">
              <a:defRPr sz="1200">
                <a:latin typeface="Arial" pitchFamily="34" charset="0"/>
              </a:defRPr>
            </a:lvl1pPr>
          </a:lstStyle>
          <a:p>
            <a:endParaRPr lang="en-GB" dirty="0"/>
          </a:p>
        </p:txBody>
      </p:sp>
      <p:sp>
        <p:nvSpPr>
          <p:cNvPr id="3" name="Date Placeholder 2"/>
          <p:cNvSpPr>
            <a:spLocks noGrp="1"/>
          </p:cNvSpPr>
          <p:nvPr>
            <p:ph type="dt" idx="1"/>
          </p:nvPr>
        </p:nvSpPr>
        <p:spPr>
          <a:xfrm>
            <a:off x="3816023" y="0"/>
            <a:ext cx="2918136" cy="493789"/>
          </a:xfrm>
          <a:prstGeom prst="rect">
            <a:avLst/>
          </a:prstGeom>
        </p:spPr>
        <p:txBody>
          <a:bodyPr vert="horz" lIns="91440" tIns="45720" rIns="91440" bIns="45720" rtlCol="0"/>
          <a:lstStyle>
            <a:lvl1pPr algn="r">
              <a:defRPr sz="1200">
                <a:latin typeface="Arial" pitchFamily="34" charset="0"/>
              </a:defRPr>
            </a:lvl1pPr>
          </a:lstStyle>
          <a:p>
            <a:fld id="{31276AA8-87B9-4096-8DB7-61955026A411}" type="datetimeFigureOut">
              <a:rPr lang="en-GB" smtClean="0"/>
              <a:pPr/>
              <a:t>17/01/2016</a:t>
            </a:fld>
            <a:endParaRPr lang="en-GB" dirty="0"/>
          </a:p>
        </p:txBody>
      </p:sp>
      <p:sp>
        <p:nvSpPr>
          <p:cNvPr id="4" name="Slide Image Placeholder 3"/>
          <p:cNvSpPr>
            <a:spLocks noGrp="1" noRot="1" noChangeAspect="1"/>
          </p:cNvSpPr>
          <p:nvPr>
            <p:ph type="sldImg" idx="2"/>
          </p:nvPr>
        </p:nvSpPr>
        <p:spPr>
          <a:xfrm>
            <a:off x="901700" y="739775"/>
            <a:ext cx="4932363" cy="36988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3416" y="4687052"/>
            <a:ext cx="5388931" cy="443936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Footer Placeholder 5"/>
          <p:cNvSpPr>
            <a:spLocks noGrp="1"/>
          </p:cNvSpPr>
          <p:nvPr>
            <p:ph type="ftr" sz="quarter" idx="4"/>
          </p:nvPr>
        </p:nvSpPr>
        <p:spPr>
          <a:xfrm>
            <a:off x="0" y="9370947"/>
            <a:ext cx="2918136" cy="493789"/>
          </a:xfrm>
          <a:prstGeom prst="rect">
            <a:avLst/>
          </a:prstGeom>
        </p:spPr>
        <p:txBody>
          <a:bodyPr vert="horz" lIns="91440" tIns="45720" rIns="91440" bIns="45720" rtlCol="0" anchor="b"/>
          <a:lstStyle>
            <a:lvl1pPr algn="l">
              <a:defRPr sz="1200">
                <a:latin typeface="Arial" pitchFamily="34" charset="0"/>
              </a:defRPr>
            </a:lvl1pPr>
          </a:lstStyle>
          <a:p>
            <a:endParaRPr lang="en-GB" dirty="0"/>
          </a:p>
        </p:txBody>
      </p:sp>
      <p:sp>
        <p:nvSpPr>
          <p:cNvPr id="7" name="Slide Number Placeholder 6"/>
          <p:cNvSpPr>
            <a:spLocks noGrp="1"/>
          </p:cNvSpPr>
          <p:nvPr>
            <p:ph type="sldNum" sz="quarter" idx="5"/>
          </p:nvPr>
        </p:nvSpPr>
        <p:spPr>
          <a:xfrm>
            <a:off x="3816023" y="9370947"/>
            <a:ext cx="2918136" cy="493789"/>
          </a:xfrm>
          <a:prstGeom prst="rect">
            <a:avLst/>
          </a:prstGeom>
        </p:spPr>
        <p:txBody>
          <a:bodyPr vert="horz" lIns="91440" tIns="45720" rIns="91440" bIns="45720" rtlCol="0" anchor="b"/>
          <a:lstStyle>
            <a:lvl1pPr algn="r">
              <a:defRPr sz="1200">
                <a:latin typeface="Arial" pitchFamily="34" charset="0"/>
              </a:defRPr>
            </a:lvl1pPr>
          </a:lstStyle>
          <a:p>
            <a:fld id="{FAB8291F-7122-4223-8777-35D50163381A}" type="slidenum">
              <a:rPr lang="en-GB" smtClean="0"/>
              <a:pPr/>
              <a:t>‹#›</a:t>
            </a:fld>
            <a:endParaRPr lang="en-GB" dirty="0"/>
          </a:p>
        </p:txBody>
      </p:sp>
    </p:spTree>
    <p:extLst>
      <p:ext uri="{BB962C8B-B14F-4D97-AF65-F5344CB8AC3E}">
        <p14:creationId xmlns="" xmlns:p14="http://schemas.microsoft.com/office/powerpoint/2010/main" val="1980242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AB8291F-7122-4223-8777-35D50163381A}" type="slidenum">
              <a:rPr lang="en-GB" smtClean="0"/>
              <a:pPr/>
              <a:t>2</a:t>
            </a:fld>
            <a:endParaRPr lang="en-GB" dirty="0"/>
          </a:p>
        </p:txBody>
      </p:sp>
    </p:spTree>
    <p:extLst>
      <p:ext uri="{BB962C8B-B14F-4D97-AF65-F5344CB8AC3E}">
        <p14:creationId xmlns="" xmlns:p14="http://schemas.microsoft.com/office/powerpoint/2010/main" val="3328168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AB8291F-7122-4223-8777-35D50163381A}" type="slidenum">
              <a:rPr lang="en-GB" smtClean="0"/>
              <a:pPr/>
              <a:t>12</a:t>
            </a:fld>
            <a:endParaRPr lang="en-GB" dirty="0"/>
          </a:p>
        </p:txBody>
      </p:sp>
    </p:spTree>
    <p:extLst>
      <p:ext uri="{BB962C8B-B14F-4D97-AF65-F5344CB8AC3E}">
        <p14:creationId xmlns="" xmlns:p14="http://schemas.microsoft.com/office/powerpoint/2010/main" val="2927579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BD0FA05-46D0-4BE5-9709-F37381047A87}" type="slidenum">
              <a:rPr lang="en-US" smtClean="0">
                <a:solidFill>
                  <a:prstClr val="black"/>
                </a:solidFill>
              </a:rPr>
              <a:pPr/>
              <a:t>13</a:t>
            </a:fld>
            <a:endParaRPr lang="en-US" dirty="0">
              <a:solidFill>
                <a:prstClr val="black"/>
              </a:solidFill>
            </a:endParaRPr>
          </a:p>
        </p:txBody>
      </p:sp>
    </p:spTree>
    <p:extLst>
      <p:ext uri="{BB962C8B-B14F-4D97-AF65-F5344CB8AC3E}">
        <p14:creationId xmlns="" xmlns:p14="http://schemas.microsoft.com/office/powerpoint/2010/main" val="2162358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AB8291F-7122-4223-8777-35D50163381A}" type="slidenum">
              <a:rPr lang="en-GB" smtClean="0"/>
              <a:pPr/>
              <a:t>16</a:t>
            </a:fld>
            <a:endParaRPr lang="en-GB" dirty="0"/>
          </a:p>
        </p:txBody>
      </p:sp>
    </p:spTree>
    <p:extLst>
      <p:ext uri="{BB962C8B-B14F-4D97-AF65-F5344CB8AC3E}">
        <p14:creationId xmlns="" xmlns:p14="http://schemas.microsoft.com/office/powerpoint/2010/main" val="1299996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AB8291F-7122-4223-8777-35D50163381A}" type="slidenum">
              <a:rPr lang="en-GB" smtClean="0"/>
              <a:pPr/>
              <a:t>24</a:t>
            </a:fld>
            <a:endParaRPr lang="en-GB" dirty="0"/>
          </a:p>
        </p:txBody>
      </p:sp>
    </p:spTree>
    <p:extLst>
      <p:ext uri="{BB962C8B-B14F-4D97-AF65-F5344CB8AC3E}">
        <p14:creationId xmlns="" xmlns:p14="http://schemas.microsoft.com/office/powerpoint/2010/main" val="724342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AB8291F-7122-4223-8777-35D50163381A}" type="slidenum">
              <a:rPr lang="en-GB" smtClean="0"/>
              <a:pPr/>
              <a:t>25</a:t>
            </a:fld>
            <a:endParaRPr lang="en-GB" dirty="0"/>
          </a:p>
        </p:txBody>
      </p:sp>
    </p:spTree>
    <p:extLst>
      <p:ext uri="{BB962C8B-B14F-4D97-AF65-F5344CB8AC3E}">
        <p14:creationId xmlns="" xmlns:p14="http://schemas.microsoft.com/office/powerpoint/2010/main" val="2241702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p:spTree>
      <p:nvGrpSpPr>
        <p:cNvPr id="1" name=""/>
        <p:cNvGrpSpPr/>
        <p:nvPr/>
      </p:nvGrpSpPr>
      <p:grpSpPr>
        <a:xfrm>
          <a:off x="0" y="0"/>
          <a:ext cx="0" cy="0"/>
          <a:chOff x="0" y="0"/>
          <a:chExt cx="0" cy="0"/>
        </a:xfrm>
      </p:grpSpPr>
      <p:sp>
        <p:nvSpPr>
          <p:cNvPr id="15" name="Rectangle 14"/>
          <p:cNvSpPr/>
          <p:nvPr userDrawn="1"/>
        </p:nvSpPr>
        <p:spPr>
          <a:xfrm>
            <a:off x="8587309" y="296254"/>
            <a:ext cx="556692" cy="6248399"/>
          </a:xfrm>
          <a:prstGeom prst="rect">
            <a:avLst/>
          </a:prstGeom>
          <a:solidFill>
            <a:srgbClr val="CCE3F4"/>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13" name="Rectangle 12"/>
          <p:cNvSpPr/>
          <p:nvPr userDrawn="1"/>
        </p:nvSpPr>
        <p:spPr>
          <a:xfrm>
            <a:off x="0" y="296254"/>
            <a:ext cx="6224397" cy="6248399"/>
          </a:xfrm>
          <a:prstGeom prst="rect">
            <a:avLst/>
          </a:prstGeom>
          <a:solidFill>
            <a:srgbClr val="CCE3F4"/>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3" name="Rectangle 2"/>
          <p:cNvSpPr/>
          <p:nvPr userDrawn="1"/>
        </p:nvSpPr>
        <p:spPr>
          <a:xfrm>
            <a:off x="0" y="3939001"/>
            <a:ext cx="5943600" cy="2291697"/>
          </a:xfrm>
          <a:prstGeom prst="rect">
            <a:avLst/>
          </a:prstGeom>
          <a:solidFill>
            <a:srgbClr val="003B76"/>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10" name="Title 9"/>
          <p:cNvSpPr>
            <a:spLocks noGrp="1"/>
          </p:cNvSpPr>
          <p:nvPr>
            <p:ph type="title"/>
          </p:nvPr>
        </p:nvSpPr>
        <p:spPr bwMode="gray">
          <a:xfrm>
            <a:off x="323527" y="4548601"/>
            <a:ext cx="3816425" cy="2088232"/>
          </a:xfrm>
          <a:noFill/>
          <a:ln w="9525">
            <a:noFill/>
            <a:miter lim="800000"/>
            <a:headEnd/>
            <a:tailEnd/>
          </a:ln>
        </p:spPr>
        <p:txBody>
          <a:bodyPr vert="horz" wrap="square" lIns="0" tIns="0" rIns="0" bIns="0" numCol="1" anchor="t" anchorCtr="0" compatLnSpc="1">
            <a:prstTxWarp prst="textNoShape">
              <a:avLst/>
            </a:prstTxWarp>
            <a:noAutofit/>
          </a:bodyPr>
          <a:lstStyle>
            <a:lvl1pPr algn="l" rtl="0" eaLnBrk="1" fontAlgn="base" hangingPunct="1">
              <a:spcBef>
                <a:spcPct val="40000"/>
              </a:spcBef>
              <a:spcAft>
                <a:spcPct val="0"/>
              </a:spcAft>
              <a:defRPr lang="en-GB" sz="3000" b="1" dirty="0" smtClean="0">
                <a:solidFill>
                  <a:schemeClr val="bg1"/>
                </a:solidFill>
                <a:latin typeface="+mj-lt"/>
                <a:ea typeface="+mj-ea"/>
                <a:cs typeface="+mj-cs"/>
              </a:defRPr>
            </a:lvl1pPr>
            <a:lvl2pPr>
              <a:defRPr lang="en-GB" sz="3000" b="1" dirty="0">
                <a:solidFill>
                  <a:schemeClr val="bg1"/>
                </a:solidFill>
                <a:latin typeface="+mj-lt"/>
              </a:defRPr>
            </a:lvl2pPr>
            <a:lvl3pPr>
              <a:defRPr lang="en-GB" sz="3000" b="1" dirty="0">
                <a:solidFill>
                  <a:schemeClr val="bg1"/>
                </a:solidFill>
                <a:latin typeface="+mj-lt"/>
              </a:defRPr>
            </a:lvl3pPr>
            <a:lvl4pPr>
              <a:defRPr lang="en-GB" sz="3000" b="1" dirty="0">
                <a:solidFill>
                  <a:schemeClr val="bg1"/>
                </a:solidFill>
                <a:latin typeface="+mj-lt"/>
              </a:defRPr>
            </a:lvl4pPr>
            <a:lvl5pPr>
              <a:defRPr lang="en-GB" sz="3000" b="1" dirty="0">
                <a:solidFill>
                  <a:schemeClr val="bg1"/>
                </a:solidFill>
                <a:latin typeface="+mj-lt"/>
              </a:defRPr>
            </a:lvl5pPr>
            <a:lvl6pPr>
              <a:defRPr lang="en-GB" sz="3000" b="1" dirty="0">
                <a:solidFill>
                  <a:schemeClr val="bg1"/>
                </a:solidFill>
                <a:latin typeface="+mj-lt"/>
              </a:defRPr>
            </a:lvl6pPr>
            <a:lvl7pPr>
              <a:defRPr lang="en-GB" sz="3000" b="1" dirty="0">
                <a:solidFill>
                  <a:schemeClr val="bg1"/>
                </a:solidFill>
                <a:latin typeface="+mj-lt"/>
              </a:defRPr>
            </a:lvl7pPr>
            <a:lvl8pPr>
              <a:defRPr lang="en-GB" sz="3000" b="1" dirty="0">
                <a:solidFill>
                  <a:schemeClr val="bg1"/>
                </a:solidFill>
                <a:latin typeface="+mj-lt"/>
              </a:defRPr>
            </a:lvl8pPr>
            <a:lvl9pPr>
              <a:defRPr sz="3000">
                <a:solidFill>
                  <a:schemeClr val="bg1"/>
                </a:solidFill>
              </a:defRPr>
            </a:lvl9pPr>
          </a:lstStyle>
          <a:p>
            <a:pPr lvl="0"/>
            <a:r>
              <a:rPr lang="en-US" dirty="0" smtClean="0"/>
              <a:t>Click to edit Master title style</a:t>
            </a:r>
            <a:endParaRPr lang="en-GB" dirty="0"/>
          </a:p>
        </p:txBody>
      </p:sp>
      <p:sp>
        <p:nvSpPr>
          <p:cNvPr id="17" name="Text Placeholder 16"/>
          <p:cNvSpPr>
            <a:spLocks noGrp="1"/>
          </p:cNvSpPr>
          <p:nvPr>
            <p:ph type="body" sz="quarter" idx="10"/>
          </p:nvPr>
        </p:nvSpPr>
        <p:spPr bwMode="gray">
          <a:xfrm>
            <a:off x="323528" y="5747164"/>
            <a:ext cx="3456383" cy="1079500"/>
          </a:xfrm>
          <a:noFill/>
          <a:ln w="9525">
            <a:noFill/>
            <a:miter lim="800000"/>
            <a:headEnd/>
            <a:tailEnd/>
          </a:ln>
        </p:spPr>
        <p:txBody>
          <a:bodyPr vert="horz" wrap="square" lIns="0" tIns="0" rIns="0" bIns="0" numCol="1" anchor="t" anchorCtr="0" compatLnSpc="1">
            <a:prstTxWarp prst="textNoShape">
              <a:avLst/>
            </a:prstTxWarp>
            <a:noAutofit/>
          </a:bodyPr>
          <a:lstStyle>
            <a:lvl1pPr marL="0" indent="0" algn="l" rtl="0" eaLnBrk="1" fontAlgn="base" hangingPunct="1">
              <a:lnSpc>
                <a:spcPct val="110000"/>
              </a:lnSpc>
              <a:spcBef>
                <a:spcPts val="600"/>
              </a:spcBef>
              <a:spcAft>
                <a:spcPct val="0"/>
              </a:spcAft>
              <a:defRPr lang="en-US" sz="1200" b="0" dirty="0" smtClean="0">
                <a:solidFill>
                  <a:schemeClr val="bg1"/>
                </a:solidFill>
                <a:latin typeface="+mn-lt"/>
                <a:ea typeface="+mn-ea"/>
                <a:cs typeface="+mn-cs"/>
              </a:defRPr>
            </a:lvl1pPr>
            <a:lvl2pPr>
              <a:defRPr lang="en-US" sz="1200" b="0" kern="1200" noProof="0" dirty="0" smtClean="0">
                <a:solidFill>
                  <a:schemeClr val="bg1"/>
                </a:solidFill>
                <a:latin typeface="+mn-lt"/>
                <a:ea typeface="+mn-ea"/>
                <a:cs typeface="+mn-cs"/>
              </a:defRPr>
            </a:lvl2pPr>
            <a:lvl3pPr>
              <a:defRPr lang="en-US" sz="1200" b="0" kern="1200" noProof="0" dirty="0" smtClean="0">
                <a:solidFill>
                  <a:schemeClr val="bg1"/>
                </a:solidFill>
                <a:latin typeface="+mn-lt"/>
                <a:ea typeface="+mn-ea"/>
                <a:cs typeface="+mn-cs"/>
              </a:defRPr>
            </a:lvl3pPr>
            <a:lvl4pPr>
              <a:defRPr lang="en-US" sz="1200" b="0" kern="1200" noProof="0" dirty="0" smtClean="0">
                <a:solidFill>
                  <a:schemeClr val="bg1"/>
                </a:solidFill>
                <a:latin typeface="+mn-lt"/>
                <a:ea typeface="+mn-ea"/>
                <a:cs typeface="+mn-cs"/>
              </a:defRPr>
            </a:lvl4pPr>
            <a:lvl5pPr>
              <a:defRPr lang="en-US" sz="1200" b="0" kern="1200" noProof="0" dirty="0" smtClean="0">
                <a:solidFill>
                  <a:schemeClr val="bg1"/>
                </a:solidFill>
                <a:latin typeface="+mn-lt"/>
                <a:ea typeface="+mn-ea"/>
                <a:cs typeface="+mn-cs"/>
              </a:defRPr>
            </a:lvl5pPr>
            <a:lvl6pPr>
              <a:defRPr lang="en-US" sz="1200" b="0" kern="1200" noProof="0" dirty="0" smtClean="0">
                <a:solidFill>
                  <a:schemeClr val="bg1"/>
                </a:solidFill>
                <a:latin typeface="+mn-lt"/>
                <a:ea typeface="+mn-ea"/>
                <a:cs typeface="+mn-cs"/>
              </a:defRPr>
            </a:lvl6pPr>
            <a:lvl7pPr>
              <a:defRPr lang="en-US" sz="1200" b="0" kern="1200" noProof="0" dirty="0" smtClean="0">
                <a:solidFill>
                  <a:schemeClr val="bg1"/>
                </a:solidFill>
                <a:latin typeface="+mn-lt"/>
                <a:ea typeface="+mn-ea"/>
                <a:cs typeface="+mn-cs"/>
              </a:defRPr>
            </a:lvl7pPr>
            <a:lvl8pPr>
              <a:defRPr lang="en-US" sz="1200" b="0" kern="1200" noProof="0" dirty="0" smtClean="0">
                <a:solidFill>
                  <a:schemeClr val="bg1"/>
                </a:solidFill>
                <a:latin typeface="+mn-lt"/>
                <a:ea typeface="+mn-ea"/>
                <a:cs typeface="+mn-cs"/>
              </a:defRPr>
            </a:lvl8pPr>
            <a:lvl9pPr>
              <a:defRPr lang="en-US" sz="1200" b="0" kern="1200" noProof="0" dirty="0" smtClean="0">
                <a:solidFill>
                  <a:schemeClr val="bg1"/>
                </a:solidFill>
                <a:latin typeface="+mn-lt"/>
                <a:ea typeface="+mn-ea"/>
                <a:cs typeface="+mn-cs"/>
              </a:defRPr>
            </a:lvl9pPr>
          </a:lstStyle>
          <a:p>
            <a:pPr lvl="0"/>
            <a:r>
              <a:rPr lang="en-US" smtClean="0"/>
              <a:t>Click to edit Master text styles</a:t>
            </a:r>
          </a:p>
        </p:txBody>
      </p:sp>
      <p:sp>
        <p:nvSpPr>
          <p:cNvPr id="14" name="Rectangle 13"/>
          <p:cNvSpPr/>
          <p:nvPr userDrawn="1"/>
        </p:nvSpPr>
        <p:spPr>
          <a:xfrm>
            <a:off x="8853443" y="3939001"/>
            <a:ext cx="290557" cy="2291697"/>
          </a:xfrm>
          <a:prstGeom prst="rect">
            <a:avLst/>
          </a:prstGeom>
          <a:solidFill>
            <a:srgbClr val="003B76"/>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grpSp>
        <p:nvGrpSpPr>
          <p:cNvPr id="5" name="Group 4"/>
          <p:cNvGrpSpPr>
            <a:grpSpLocks noChangeAspect="1"/>
          </p:cNvGrpSpPr>
          <p:nvPr userDrawn="1"/>
        </p:nvGrpSpPr>
        <p:grpSpPr bwMode="auto">
          <a:xfrm>
            <a:off x="6851650" y="4411663"/>
            <a:ext cx="1155700" cy="1536700"/>
            <a:chOff x="4316" y="2779"/>
            <a:chExt cx="728" cy="968"/>
          </a:xfrm>
        </p:grpSpPr>
        <p:sp>
          <p:nvSpPr>
            <p:cNvPr id="6" name="AutoShape 3"/>
            <p:cNvSpPr>
              <a:spLocks noChangeAspect="1" noChangeArrowheads="1" noTextEdit="1"/>
            </p:cNvSpPr>
            <p:nvPr userDrawn="1"/>
          </p:nvSpPr>
          <p:spPr bwMode="auto">
            <a:xfrm>
              <a:off x="4316" y="2779"/>
              <a:ext cx="728" cy="96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 name="Freeform 5"/>
            <p:cNvSpPr>
              <a:spLocks noEditPoints="1"/>
            </p:cNvSpPr>
            <p:nvPr userDrawn="1"/>
          </p:nvSpPr>
          <p:spPr bwMode="auto">
            <a:xfrm>
              <a:off x="4462" y="2779"/>
              <a:ext cx="441" cy="753"/>
            </a:xfrm>
            <a:custGeom>
              <a:avLst/>
              <a:gdLst>
                <a:gd name="T0" fmla="*/ 0 w 1908"/>
                <a:gd name="T1" fmla="*/ 0 h 3272"/>
                <a:gd name="T2" fmla="*/ 1631 w 1908"/>
                <a:gd name="T3" fmla="*/ 0 h 3272"/>
                <a:gd name="T4" fmla="*/ 1449 w 1908"/>
                <a:gd name="T5" fmla="*/ 151 h 3272"/>
                <a:gd name="T6" fmla="*/ 1177 w 1908"/>
                <a:gd name="T7" fmla="*/ 807 h 3272"/>
                <a:gd name="T8" fmla="*/ 1169 w 1908"/>
                <a:gd name="T9" fmla="*/ 394 h 3272"/>
                <a:gd name="T10" fmla="*/ 901 w 1908"/>
                <a:gd name="T11" fmla="*/ 385 h 3272"/>
                <a:gd name="T12" fmla="*/ 389 w 1908"/>
                <a:gd name="T13" fmla="*/ 1029 h 3272"/>
                <a:gd name="T14" fmla="*/ 24 w 1908"/>
                <a:gd name="T15" fmla="*/ 2006 h 3272"/>
                <a:gd name="T16" fmla="*/ 0 w 1908"/>
                <a:gd name="T17" fmla="*/ 2127 h 3272"/>
                <a:gd name="T18" fmla="*/ 0 w 1908"/>
                <a:gd name="T19" fmla="*/ 0 h 3272"/>
                <a:gd name="T20" fmla="*/ 1657 w 1908"/>
                <a:gd name="T21" fmla="*/ 0 h 3272"/>
                <a:gd name="T22" fmla="*/ 1908 w 1908"/>
                <a:gd name="T23" fmla="*/ 0 h 3272"/>
                <a:gd name="T24" fmla="*/ 1908 w 1908"/>
                <a:gd name="T25" fmla="*/ 989 h 3272"/>
                <a:gd name="T26" fmla="*/ 1907 w 1908"/>
                <a:gd name="T27" fmla="*/ 989 h 3272"/>
                <a:gd name="T28" fmla="*/ 1654 w 1908"/>
                <a:gd name="T29" fmla="*/ 1814 h 3272"/>
                <a:gd name="T30" fmla="*/ 1284 w 1908"/>
                <a:gd name="T31" fmla="*/ 2482 h 3272"/>
                <a:gd name="T32" fmla="*/ 1225 w 1908"/>
                <a:gd name="T33" fmla="*/ 2454 h 3272"/>
                <a:gd name="T34" fmla="*/ 1230 w 1908"/>
                <a:gd name="T35" fmla="*/ 1920 h 3272"/>
                <a:gd name="T36" fmla="*/ 1657 w 1908"/>
                <a:gd name="T37" fmla="*/ 0 h 3272"/>
                <a:gd name="T38" fmla="*/ 1908 w 1908"/>
                <a:gd name="T39" fmla="*/ 1320 h 3272"/>
                <a:gd name="T40" fmla="*/ 1908 w 1908"/>
                <a:gd name="T41" fmla="*/ 3272 h 3272"/>
                <a:gd name="T42" fmla="*/ 0 w 1908"/>
                <a:gd name="T43" fmla="*/ 3272 h 3272"/>
                <a:gd name="T44" fmla="*/ 0 w 1908"/>
                <a:gd name="T45" fmla="*/ 2912 h 3272"/>
                <a:gd name="T46" fmla="*/ 88 w 1908"/>
                <a:gd name="T47" fmla="*/ 3112 h 3272"/>
                <a:gd name="T48" fmla="*/ 408 w 1908"/>
                <a:gd name="T49" fmla="*/ 3178 h 3272"/>
                <a:gd name="T50" fmla="*/ 933 w 1908"/>
                <a:gd name="T51" fmla="*/ 2149 h 3272"/>
                <a:gd name="T52" fmla="*/ 1009 w 1908"/>
                <a:gd name="T53" fmla="*/ 2526 h 3272"/>
                <a:gd name="T54" fmla="*/ 1341 w 1908"/>
                <a:gd name="T55" fmla="*/ 2585 h 3272"/>
                <a:gd name="T56" fmla="*/ 1743 w 1908"/>
                <a:gd name="T57" fmla="*/ 1839 h 3272"/>
                <a:gd name="T58" fmla="*/ 1908 w 1908"/>
                <a:gd name="T59" fmla="*/ 1320 h 3272"/>
                <a:gd name="T60" fmla="*/ 992 w 1908"/>
                <a:gd name="T61" fmla="*/ 450 h 3272"/>
                <a:gd name="T62" fmla="*/ 381 w 1908"/>
                <a:gd name="T63" fmla="*/ 1976 h 3272"/>
                <a:gd name="T64" fmla="*/ 304 w 1908"/>
                <a:gd name="T65" fmla="*/ 3040 h 3272"/>
                <a:gd name="T66" fmla="*/ 376 w 1908"/>
                <a:gd name="T67" fmla="*/ 3076 h 3272"/>
                <a:gd name="T68" fmla="*/ 661 w 1908"/>
                <a:gd name="T69" fmla="*/ 2604 h 3272"/>
                <a:gd name="T70" fmla="*/ 971 w 1908"/>
                <a:gd name="T71" fmla="*/ 1552 h 3272"/>
                <a:gd name="T72" fmla="*/ 1102 w 1908"/>
                <a:gd name="T73" fmla="*/ 470 h 3272"/>
                <a:gd name="T74" fmla="*/ 992 w 1908"/>
                <a:gd name="T75" fmla="*/ 450 h 3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908" h="3272">
                  <a:moveTo>
                    <a:pt x="0" y="0"/>
                  </a:moveTo>
                  <a:lnTo>
                    <a:pt x="1631" y="0"/>
                  </a:lnTo>
                  <a:cubicBezTo>
                    <a:pt x="1555" y="43"/>
                    <a:pt x="1494" y="94"/>
                    <a:pt x="1449" y="151"/>
                  </a:cubicBezTo>
                  <a:cubicBezTo>
                    <a:pt x="1384" y="230"/>
                    <a:pt x="1294" y="449"/>
                    <a:pt x="1177" y="807"/>
                  </a:cubicBezTo>
                  <a:cubicBezTo>
                    <a:pt x="1224" y="613"/>
                    <a:pt x="1221" y="476"/>
                    <a:pt x="1169" y="394"/>
                  </a:cubicBezTo>
                  <a:cubicBezTo>
                    <a:pt x="1115" y="309"/>
                    <a:pt x="1025" y="306"/>
                    <a:pt x="901" y="385"/>
                  </a:cubicBezTo>
                  <a:cubicBezTo>
                    <a:pt x="734" y="491"/>
                    <a:pt x="563" y="706"/>
                    <a:pt x="389" y="1029"/>
                  </a:cubicBezTo>
                  <a:cubicBezTo>
                    <a:pt x="216" y="1352"/>
                    <a:pt x="94" y="1678"/>
                    <a:pt x="24" y="2006"/>
                  </a:cubicBezTo>
                  <a:cubicBezTo>
                    <a:pt x="15" y="2047"/>
                    <a:pt x="7" y="2088"/>
                    <a:pt x="0" y="2127"/>
                  </a:cubicBezTo>
                  <a:lnTo>
                    <a:pt x="0" y="0"/>
                  </a:lnTo>
                  <a:close/>
                  <a:moveTo>
                    <a:pt x="1657" y="0"/>
                  </a:moveTo>
                  <a:lnTo>
                    <a:pt x="1908" y="0"/>
                  </a:lnTo>
                  <a:lnTo>
                    <a:pt x="1908" y="989"/>
                  </a:lnTo>
                  <a:lnTo>
                    <a:pt x="1907" y="989"/>
                  </a:lnTo>
                  <a:cubicBezTo>
                    <a:pt x="1802" y="1356"/>
                    <a:pt x="1718" y="1631"/>
                    <a:pt x="1654" y="1814"/>
                  </a:cubicBezTo>
                  <a:cubicBezTo>
                    <a:pt x="1500" y="2250"/>
                    <a:pt x="1376" y="2473"/>
                    <a:pt x="1284" y="2482"/>
                  </a:cubicBezTo>
                  <a:cubicBezTo>
                    <a:pt x="1260" y="2487"/>
                    <a:pt x="1240" y="2478"/>
                    <a:pt x="1225" y="2454"/>
                  </a:cubicBezTo>
                  <a:cubicBezTo>
                    <a:pt x="1188" y="2396"/>
                    <a:pt x="1190" y="2218"/>
                    <a:pt x="1230" y="1920"/>
                  </a:cubicBezTo>
                  <a:cubicBezTo>
                    <a:pt x="1294" y="1424"/>
                    <a:pt x="1436" y="784"/>
                    <a:pt x="1657" y="0"/>
                  </a:cubicBezTo>
                  <a:close/>
                  <a:moveTo>
                    <a:pt x="1908" y="1320"/>
                  </a:moveTo>
                  <a:lnTo>
                    <a:pt x="1908" y="3272"/>
                  </a:lnTo>
                  <a:lnTo>
                    <a:pt x="0" y="3272"/>
                  </a:lnTo>
                  <a:lnTo>
                    <a:pt x="0" y="2912"/>
                  </a:lnTo>
                  <a:cubicBezTo>
                    <a:pt x="22" y="2987"/>
                    <a:pt x="51" y="3053"/>
                    <a:pt x="88" y="3112"/>
                  </a:cubicBezTo>
                  <a:cubicBezTo>
                    <a:pt x="169" y="3240"/>
                    <a:pt x="276" y="3262"/>
                    <a:pt x="408" y="3178"/>
                  </a:cubicBezTo>
                  <a:cubicBezTo>
                    <a:pt x="575" y="3072"/>
                    <a:pt x="750" y="2729"/>
                    <a:pt x="933" y="2149"/>
                  </a:cubicBezTo>
                  <a:cubicBezTo>
                    <a:pt x="929" y="2315"/>
                    <a:pt x="955" y="2441"/>
                    <a:pt x="1009" y="2526"/>
                  </a:cubicBezTo>
                  <a:cubicBezTo>
                    <a:pt x="1091" y="2654"/>
                    <a:pt x="1201" y="2674"/>
                    <a:pt x="1341" y="2585"/>
                  </a:cubicBezTo>
                  <a:cubicBezTo>
                    <a:pt x="1470" y="2504"/>
                    <a:pt x="1604" y="2255"/>
                    <a:pt x="1743" y="1839"/>
                  </a:cubicBezTo>
                  <a:cubicBezTo>
                    <a:pt x="1797" y="1678"/>
                    <a:pt x="1852" y="1505"/>
                    <a:pt x="1908" y="1320"/>
                  </a:cubicBezTo>
                  <a:close/>
                  <a:moveTo>
                    <a:pt x="992" y="450"/>
                  </a:moveTo>
                  <a:cubicBezTo>
                    <a:pt x="805" y="568"/>
                    <a:pt x="601" y="1077"/>
                    <a:pt x="381" y="1976"/>
                  </a:cubicBezTo>
                  <a:cubicBezTo>
                    <a:pt x="241" y="2545"/>
                    <a:pt x="215" y="2900"/>
                    <a:pt x="304" y="3040"/>
                  </a:cubicBezTo>
                  <a:cubicBezTo>
                    <a:pt x="321" y="3067"/>
                    <a:pt x="345" y="3079"/>
                    <a:pt x="376" y="3076"/>
                  </a:cubicBezTo>
                  <a:cubicBezTo>
                    <a:pt x="445" y="3065"/>
                    <a:pt x="540" y="2907"/>
                    <a:pt x="661" y="2604"/>
                  </a:cubicBezTo>
                  <a:cubicBezTo>
                    <a:pt x="783" y="2300"/>
                    <a:pt x="886" y="1950"/>
                    <a:pt x="971" y="1552"/>
                  </a:cubicBezTo>
                  <a:cubicBezTo>
                    <a:pt x="1106" y="904"/>
                    <a:pt x="1149" y="543"/>
                    <a:pt x="1102" y="470"/>
                  </a:cubicBezTo>
                  <a:cubicBezTo>
                    <a:pt x="1075" y="427"/>
                    <a:pt x="1038" y="420"/>
                    <a:pt x="992" y="450"/>
                  </a:cubicBez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8" name="Freeform 6"/>
            <p:cNvSpPr>
              <a:spLocks noEditPoints="1"/>
            </p:cNvSpPr>
            <p:nvPr userDrawn="1"/>
          </p:nvSpPr>
          <p:spPr bwMode="auto">
            <a:xfrm>
              <a:off x="4316" y="3595"/>
              <a:ext cx="72" cy="86"/>
            </a:xfrm>
            <a:custGeom>
              <a:avLst/>
              <a:gdLst>
                <a:gd name="T0" fmla="*/ 77 w 309"/>
                <a:gd name="T1" fmla="*/ 375 h 375"/>
                <a:gd name="T2" fmla="*/ 0 w 309"/>
                <a:gd name="T3" fmla="*/ 375 h 375"/>
                <a:gd name="T4" fmla="*/ 104 w 309"/>
                <a:gd name="T5" fmla="*/ 0 h 375"/>
                <a:gd name="T6" fmla="*/ 207 w 309"/>
                <a:gd name="T7" fmla="*/ 0 h 375"/>
                <a:gd name="T8" fmla="*/ 309 w 309"/>
                <a:gd name="T9" fmla="*/ 375 h 375"/>
                <a:gd name="T10" fmla="*/ 226 w 309"/>
                <a:gd name="T11" fmla="*/ 375 h 375"/>
                <a:gd name="T12" fmla="*/ 205 w 309"/>
                <a:gd name="T13" fmla="*/ 292 h 375"/>
                <a:gd name="T14" fmla="*/ 99 w 309"/>
                <a:gd name="T15" fmla="*/ 292 h 375"/>
                <a:gd name="T16" fmla="*/ 77 w 309"/>
                <a:gd name="T17" fmla="*/ 375 h 375"/>
                <a:gd name="T18" fmla="*/ 189 w 309"/>
                <a:gd name="T19" fmla="*/ 234 h 375"/>
                <a:gd name="T20" fmla="*/ 151 w 309"/>
                <a:gd name="T21" fmla="*/ 72 h 375"/>
                <a:gd name="T22" fmla="*/ 150 w 309"/>
                <a:gd name="T23" fmla="*/ 72 h 375"/>
                <a:gd name="T24" fmla="*/ 114 w 309"/>
                <a:gd name="T25" fmla="*/ 234 h 375"/>
                <a:gd name="T26" fmla="*/ 189 w 309"/>
                <a:gd name="T27" fmla="*/ 234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9" h="375">
                  <a:moveTo>
                    <a:pt x="77" y="375"/>
                  </a:moveTo>
                  <a:lnTo>
                    <a:pt x="0" y="375"/>
                  </a:lnTo>
                  <a:lnTo>
                    <a:pt x="104" y="0"/>
                  </a:lnTo>
                  <a:lnTo>
                    <a:pt x="207" y="0"/>
                  </a:lnTo>
                  <a:lnTo>
                    <a:pt x="309" y="375"/>
                  </a:lnTo>
                  <a:lnTo>
                    <a:pt x="226" y="375"/>
                  </a:lnTo>
                  <a:lnTo>
                    <a:pt x="205" y="292"/>
                  </a:lnTo>
                  <a:lnTo>
                    <a:pt x="99" y="292"/>
                  </a:lnTo>
                  <a:lnTo>
                    <a:pt x="77" y="375"/>
                  </a:lnTo>
                  <a:close/>
                  <a:moveTo>
                    <a:pt x="189" y="234"/>
                  </a:moveTo>
                  <a:lnTo>
                    <a:pt x="151" y="72"/>
                  </a:lnTo>
                  <a:lnTo>
                    <a:pt x="150" y="72"/>
                  </a:lnTo>
                  <a:lnTo>
                    <a:pt x="114" y="234"/>
                  </a:lnTo>
                  <a:lnTo>
                    <a:pt x="189" y="234"/>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9" name="Freeform 7"/>
            <p:cNvSpPr>
              <a:spLocks noEditPoints="1"/>
            </p:cNvSpPr>
            <p:nvPr userDrawn="1"/>
          </p:nvSpPr>
          <p:spPr bwMode="auto">
            <a:xfrm>
              <a:off x="4395" y="3595"/>
              <a:ext cx="59" cy="86"/>
            </a:xfrm>
            <a:custGeom>
              <a:avLst/>
              <a:gdLst>
                <a:gd name="T0" fmla="*/ 79 w 253"/>
                <a:gd name="T1" fmla="*/ 58 h 375"/>
                <a:gd name="T2" fmla="*/ 79 w 253"/>
                <a:gd name="T3" fmla="*/ 317 h 375"/>
                <a:gd name="T4" fmla="*/ 117 w 253"/>
                <a:gd name="T5" fmla="*/ 317 h 375"/>
                <a:gd name="T6" fmla="*/ 163 w 253"/>
                <a:gd name="T7" fmla="*/ 287 h 375"/>
                <a:gd name="T8" fmla="*/ 174 w 253"/>
                <a:gd name="T9" fmla="*/ 187 h 375"/>
                <a:gd name="T10" fmla="*/ 167 w 253"/>
                <a:gd name="T11" fmla="*/ 97 h 375"/>
                <a:gd name="T12" fmla="*/ 119 w 253"/>
                <a:gd name="T13" fmla="*/ 58 h 375"/>
                <a:gd name="T14" fmla="*/ 79 w 253"/>
                <a:gd name="T15" fmla="*/ 58 h 375"/>
                <a:gd name="T16" fmla="*/ 0 w 253"/>
                <a:gd name="T17" fmla="*/ 375 h 375"/>
                <a:gd name="T18" fmla="*/ 0 w 253"/>
                <a:gd name="T19" fmla="*/ 0 h 375"/>
                <a:gd name="T20" fmla="*/ 131 w 253"/>
                <a:gd name="T21" fmla="*/ 0 h 375"/>
                <a:gd name="T22" fmla="*/ 231 w 253"/>
                <a:gd name="T23" fmla="*/ 49 h 375"/>
                <a:gd name="T24" fmla="*/ 253 w 253"/>
                <a:gd name="T25" fmla="*/ 185 h 375"/>
                <a:gd name="T26" fmla="*/ 241 w 253"/>
                <a:gd name="T27" fmla="*/ 301 h 375"/>
                <a:gd name="T28" fmla="*/ 128 w 253"/>
                <a:gd name="T29" fmla="*/ 375 h 375"/>
                <a:gd name="T30" fmla="*/ 0 w 253"/>
                <a:gd name="T31" fmla="*/ 375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3" h="375">
                  <a:moveTo>
                    <a:pt x="79" y="58"/>
                  </a:moveTo>
                  <a:lnTo>
                    <a:pt x="79" y="317"/>
                  </a:lnTo>
                  <a:lnTo>
                    <a:pt x="117" y="317"/>
                  </a:lnTo>
                  <a:cubicBezTo>
                    <a:pt x="140" y="317"/>
                    <a:pt x="155" y="307"/>
                    <a:pt x="163" y="287"/>
                  </a:cubicBezTo>
                  <a:cubicBezTo>
                    <a:pt x="170" y="270"/>
                    <a:pt x="174" y="236"/>
                    <a:pt x="174" y="187"/>
                  </a:cubicBezTo>
                  <a:cubicBezTo>
                    <a:pt x="174" y="143"/>
                    <a:pt x="171" y="112"/>
                    <a:pt x="167" y="97"/>
                  </a:cubicBezTo>
                  <a:cubicBezTo>
                    <a:pt x="159" y="71"/>
                    <a:pt x="143" y="58"/>
                    <a:pt x="119" y="58"/>
                  </a:cubicBezTo>
                  <a:lnTo>
                    <a:pt x="79" y="58"/>
                  </a:lnTo>
                  <a:close/>
                  <a:moveTo>
                    <a:pt x="0" y="375"/>
                  </a:moveTo>
                  <a:lnTo>
                    <a:pt x="0" y="0"/>
                  </a:lnTo>
                  <a:lnTo>
                    <a:pt x="131" y="0"/>
                  </a:lnTo>
                  <a:cubicBezTo>
                    <a:pt x="179" y="0"/>
                    <a:pt x="212" y="16"/>
                    <a:pt x="231" y="49"/>
                  </a:cubicBezTo>
                  <a:cubicBezTo>
                    <a:pt x="246" y="76"/>
                    <a:pt x="253" y="121"/>
                    <a:pt x="253" y="185"/>
                  </a:cubicBezTo>
                  <a:cubicBezTo>
                    <a:pt x="253" y="240"/>
                    <a:pt x="249" y="279"/>
                    <a:pt x="241" y="301"/>
                  </a:cubicBezTo>
                  <a:cubicBezTo>
                    <a:pt x="223" y="350"/>
                    <a:pt x="185" y="375"/>
                    <a:pt x="128" y="375"/>
                  </a:cubicBezTo>
                  <a:lnTo>
                    <a:pt x="0" y="375"/>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1" name="Freeform 8"/>
            <p:cNvSpPr>
              <a:spLocks/>
            </p:cNvSpPr>
            <p:nvPr userDrawn="1"/>
          </p:nvSpPr>
          <p:spPr bwMode="auto">
            <a:xfrm>
              <a:off x="4460" y="3595"/>
              <a:ext cx="66" cy="86"/>
            </a:xfrm>
            <a:custGeom>
              <a:avLst/>
              <a:gdLst>
                <a:gd name="T0" fmla="*/ 92 w 283"/>
                <a:gd name="T1" fmla="*/ 375 h 375"/>
                <a:gd name="T2" fmla="*/ 0 w 283"/>
                <a:gd name="T3" fmla="*/ 0 h 375"/>
                <a:gd name="T4" fmla="*/ 81 w 283"/>
                <a:gd name="T5" fmla="*/ 0 h 375"/>
                <a:gd name="T6" fmla="*/ 140 w 283"/>
                <a:gd name="T7" fmla="*/ 272 h 375"/>
                <a:gd name="T8" fmla="*/ 141 w 283"/>
                <a:gd name="T9" fmla="*/ 272 h 375"/>
                <a:gd name="T10" fmla="*/ 206 w 283"/>
                <a:gd name="T11" fmla="*/ 0 h 375"/>
                <a:gd name="T12" fmla="*/ 283 w 283"/>
                <a:gd name="T13" fmla="*/ 0 h 375"/>
                <a:gd name="T14" fmla="*/ 184 w 283"/>
                <a:gd name="T15" fmla="*/ 375 h 375"/>
                <a:gd name="T16" fmla="*/ 92 w 283"/>
                <a:gd name="T17" fmla="*/ 375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3" h="375">
                  <a:moveTo>
                    <a:pt x="92" y="375"/>
                  </a:moveTo>
                  <a:lnTo>
                    <a:pt x="0" y="0"/>
                  </a:lnTo>
                  <a:lnTo>
                    <a:pt x="81" y="0"/>
                  </a:lnTo>
                  <a:lnTo>
                    <a:pt x="140" y="272"/>
                  </a:lnTo>
                  <a:lnTo>
                    <a:pt x="141" y="272"/>
                  </a:lnTo>
                  <a:lnTo>
                    <a:pt x="206" y="0"/>
                  </a:lnTo>
                  <a:lnTo>
                    <a:pt x="283" y="0"/>
                  </a:lnTo>
                  <a:lnTo>
                    <a:pt x="184" y="375"/>
                  </a:lnTo>
                  <a:lnTo>
                    <a:pt x="92" y="375"/>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2" name="Freeform 9"/>
            <p:cNvSpPr>
              <a:spLocks noEditPoints="1"/>
            </p:cNvSpPr>
            <p:nvPr userDrawn="1"/>
          </p:nvSpPr>
          <p:spPr bwMode="auto">
            <a:xfrm>
              <a:off x="4522" y="3595"/>
              <a:ext cx="71" cy="86"/>
            </a:xfrm>
            <a:custGeom>
              <a:avLst/>
              <a:gdLst>
                <a:gd name="T0" fmla="*/ 77 w 309"/>
                <a:gd name="T1" fmla="*/ 375 h 375"/>
                <a:gd name="T2" fmla="*/ 0 w 309"/>
                <a:gd name="T3" fmla="*/ 375 h 375"/>
                <a:gd name="T4" fmla="*/ 104 w 309"/>
                <a:gd name="T5" fmla="*/ 0 h 375"/>
                <a:gd name="T6" fmla="*/ 207 w 309"/>
                <a:gd name="T7" fmla="*/ 0 h 375"/>
                <a:gd name="T8" fmla="*/ 309 w 309"/>
                <a:gd name="T9" fmla="*/ 375 h 375"/>
                <a:gd name="T10" fmla="*/ 226 w 309"/>
                <a:gd name="T11" fmla="*/ 375 h 375"/>
                <a:gd name="T12" fmla="*/ 205 w 309"/>
                <a:gd name="T13" fmla="*/ 292 h 375"/>
                <a:gd name="T14" fmla="*/ 99 w 309"/>
                <a:gd name="T15" fmla="*/ 292 h 375"/>
                <a:gd name="T16" fmla="*/ 77 w 309"/>
                <a:gd name="T17" fmla="*/ 375 h 375"/>
                <a:gd name="T18" fmla="*/ 189 w 309"/>
                <a:gd name="T19" fmla="*/ 234 h 375"/>
                <a:gd name="T20" fmla="*/ 151 w 309"/>
                <a:gd name="T21" fmla="*/ 72 h 375"/>
                <a:gd name="T22" fmla="*/ 150 w 309"/>
                <a:gd name="T23" fmla="*/ 72 h 375"/>
                <a:gd name="T24" fmla="*/ 114 w 309"/>
                <a:gd name="T25" fmla="*/ 234 h 375"/>
                <a:gd name="T26" fmla="*/ 189 w 309"/>
                <a:gd name="T27" fmla="*/ 234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9" h="375">
                  <a:moveTo>
                    <a:pt x="77" y="375"/>
                  </a:moveTo>
                  <a:lnTo>
                    <a:pt x="0" y="375"/>
                  </a:lnTo>
                  <a:lnTo>
                    <a:pt x="104" y="0"/>
                  </a:lnTo>
                  <a:lnTo>
                    <a:pt x="207" y="0"/>
                  </a:lnTo>
                  <a:lnTo>
                    <a:pt x="309" y="375"/>
                  </a:lnTo>
                  <a:lnTo>
                    <a:pt x="226" y="375"/>
                  </a:lnTo>
                  <a:lnTo>
                    <a:pt x="205" y="292"/>
                  </a:lnTo>
                  <a:lnTo>
                    <a:pt x="99" y="292"/>
                  </a:lnTo>
                  <a:lnTo>
                    <a:pt x="77" y="375"/>
                  </a:lnTo>
                  <a:close/>
                  <a:moveTo>
                    <a:pt x="189" y="234"/>
                  </a:moveTo>
                  <a:lnTo>
                    <a:pt x="151" y="72"/>
                  </a:lnTo>
                  <a:lnTo>
                    <a:pt x="150" y="72"/>
                  </a:lnTo>
                  <a:lnTo>
                    <a:pt x="114" y="234"/>
                  </a:lnTo>
                  <a:lnTo>
                    <a:pt x="189" y="234"/>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Rectangle 10"/>
            <p:cNvSpPr>
              <a:spLocks noChangeArrowheads="1"/>
            </p:cNvSpPr>
            <p:nvPr userDrawn="1"/>
          </p:nvSpPr>
          <p:spPr bwMode="auto">
            <a:xfrm>
              <a:off x="4601" y="3595"/>
              <a:ext cx="18" cy="86"/>
            </a:xfrm>
            <a:prstGeom prst="rect">
              <a:avLst/>
            </a:prstGeom>
            <a:solidFill>
              <a:srgbClr val="003A7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1"/>
            <p:cNvSpPr>
              <a:spLocks/>
            </p:cNvSpPr>
            <p:nvPr userDrawn="1"/>
          </p:nvSpPr>
          <p:spPr bwMode="auto">
            <a:xfrm>
              <a:off x="4626" y="3595"/>
              <a:ext cx="59" cy="86"/>
            </a:xfrm>
            <a:custGeom>
              <a:avLst/>
              <a:gdLst>
                <a:gd name="T0" fmla="*/ 0 w 253"/>
                <a:gd name="T1" fmla="*/ 0 h 375"/>
                <a:gd name="T2" fmla="*/ 253 w 253"/>
                <a:gd name="T3" fmla="*/ 0 h 375"/>
                <a:gd name="T4" fmla="*/ 253 w 253"/>
                <a:gd name="T5" fmla="*/ 62 h 375"/>
                <a:gd name="T6" fmla="*/ 165 w 253"/>
                <a:gd name="T7" fmla="*/ 62 h 375"/>
                <a:gd name="T8" fmla="*/ 165 w 253"/>
                <a:gd name="T9" fmla="*/ 375 h 375"/>
                <a:gd name="T10" fmla="*/ 87 w 253"/>
                <a:gd name="T11" fmla="*/ 375 h 375"/>
                <a:gd name="T12" fmla="*/ 87 w 253"/>
                <a:gd name="T13" fmla="*/ 62 h 375"/>
                <a:gd name="T14" fmla="*/ 0 w 253"/>
                <a:gd name="T15" fmla="*/ 62 h 375"/>
                <a:gd name="T16" fmla="*/ 0 w 253"/>
                <a:gd name="T17" fmla="*/ 0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 h="375">
                  <a:moveTo>
                    <a:pt x="0" y="0"/>
                  </a:moveTo>
                  <a:lnTo>
                    <a:pt x="253" y="0"/>
                  </a:lnTo>
                  <a:lnTo>
                    <a:pt x="253" y="62"/>
                  </a:lnTo>
                  <a:lnTo>
                    <a:pt x="165" y="62"/>
                  </a:lnTo>
                  <a:lnTo>
                    <a:pt x="165" y="375"/>
                  </a:lnTo>
                  <a:lnTo>
                    <a:pt x="87" y="375"/>
                  </a:lnTo>
                  <a:lnTo>
                    <a:pt x="87" y="62"/>
                  </a:lnTo>
                  <a:lnTo>
                    <a:pt x="0" y="62"/>
                  </a:lnTo>
                  <a:lnTo>
                    <a:pt x="0" y="0"/>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12"/>
            <p:cNvSpPr>
              <a:spLocks noEditPoints="1"/>
            </p:cNvSpPr>
            <p:nvPr userDrawn="1"/>
          </p:nvSpPr>
          <p:spPr bwMode="auto">
            <a:xfrm>
              <a:off x="4678" y="3595"/>
              <a:ext cx="71" cy="86"/>
            </a:xfrm>
            <a:custGeom>
              <a:avLst/>
              <a:gdLst>
                <a:gd name="T0" fmla="*/ 78 w 309"/>
                <a:gd name="T1" fmla="*/ 375 h 375"/>
                <a:gd name="T2" fmla="*/ 0 w 309"/>
                <a:gd name="T3" fmla="*/ 375 h 375"/>
                <a:gd name="T4" fmla="*/ 104 w 309"/>
                <a:gd name="T5" fmla="*/ 0 h 375"/>
                <a:gd name="T6" fmla="*/ 207 w 309"/>
                <a:gd name="T7" fmla="*/ 0 h 375"/>
                <a:gd name="T8" fmla="*/ 309 w 309"/>
                <a:gd name="T9" fmla="*/ 375 h 375"/>
                <a:gd name="T10" fmla="*/ 227 w 309"/>
                <a:gd name="T11" fmla="*/ 375 h 375"/>
                <a:gd name="T12" fmla="*/ 206 w 309"/>
                <a:gd name="T13" fmla="*/ 292 h 375"/>
                <a:gd name="T14" fmla="*/ 99 w 309"/>
                <a:gd name="T15" fmla="*/ 292 h 375"/>
                <a:gd name="T16" fmla="*/ 78 w 309"/>
                <a:gd name="T17" fmla="*/ 375 h 375"/>
                <a:gd name="T18" fmla="*/ 189 w 309"/>
                <a:gd name="T19" fmla="*/ 234 h 375"/>
                <a:gd name="T20" fmla="*/ 151 w 309"/>
                <a:gd name="T21" fmla="*/ 72 h 375"/>
                <a:gd name="T22" fmla="*/ 150 w 309"/>
                <a:gd name="T23" fmla="*/ 72 h 375"/>
                <a:gd name="T24" fmla="*/ 115 w 309"/>
                <a:gd name="T25" fmla="*/ 234 h 375"/>
                <a:gd name="T26" fmla="*/ 189 w 309"/>
                <a:gd name="T27" fmla="*/ 234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9" h="375">
                  <a:moveTo>
                    <a:pt x="78" y="375"/>
                  </a:moveTo>
                  <a:lnTo>
                    <a:pt x="0" y="375"/>
                  </a:lnTo>
                  <a:lnTo>
                    <a:pt x="104" y="0"/>
                  </a:lnTo>
                  <a:lnTo>
                    <a:pt x="207" y="0"/>
                  </a:lnTo>
                  <a:lnTo>
                    <a:pt x="309" y="375"/>
                  </a:lnTo>
                  <a:lnTo>
                    <a:pt x="227" y="375"/>
                  </a:lnTo>
                  <a:lnTo>
                    <a:pt x="206" y="292"/>
                  </a:lnTo>
                  <a:lnTo>
                    <a:pt x="99" y="292"/>
                  </a:lnTo>
                  <a:lnTo>
                    <a:pt x="78" y="375"/>
                  </a:lnTo>
                  <a:close/>
                  <a:moveTo>
                    <a:pt x="189" y="234"/>
                  </a:moveTo>
                  <a:lnTo>
                    <a:pt x="151" y="72"/>
                  </a:lnTo>
                  <a:lnTo>
                    <a:pt x="150" y="72"/>
                  </a:lnTo>
                  <a:lnTo>
                    <a:pt x="115" y="234"/>
                  </a:lnTo>
                  <a:lnTo>
                    <a:pt x="189" y="234"/>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13"/>
            <p:cNvSpPr>
              <a:spLocks/>
            </p:cNvSpPr>
            <p:nvPr userDrawn="1"/>
          </p:nvSpPr>
          <p:spPr bwMode="auto">
            <a:xfrm>
              <a:off x="4784" y="3595"/>
              <a:ext cx="37" cy="86"/>
            </a:xfrm>
            <a:custGeom>
              <a:avLst/>
              <a:gdLst>
                <a:gd name="T0" fmla="*/ 158 w 158"/>
                <a:gd name="T1" fmla="*/ 375 h 375"/>
                <a:gd name="T2" fmla="*/ 0 w 158"/>
                <a:gd name="T3" fmla="*/ 375 h 375"/>
                <a:gd name="T4" fmla="*/ 0 w 158"/>
                <a:gd name="T5" fmla="*/ 0 h 375"/>
                <a:gd name="T6" fmla="*/ 34 w 158"/>
                <a:gd name="T7" fmla="*/ 0 h 375"/>
                <a:gd name="T8" fmla="*/ 34 w 158"/>
                <a:gd name="T9" fmla="*/ 347 h 375"/>
                <a:gd name="T10" fmla="*/ 158 w 158"/>
                <a:gd name="T11" fmla="*/ 347 h 375"/>
                <a:gd name="T12" fmla="*/ 158 w 158"/>
                <a:gd name="T13" fmla="*/ 375 h 375"/>
              </a:gdLst>
              <a:ahLst/>
              <a:cxnLst>
                <a:cxn ang="0">
                  <a:pos x="T0" y="T1"/>
                </a:cxn>
                <a:cxn ang="0">
                  <a:pos x="T2" y="T3"/>
                </a:cxn>
                <a:cxn ang="0">
                  <a:pos x="T4" y="T5"/>
                </a:cxn>
                <a:cxn ang="0">
                  <a:pos x="T6" y="T7"/>
                </a:cxn>
                <a:cxn ang="0">
                  <a:pos x="T8" y="T9"/>
                </a:cxn>
                <a:cxn ang="0">
                  <a:pos x="T10" y="T11"/>
                </a:cxn>
                <a:cxn ang="0">
                  <a:pos x="T12" y="T13"/>
                </a:cxn>
              </a:cxnLst>
              <a:rect l="0" t="0" r="r" b="b"/>
              <a:pathLst>
                <a:path w="158" h="375">
                  <a:moveTo>
                    <a:pt x="158" y="375"/>
                  </a:moveTo>
                  <a:lnTo>
                    <a:pt x="0" y="375"/>
                  </a:lnTo>
                  <a:lnTo>
                    <a:pt x="0" y="0"/>
                  </a:lnTo>
                  <a:lnTo>
                    <a:pt x="34" y="0"/>
                  </a:lnTo>
                  <a:lnTo>
                    <a:pt x="34" y="347"/>
                  </a:lnTo>
                  <a:lnTo>
                    <a:pt x="158" y="347"/>
                  </a:lnTo>
                  <a:lnTo>
                    <a:pt x="158" y="375"/>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14"/>
            <p:cNvSpPr>
              <a:spLocks/>
            </p:cNvSpPr>
            <p:nvPr userDrawn="1"/>
          </p:nvSpPr>
          <p:spPr bwMode="auto">
            <a:xfrm>
              <a:off x="4831" y="3595"/>
              <a:ext cx="40" cy="86"/>
            </a:xfrm>
            <a:custGeom>
              <a:avLst/>
              <a:gdLst>
                <a:gd name="T0" fmla="*/ 0 w 173"/>
                <a:gd name="T1" fmla="*/ 0 h 375"/>
                <a:gd name="T2" fmla="*/ 169 w 173"/>
                <a:gd name="T3" fmla="*/ 0 h 375"/>
                <a:gd name="T4" fmla="*/ 169 w 173"/>
                <a:gd name="T5" fmla="*/ 28 h 375"/>
                <a:gd name="T6" fmla="*/ 33 w 173"/>
                <a:gd name="T7" fmla="*/ 28 h 375"/>
                <a:gd name="T8" fmla="*/ 33 w 173"/>
                <a:gd name="T9" fmla="*/ 168 h 375"/>
                <a:gd name="T10" fmla="*/ 163 w 173"/>
                <a:gd name="T11" fmla="*/ 168 h 375"/>
                <a:gd name="T12" fmla="*/ 163 w 173"/>
                <a:gd name="T13" fmla="*/ 196 h 375"/>
                <a:gd name="T14" fmla="*/ 33 w 173"/>
                <a:gd name="T15" fmla="*/ 196 h 375"/>
                <a:gd name="T16" fmla="*/ 33 w 173"/>
                <a:gd name="T17" fmla="*/ 347 h 375"/>
                <a:gd name="T18" fmla="*/ 173 w 173"/>
                <a:gd name="T19" fmla="*/ 347 h 375"/>
                <a:gd name="T20" fmla="*/ 173 w 173"/>
                <a:gd name="T21" fmla="*/ 375 h 375"/>
                <a:gd name="T22" fmla="*/ 0 w 173"/>
                <a:gd name="T23" fmla="*/ 375 h 375"/>
                <a:gd name="T24" fmla="*/ 0 w 173"/>
                <a:gd name="T25" fmla="*/ 0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3" h="375">
                  <a:moveTo>
                    <a:pt x="0" y="0"/>
                  </a:moveTo>
                  <a:lnTo>
                    <a:pt x="169" y="0"/>
                  </a:lnTo>
                  <a:lnTo>
                    <a:pt x="169" y="28"/>
                  </a:lnTo>
                  <a:lnTo>
                    <a:pt x="33" y="28"/>
                  </a:lnTo>
                  <a:lnTo>
                    <a:pt x="33" y="168"/>
                  </a:lnTo>
                  <a:lnTo>
                    <a:pt x="163" y="168"/>
                  </a:lnTo>
                  <a:lnTo>
                    <a:pt x="163" y="196"/>
                  </a:lnTo>
                  <a:lnTo>
                    <a:pt x="33" y="196"/>
                  </a:lnTo>
                  <a:lnTo>
                    <a:pt x="33" y="347"/>
                  </a:lnTo>
                  <a:lnTo>
                    <a:pt x="173" y="347"/>
                  </a:lnTo>
                  <a:lnTo>
                    <a:pt x="173" y="375"/>
                  </a:lnTo>
                  <a:lnTo>
                    <a:pt x="0" y="375"/>
                  </a:lnTo>
                  <a:lnTo>
                    <a:pt x="0" y="0"/>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15"/>
            <p:cNvSpPr>
              <a:spLocks/>
            </p:cNvSpPr>
            <p:nvPr userDrawn="1"/>
          </p:nvSpPr>
          <p:spPr bwMode="auto">
            <a:xfrm>
              <a:off x="4881" y="3593"/>
              <a:ext cx="51" cy="90"/>
            </a:xfrm>
            <a:custGeom>
              <a:avLst/>
              <a:gdLst>
                <a:gd name="T0" fmla="*/ 183 w 221"/>
                <a:gd name="T1" fmla="*/ 350 h 389"/>
                <a:gd name="T2" fmla="*/ 183 w 221"/>
                <a:gd name="T3" fmla="*/ 214 h 389"/>
                <a:gd name="T4" fmla="*/ 107 w 221"/>
                <a:gd name="T5" fmla="*/ 214 h 389"/>
                <a:gd name="T6" fmla="*/ 107 w 221"/>
                <a:gd name="T7" fmla="*/ 186 h 389"/>
                <a:gd name="T8" fmla="*/ 216 w 221"/>
                <a:gd name="T9" fmla="*/ 186 h 389"/>
                <a:gd name="T10" fmla="*/ 216 w 221"/>
                <a:gd name="T11" fmla="*/ 373 h 389"/>
                <a:gd name="T12" fmla="*/ 113 w 221"/>
                <a:gd name="T13" fmla="*/ 389 h 389"/>
                <a:gd name="T14" fmla="*/ 29 w 221"/>
                <a:gd name="T15" fmla="*/ 355 h 389"/>
                <a:gd name="T16" fmla="*/ 2 w 221"/>
                <a:gd name="T17" fmla="*/ 277 h 389"/>
                <a:gd name="T18" fmla="*/ 0 w 221"/>
                <a:gd name="T19" fmla="*/ 194 h 389"/>
                <a:gd name="T20" fmla="*/ 2 w 221"/>
                <a:gd name="T21" fmla="*/ 112 h 389"/>
                <a:gd name="T22" fmla="*/ 29 w 221"/>
                <a:gd name="T23" fmla="*/ 34 h 389"/>
                <a:gd name="T24" fmla="*/ 113 w 221"/>
                <a:gd name="T25" fmla="*/ 0 h 389"/>
                <a:gd name="T26" fmla="*/ 220 w 221"/>
                <a:gd name="T27" fmla="*/ 103 h 389"/>
                <a:gd name="T28" fmla="*/ 186 w 221"/>
                <a:gd name="T29" fmla="*/ 103 h 389"/>
                <a:gd name="T30" fmla="*/ 113 w 221"/>
                <a:gd name="T31" fmla="*/ 28 h 389"/>
                <a:gd name="T32" fmla="*/ 43 w 221"/>
                <a:gd name="T33" fmla="*/ 76 h 389"/>
                <a:gd name="T34" fmla="*/ 33 w 221"/>
                <a:gd name="T35" fmla="*/ 194 h 389"/>
                <a:gd name="T36" fmla="*/ 43 w 221"/>
                <a:gd name="T37" fmla="*/ 313 h 389"/>
                <a:gd name="T38" fmla="*/ 113 w 221"/>
                <a:gd name="T39" fmla="*/ 361 h 389"/>
                <a:gd name="T40" fmla="*/ 183 w 221"/>
                <a:gd name="T41" fmla="*/ 350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1" h="389">
                  <a:moveTo>
                    <a:pt x="183" y="350"/>
                  </a:moveTo>
                  <a:lnTo>
                    <a:pt x="183" y="214"/>
                  </a:lnTo>
                  <a:lnTo>
                    <a:pt x="107" y="214"/>
                  </a:lnTo>
                  <a:lnTo>
                    <a:pt x="107" y="186"/>
                  </a:lnTo>
                  <a:lnTo>
                    <a:pt x="216" y="186"/>
                  </a:lnTo>
                  <a:lnTo>
                    <a:pt x="216" y="373"/>
                  </a:lnTo>
                  <a:cubicBezTo>
                    <a:pt x="183" y="384"/>
                    <a:pt x="148" y="389"/>
                    <a:pt x="113" y="389"/>
                  </a:cubicBezTo>
                  <a:cubicBezTo>
                    <a:pt x="75" y="389"/>
                    <a:pt x="48" y="377"/>
                    <a:pt x="29" y="355"/>
                  </a:cubicBezTo>
                  <a:cubicBezTo>
                    <a:pt x="15" y="337"/>
                    <a:pt x="6" y="311"/>
                    <a:pt x="2" y="277"/>
                  </a:cubicBezTo>
                  <a:cubicBezTo>
                    <a:pt x="0" y="264"/>
                    <a:pt x="0" y="236"/>
                    <a:pt x="0" y="194"/>
                  </a:cubicBezTo>
                  <a:cubicBezTo>
                    <a:pt x="0" y="152"/>
                    <a:pt x="0" y="125"/>
                    <a:pt x="2" y="112"/>
                  </a:cubicBezTo>
                  <a:cubicBezTo>
                    <a:pt x="6" y="78"/>
                    <a:pt x="15" y="52"/>
                    <a:pt x="29" y="34"/>
                  </a:cubicBezTo>
                  <a:cubicBezTo>
                    <a:pt x="48" y="11"/>
                    <a:pt x="75" y="0"/>
                    <a:pt x="113" y="0"/>
                  </a:cubicBezTo>
                  <a:cubicBezTo>
                    <a:pt x="185" y="0"/>
                    <a:pt x="221" y="34"/>
                    <a:pt x="220" y="103"/>
                  </a:cubicBezTo>
                  <a:lnTo>
                    <a:pt x="186" y="103"/>
                  </a:lnTo>
                  <a:cubicBezTo>
                    <a:pt x="186" y="53"/>
                    <a:pt x="162" y="28"/>
                    <a:pt x="113" y="28"/>
                  </a:cubicBezTo>
                  <a:cubicBezTo>
                    <a:pt x="76" y="28"/>
                    <a:pt x="53" y="44"/>
                    <a:pt x="43" y="76"/>
                  </a:cubicBezTo>
                  <a:cubicBezTo>
                    <a:pt x="36" y="95"/>
                    <a:pt x="33" y="134"/>
                    <a:pt x="33" y="194"/>
                  </a:cubicBezTo>
                  <a:cubicBezTo>
                    <a:pt x="33" y="254"/>
                    <a:pt x="36" y="294"/>
                    <a:pt x="43" y="313"/>
                  </a:cubicBezTo>
                  <a:cubicBezTo>
                    <a:pt x="53" y="345"/>
                    <a:pt x="76" y="361"/>
                    <a:pt x="113" y="361"/>
                  </a:cubicBezTo>
                  <a:cubicBezTo>
                    <a:pt x="140" y="361"/>
                    <a:pt x="164" y="357"/>
                    <a:pt x="183" y="350"/>
                  </a:cubicBez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16"/>
            <p:cNvSpPr>
              <a:spLocks noEditPoints="1"/>
            </p:cNvSpPr>
            <p:nvPr userDrawn="1"/>
          </p:nvSpPr>
          <p:spPr bwMode="auto">
            <a:xfrm>
              <a:off x="4941" y="3595"/>
              <a:ext cx="64" cy="86"/>
            </a:xfrm>
            <a:custGeom>
              <a:avLst/>
              <a:gdLst>
                <a:gd name="T0" fmla="*/ 118 w 275"/>
                <a:gd name="T1" fmla="*/ 0 h 375"/>
                <a:gd name="T2" fmla="*/ 158 w 275"/>
                <a:gd name="T3" fmla="*/ 0 h 375"/>
                <a:gd name="T4" fmla="*/ 275 w 275"/>
                <a:gd name="T5" fmla="*/ 375 h 375"/>
                <a:gd name="T6" fmla="*/ 240 w 275"/>
                <a:gd name="T7" fmla="*/ 375 h 375"/>
                <a:gd name="T8" fmla="*/ 210 w 275"/>
                <a:gd name="T9" fmla="*/ 276 h 375"/>
                <a:gd name="T10" fmla="*/ 63 w 275"/>
                <a:gd name="T11" fmla="*/ 276 h 375"/>
                <a:gd name="T12" fmla="*/ 33 w 275"/>
                <a:gd name="T13" fmla="*/ 375 h 375"/>
                <a:gd name="T14" fmla="*/ 0 w 275"/>
                <a:gd name="T15" fmla="*/ 375 h 375"/>
                <a:gd name="T16" fmla="*/ 118 w 275"/>
                <a:gd name="T17" fmla="*/ 0 h 375"/>
                <a:gd name="T18" fmla="*/ 73 w 275"/>
                <a:gd name="T19" fmla="*/ 248 h 375"/>
                <a:gd name="T20" fmla="*/ 201 w 275"/>
                <a:gd name="T21" fmla="*/ 248 h 375"/>
                <a:gd name="T22" fmla="*/ 137 w 275"/>
                <a:gd name="T23" fmla="*/ 36 h 375"/>
                <a:gd name="T24" fmla="*/ 136 w 275"/>
                <a:gd name="T25" fmla="*/ 36 h 375"/>
                <a:gd name="T26" fmla="*/ 73 w 275"/>
                <a:gd name="T27" fmla="*/ 248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5" h="375">
                  <a:moveTo>
                    <a:pt x="118" y="0"/>
                  </a:moveTo>
                  <a:lnTo>
                    <a:pt x="158" y="0"/>
                  </a:lnTo>
                  <a:lnTo>
                    <a:pt x="275" y="375"/>
                  </a:lnTo>
                  <a:lnTo>
                    <a:pt x="240" y="375"/>
                  </a:lnTo>
                  <a:lnTo>
                    <a:pt x="210" y="276"/>
                  </a:lnTo>
                  <a:lnTo>
                    <a:pt x="63" y="276"/>
                  </a:lnTo>
                  <a:lnTo>
                    <a:pt x="33" y="375"/>
                  </a:lnTo>
                  <a:lnTo>
                    <a:pt x="0" y="375"/>
                  </a:lnTo>
                  <a:lnTo>
                    <a:pt x="118" y="0"/>
                  </a:lnTo>
                  <a:close/>
                  <a:moveTo>
                    <a:pt x="73" y="248"/>
                  </a:moveTo>
                  <a:lnTo>
                    <a:pt x="201" y="248"/>
                  </a:lnTo>
                  <a:lnTo>
                    <a:pt x="137" y="36"/>
                  </a:lnTo>
                  <a:lnTo>
                    <a:pt x="136" y="36"/>
                  </a:lnTo>
                  <a:lnTo>
                    <a:pt x="73" y="248"/>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17"/>
            <p:cNvSpPr>
              <a:spLocks/>
            </p:cNvSpPr>
            <p:nvPr userDrawn="1"/>
          </p:nvSpPr>
          <p:spPr bwMode="auto">
            <a:xfrm>
              <a:off x="5013" y="3595"/>
              <a:ext cx="37" cy="86"/>
            </a:xfrm>
            <a:custGeom>
              <a:avLst/>
              <a:gdLst>
                <a:gd name="T0" fmla="*/ 157 w 157"/>
                <a:gd name="T1" fmla="*/ 375 h 375"/>
                <a:gd name="T2" fmla="*/ 0 w 157"/>
                <a:gd name="T3" fmla="*/ 375 h 375"/>
                <a:gd name="T4" fmla="*/ 0 w 157"/>
                <a:gd name="T5" fmla="*/ 0 h 375"/>
                <a:gd name="T6" fmla="*/ 33 w 157"/>
                <a:gd name="T7" fmla="*/ 0 h 375"/>
                <a:gd name="T8" fmla="*/ 33 w 157"/>
                <a:gd name="T9" fmla="*/ 347 h 375"/>
                <a:gd name="T10" fmla="*/ 157 w 157"/>
                <a:gd name="T11" fmla="*/ 347 h 375"/>
                <a:gd name="T12" fmla="*/ 157 w 157"/>
                <a:gd name="T13" fmla="*/ 375 h 375"/>
              </a:gdLst>
              <a:ahLst/>
              <a:cxnLst>
                <a:cxn ang="0">
                  <a:pos x="T0" y="T1"/>
                </a:cxn>
                <a:cxn ang="0">
                  <a:pos x="T2" y="T3"/>
                </a:cxn>
                <a:cxn ang="0">
                  <a:pos x="T4" y="T5"/>
                </a:cxn>
                <a:cxn ang="0">
                  <a:pos x="T6" y="T7"/>
                </a:cxn>
                <a:cxn ang="0">
                  <a:pos x="T8" y="T9"/>
                </a:cxn>
                <a:cxn ang="0">
                  <a:pos x="T10" y="T11"/>
                </a:cxn>
                <a:cxn ang="0">
                  <a:pos x="T12" y="T13"/>
                </a:cxn>
              </a:cxnLst>
              <a:rect l="0" t="0" r="r" b="b"/>
              <a:pathLst>
                <a:path w="157" h="375">
                  <a:moveTo>
                    <a:pt x="157" y="375"/>
                  </a:moveTo>
                  <a:lnTo>
                    <a:pt x="0" y="375"/>
                  </a:lnTo>
                  <a:lnTo>
                    <a:pt x="0" y="0"/>
                  </a:lnTo>
                  <a:lnTo>
                    <a:pt x="33" y="0"/>
                  </a:lnTo>
                  <a:lnTo>
                    <a:pt x="33" y="347"/>
                  </a:lnTo>
                  <a:lnTo>
                    <a:pt x="157" y="347"/>
                  </a:lnTo>
                  <a:lnTo>
                    <a:pt x="157" y="375"/>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18"/>
            <p:cNvSpPr>
              <a:spLocks noEditPoints="1"/>
            </p:cNvSpPr>
            <p:nvPr userDrawn="1"/>
          </p:nvSpPr>
          <p:spPr bwMode="auto">
            <a:xfrm>
              <a:off x="4456" y="3725"/>
              <a:ext cx="21" cy="29"/>
            </a:xfrm>
            <a:custGeom>
              <a:avLst/>
              <a:gdLst>
                <a:gd name="T0" fmla="*/ 40 w 93"/>
                <a:gd name="T1" fmla="*/ 0 h 127"/>
                <a:gd name="T2" fmla="*/ 53 w 93"/>
                <a:gd name="T3" fmla="*/ 0 h 127"/>
                <a:gd name="T4" fmla="*/ 93 w 93"/>
                <a:gd name="T5" fmla="*/ 127 h 127"/>
                <a:gd name="T6" fmla="*/ 81 w 93"/>
                <a:gd name="T7" fmla="*/ 127 h 127"/>
                <a:gd name="T8" fmla="*/ 71 w 93"/>
                <a:gd name="T9" fmla="*/ 94 h 127"/>
                <a:gd name="T10" fmla="*/ 21 w 93"/>
                <a:gd name="T11" fmla="*/ 94 h 127"/>
                <a:gd name="T12" fmla="*/ 11 w 93"/>
                <a:gd name="T13" fmla="*/ 127 h 127"/>
                <a:gd name="T14" fmla="*/ 0 w 93"/>
                <a:gd name="T15" fmla="*/ 127 h 127"/>
                <a:gd name="T16" fmla="*/ 40 w 93"/>
                <a:gd name="T17" fmla="*/ 0 h 127"/>
                <a:gd name="T18" fmla="*/ 25 w 93"/>
                <a:gd name="T19" fmla="*/ 84 h 127"/>
                <a:gd name="T20" fmla="*/ 68 w 93"/>
                <a:gd name="T21" fmla="*/ 84 h 127"/>
                <a:gd name="T22" fmla="*/ 46 w 93"/>
                <a:gd name="T23" fmla="*/ 12 h 127"/>
                <a:gd name="T24" fmla="*/ 46 w 93"/>
                <a:gd name="T25" fmla="*/ 12 h 127"/>
                <a:gd name="T26" fmla="*/ 25 w 93"/>
                <a:gd name="T27" fmla="*/ 84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 h="127">
                  <a:moveTo>
                    <a:pt x="40" y="0"/>
                  </a:moveTo>
                  <a:lnTo>
                    <a:pt x="53" y="0"/>
                  </a:lnTo>
                  <a:lnTo>
                    <a:pt x="93" y="127"/>
                  </a:lnTo>
                  <a:lnTo>
                    <a:pt x="81" y="127"/>
                  </a:lnTo>
                  <a:lnTo>
                    <a:pt x="71" y="94"/>
                  </a:lnTo>
                  <a:lnTo>
                    <a:pt x="21" y="94"/>
                  </a:lnTo>
                  <a:lnTo>
                    <a:pt x="11" y="127"/>
                  </a:lnTo>
                  <a:lnTo>
                    <a:pt x="0" y="127"/>
                  </a:lnTo>
                  <a:lnTo>
                    <a:pt x="40" y="0"/>
                  </a:lnTo>
                  <a:close/>
                  <a:moveTo>
                    <a:pt x="25" y="84"/>
                  </a:moveTo>
                  <a:lnTo>
                    <a:pt x="68" y="84"/>
                  </a:lnTo>
                  <a:lnTo>
                    <a:pt x="46" y="12"/>
                  </a:lnTo>
                  <a:lnTo>
                    <a:pt x="46" y="12"/>
                  </a:lnTo>
                  <a:lnTo>
                    <a:pt x="25" y="84"/>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19"/>
            <p:cNvSpPr>
              <a:spLocks/>
            </p:cNvSpPr>
            <p:nvPr userDrawn="1"/>
          </p:nvSpPr>
          <p:spPr bwMode="auto">
            <a:xfrm>
              <a:off x="4475" y="3725"/>
              <a:ext cx="17" cy="29"/>
            </a:xfrm>
            <a:custGeom>
              <a:avLst/>
              <a:gdLst>
                <a:gd name="T0" fmla="*/ 31 w 73"/>
                <a:gd name="T1" fmla="*/ 127 h 127"/>
                <a:gd name="T2" fmla="*/ 31 w 73"/>
                <a:gd name="T3" fmla="*/ 9 h 127"/>
                <a:gd name="T4" fmla="*/ 0 w 73"/>
                <a:gd name="T5" fmla="*/ 9 h 127"/>
                <a:gd name="T6" fmla="*/ 0 w 73"/>
                <a:gd name="T7" fmla="*/ 0 h 127"/>
                <a:gd name="T8" fmla="*/ 73 w 73"/>
                <a:gd name="T9" fmla="*/ 0 h 127"/>
                <a:gd name="T10" fmla="*/ 73 w 73"/>
                <a:gd name="T11" fmla="*/ 9 h 127"/>
                <a:gd name="T12" fmla="*/ 42 w 73"/>
                <a:gd name="T13" fmla="*/ 9 h 127"/>
                <a:gd name="T14" fmla="*/ 42 w 73"/>
                <a:gd name="T15" fmla="*/ 127 h 127"/>
                <a:gd name="T16" fmla="*/ 31 w 73"/>
                <a:gd name="T17"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127">
                  <a:moveTo>
                    <a:pt x="31" y="127"/>
                  </a:moveTo>
                  <a:lnTo>
                    <a:pt x="31" y="9"/>
                  </a:lnTo>
                  <a:lnTo>
                    <a:pt x="0" y="9"/>
                  </a:lnTo>
                  <a:lnTo>
                    <a:pt x="0" y="0"/>
                  </a:lnTo>
                  <a:lnTo>
                    <a:pt x="73" y="0"/>
                  </a:lnTo>
                  <a:lnTo>
                    <a:pt x="73" y="9"/>
                  </a:lnTo>
                  <a:lnTo>
                    <a:pt x="42" y="9"/>
                  </a:lnTo>
                  <a:lnTo>
                    <a:pt x="42" y="127"/>
                  </a:lnTo>
                  <a:lnTo>
                    <a:pt x="31" y="127"/>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20"/>
            <p:cNvSpPr>
              <a:spLocks/>
            </p:cNvSpPr>
            <p:nvPr userDrawn="1"/>
          </p:nvSpPr>
          <p:spPr bwMode="auto">
            <a:xfrm>
              <a:off x="4494" y="3725"/>
              <a:ext cx="16" cy="29"/>
            </a:xfrm>
            <a:custGeom>
              <a:avLst/>
              <a:gdLst>
                <a:gd name="T0" fmla="*/ 31 w 73"/>
                <a:gd name="T1" fmla="*/ 127 h 127"/>
                <a:gd name="T2" fmla="*/ 31 w 73"/>
                <a:gd name="T3" fmla="*/ 9 h 127"/>
                <a:gd name="T4" fmla="*/ 0 w 73"/>
                <a:gd name="T5" fmla="*/ 9 h 127"/>
                <a:gd name="T6" fmla="*/ 0 w 73"/>
                <a:gd name="T7" fmla="*/ 0 h 127"/>
                <a:gd name="T8" fmla="*/ 73 w 73"/>
                <a:gd name="T9" fmla="*/ 0 h 127"/>
                <a:gd name="T10" fmla="*/ 73 w 73"/>
                <a:gd name="T11" fmla="*/ 9 h 127"/>
                <a:gd name="T12" fmla="*/ 42 w 73"/>
                <a:gd name="T13" fmla="*/ 9 h 127"/>
                <a:gd name="T14" fmla="*/ 42 w 73"/>
                <a:gd name="T15" fmla="*/ 127 h 127"/>
                <a:gd name="T16" fmla="*/ 31 w 73"/>
                <a:gd name="T17"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127">
                  <a:moveTo>
                    <a:pt x="31" y="127"/>
                  </a:moveTo>
                  <a:lnTo>
                    <a:pt x="31" y="9"/>
                  </a:lnTo>
                  <a:lnTo>
                    <a:pt x="0" y="9"/>
                  </a:lnTo>
                  <a:lnTo>
                    <a:pt x="0" y="0"/>
                  </a:lnTo>
                  <a:lnTo>
                    <a:pt x="73" y="0"/>
                  </a:lnTo>
                  <a:lnTo>
                    <a:pt x="73" y="9"/>
                  </a:lnTo>
                  <a:lnTo>
                    <a:pt x="42" y="9"/>
                  </a:lnTo>
                  <a:lnTo>
                    <a:pt x="42" y="127"/>
                  </a:lnTo>
                  <a:lnTo>
                    <a:pt x="31" y="127"/>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21"/>
            <p:cNvSpPr>
              <a:spLocks noEditPoints="1"/>
            </p:cNvSpPr>
            <p:nvPr userDrawn="1"/>
          </p:nvSpPr>
          <p:spPr bwMode="auto">
            <a:xfrm>
              <a:off x="4513" y="3724"/>
              <a:ext cx="18" cy="31"/>
            </a:xfrm>
            <a:custGeom>
              <a:avLst/>
              <a:gdLst>
                <a:gd name="T0" fmla="*/ 12 w 77"/>
                <a:gd name="T1" fmla="*/ 66 h 133"/>
                <a:gd name="T2" fmla="*/ 15 w 77"/>
                <a:gd name="T3" fmla="*/ 107 h 133"/>
                <a:gd name="T4" fmla="*/ 39 w 77"/>
                <a:gd name="T5" fmla="*/ 123 h 133"/>
                <a:gd name="T6" fmla="*/ 63 w 77"/>
                <a:gd name="T7" fmla="*/ 107 h 133"/>
                <a:gd name="T8" fmla="*/ 66 w 77"/>
                <a:gd name="T9" fmla="*/ 66 h 133"/>
                <a:gd name="T10" fmla="*/ 63 w 77"/>
                <a:gd name="T11" fmla="*/ 25 h 133"/>
                <a:gd name="T12" fmla="*/ 39 w 77"/>
                <a:gd name="T13" fmla="*/ 10 h 133"/>
                <a:gd name="T14" fmla="*/ 15 w 77"/>
                <a:gd name="T15" fmla="*/ 25 h 133"/>
                <a:gd name="T16" fmla="*/ 12 w 77"/>
                <a:gd name="T17" fmla="*/ 66 h 133"/>
                <a:gd name="T18" fmla="*/ 0 w 77"/>
                <a:gd name="T19" fmla="*/ 66 h 133"/>
                <a:gd name="T20" fmla="*/ 5 w 77"/>
                <a:gd name="T21" fmla="*/ 20 h 133"/>
                <a:gd name="T22" fmla="*/ 39 w 77"/>
                <a:gd name="T23" fmla="*/ 0 h 133"/>
                <a:gd name="T24" fmla="*/ 72 w 77"/>
                <a:gd name="T25" fmla="*/ 20 h 133"/>
                <a:gd name="T26" fmla="*/ 77 w 77"/>
                <a:gd name="T27" fmla="*/ 66 h 133"/>
                <a:gd name="T28" fmla="*/ 72 w 77"/>
                <a:gd name="T29" fmla="*/ 112 h 133"/>
                <a:gd name="T30" fmla="*/ 39 w 77"/>
                <a:gd name="T31" fmla="*/ 133 h 133"/>
                <a:gd name="T32" fmla="*/ 5 w 77"/>
                <a:gd name="T33" fmla="*/ 112 h 133"/>
                <a:gd name="T34" fmla="*/ 0 w 77"/>
                <a:gd name="T35" fmla="*/ 66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7" h="133">
                  <a:moveTo>
                    <a:pt x="12" y="66"/>
                  </a:moveTo>
                  <a:cubicBezTo>
                    <a:pt x="12" y="87"/>
                    <a:pt x="13" y="101"/>
                    <a:pt x="15" y="107"/>
                  </a:cubicBezTo>
                  <a:cubicBezTo>
                    <a:pt x="19" y="118"/>
                    <a:pt x="27" y="123"/>
                    <a:pt x="39" y="123"/>
                  </a:cubicBezTo>
                  <a:cubicBezTo>
                    <a:pt x="51" y="123"/>
                    <a:pt x="59" y="118"/>
                    <a:pt x="63" y="107"/>
                  </a:cubicBezTo>
                  <a:cubicBezTo>
                    <a:pt x="65" y="101"/>
                    <a:pt x="66" y="87"/>
                    <a:pt x="66" y="66"/>
                  </a:cubicBezTo>
                  <a:cubicBezTo>
                    <a:pt x="66" y="46"/>
                    <a:pt x="65" y="32"/>
                    <a:pt x="63" y="25"/>
                  </a:cubicBezTo>
                  <a:cubicBezTo>
                    <a:pt x="59" y="15"/>
                    <a:pt x="51" y="10"/>
                    <a:pt x="39" y="10"/>
                  </a:cubicBezTo>
                  <a:cubicBezTo>
                    <a:pt x="27" y="10"/>
                    <a:pt x="19" y="15"/>
                    <a:pt x="15" y="25"/>
                  </a:cubicBezTo>
                  <a:cubicBezTo>
                    <a:pt x="13" y="32"/>
                    <a:pt x="12" y="46"/>
                    <a:pt x="12" y="66"/>
                  </a:cubicBezTo>
                  <a:close/>
                  <a:moveTo>
                    <a:pt x="0" y="66"/>
                  </a:moveTo>
                  <a:cubicBezTo>
                    <a:pt x="0" y="44"/>
                    <a:pt x="2" y="29"/>
                    <a:pt x="5" y="20"/>
                  </a:cubicBezTo>
                  <a:cubicBezTo>
                    <a:pt x="11" y="7"/>
                    <a:pt x="22" y="0"/>
                    <a:pt x="39" y="0"/>
                  </a:cubicBezTo>
                  <a:cubicBezTo>
                    <a:pt x="56" y="0"/>
                    <a:pt x="67" y="7"/>
                    <a:pt x="72" y="20"/>
                  </a:cubicBezTo>
                  <a:cubicBezTo>
                    <a:pt x="76" y="29"/>
                    <a:pt x="77" y="44"/>
                    <a:pt x="77" y="66"/>
                  </a:cubicBezTo>
                  <a:cubicBezTo>
                    <a:pt x="77" y="89"/>
                    <a:pt x="76" y="104"/>
                    <a:pt x="72" y="112"/>
                  </a:cubicBezTo>
                  <a:cubicBezTo>
                    <a:pt x="67" y="126"/>
                    <a:pt x="56" y="133"/>
                    <a:pt x="39" y="133"/>
                  </a:cubicBezTo>
                  <a:cubicBezTo>
                    <a:pt x="22" y="133"/>
                    <a:pt x="11" y="126"/>
                    <a:pt x="5" y="112"/>
                  </a:cubicBezTo>
                  <a:cubicBezTo>
                    <a:pt x="2" y="104"/>
                    <a:pt x="0" y="89"/>
                    <a:pt x="0" y="66"/>
                  </a:cubicBez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2"/>
            <p:cNvSpPr>
              <a:spLocks noEditPoints="1"/>
            </p:cNvSpPr>
            <p:nvPr userDrawn="1"/>
          </p:nvSpPr>
          <p:spPr bwMode="auto">
            <a:xfrm>
              <a:off x="4537" y="3725"/>
              <a:ext cx="15" cy="29"/>
            </a:xfrm>
            <a:custGeom>
              <a:avLst/>
              <a:gdLst>
                <a:gd name="T0" fmla="*/ 33 w 66"/>
                <a:gd name="T1" fmla="*/ 65 h 127"/>
                <a:gd name="T2" fmla="*/ 11 w 66"/>
                <a:gd name="T3" fmla="*/ 65 h 127"/>
                <a:gd name="T4" fmla="*/ 11 w 66"/>
                <a:gd name="T5" fmla="*/ 127 h 127"/>
                <a:gd name="T6" fmla="*/ 0 w 66"/>
                <a:gd name="T7" fmla="*/ 127 h 127"/>
                <a:gd name="T8" fmla="*/ 0 w 66"/>
                <a:gd name="T9" fmla="*/ 0 h 127"/>
                <a:gd name="T10" fmla="*/ 35 w 66"/>
                <a:gd name="T11" fmla="*/ 0 h 127"/>
                <a:gd name="T12" fmla="*/ 59 w 66"/>
                <a:gd name="T13" fmla="*/ 6 h 127"/>
                <a:gd name="T14" fmla="*/ 66 w 66"/>
                <a:gd name="T15" fmla="*/ 30 h 127"/>
                <a:gd name="T16" fmla="*/ 62 w 66"/>
                <a:gd name="T17" fmla="*/ 50 h 127"/>
                <a:gd name="T18" fmla="*/ 46 w 66"/>
                <a:gd name="T19" fmla="*/ 61 h 127"/>
                <a:gd name="T20" fmla="*/ 46 w 66"/>
                <a:gd name="T21" fmla="*/ 61 h 127"/>
                <a:gd name="T22" fmla="*/ 59 w 66"/>
                <a:gd name="T23" fmla="*/ 66 h 127"/>
                <a:gd name="T24" fmla="*/ 64 w 66"/>
                <a:gd name="T25" fmla="*/ 80 h 127"/>
                <a:gd name="T26" fmla="*/ 65 w 66"/>
                <a:gd name="T27" fmla="*/ 112 h 127"/>
                <a:gd name="T28" fmla="*/ 66 w 66"/>
                <a:gd name="T29" fmla="*/ 127 h 127"/>
                <a:gd name="T30" fmla="*/ 55 w 66"/>
                <a:gd name="T31" fmla="*/ 127 h 127"/>
                <a:gd name="T32" fmla="*/ 54 w 66"/>
                <a:gd name="T33" fmla="*/ 95 h 127"/>
                <a:gd name="T34" fmla="*/ 54 w 66"/>
                <a:gd name="T35" fmla="*/ 85 h 127"/>
                <a:gd name="T36" fmla="*/ 49 w 66"/>
                <a:gd name="T37" fmla="*/ 72 h 127"/>
                <a:gd name="T38" fmla="*/ 33 w 66"/>
                <a:gd name="T39" fmla="*/ 65 h 127"/>
                <a:gd name="T40" fmla="*/ 11 w 66"/>
                <a:gd name="T41" fmla="*/ 9 h 127"/>
                <a:gd name="T42" fmla="*/ 11 w 66"/>
                <a:gd name="T43" fmla="*/ 56 h 127"/>
                <a:gd name="T44" fmla="*/ 30 w 66"/>
                <a:gd name="T45" fmla="*/ 56 h 127"/>
                <a:gd name="T46" fmla="*/ 49 w 66"/>
                <a:gd name="T47" fmla="*/ 51 h 127"/>
                <a:gd name="T48" fmla="*/ 54 w 66"/>
                <a:gd name="T49" fmla="*/ 30 h 127"/>
                <a:gd name="T50" fmla="*/ 49 w 66"/>
                <a:gd name="T51" fmla="*/ 13 h 127"/>
                <a:gd name="T52" fmla="*/ 34 w 66"/>
                <a:gd name="T53" fmla="*/ 9 h 127"/>
                <a:gd name="T54" fmla="*/ 11 w 66"/>
                <a:gd name="T55" fmla="*/ 9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6" h="127">
                  <a:moveTo>
                    <a:pt x="33" y="65"/>
                  </a:moveTo>
                  <a:lnTo>
                    <a:pt x="11" y="65"/>
                  </a:lnTo>
                  <a:lnTo>
                    <a:pt x="11" y="127"/>
                  </a:lnTo>
                  <a:lnTo>
                    <a:pt x="0" y="127"/>
                  </a:lnTo>
                  <a:lnTo>
                    <a:pt x="0" y="0"/>
                  </a:lnTo>
                  <a:lnTo>
                    <a:pt x="35" y="0"/>
                  </a:lnTo>
                  <a:cubicBezTo>
                    <a:pt x="47" y="0"/>
                    <a:pt x="55" y="2"/>
                    <a:pt x="59" y="6"/>
                  </a:cubicBezTo>
                  <a:cubicBezTo>
                    <a:pt x="64" y="11"/>
                    <a:pt x="66" y="19"/>
                    <a:pt x="66" y="30"/>
                  </a:cubicBezTo>
                  <a:cubicBezTo>
                    <a:pt x="66" y="39"/>
                    <a:pt x="65" y="46"/>
                    <a:pt x="62" y="50"/>
                  </a:cubicBezTo>
                  <a:cubicBezTo>
                    <a:pt x="59" y="55"/>
                    <a:pt x="54" y="59"/>
                    <a:pt x="46" y="61"/>
                  </a:cubicBezTo>
                  <a:lnTo>
                    <a:pt x="46" y="61"/>
                  </a:lnTo>
                  <a:cubicBezTo>
                    <a:pt x="52" y="62"/>
                    <a:pt x="57" y="64"/>
                    <a:pt x="59" y="66"/>
                  </a:cubicBezTo>
                  <a:cubicBezTo>
                    <a:pt x="61" y="68"/>
                    <a:pt x="63" y="73"/>
                    <a:pt x="64" y="80"/>
                  </a:cubicBezTo>
                  <a:cubicBezTo>
                    <a:pt x="65" y="85"/>
                    <a:pt x="65" y="96"/>
                    <a:pt x="65" y="112"/>
                  </a:cubicBezTo>
                  <a:cubicBezTo>
                    <a:pt x="65" y="111"/>
                    <a:pt x="65" y="116"/>
                    <a:pt x="66" y="127"/>
                  </a:cubicBezTo>
                  <a:lnTo>
                    <a:pt x="55" y="127"/>
                  </a:lnTo>
                  <a:cubicBezTo>
                    <a:pt x="55" y="125"/>
                    <a:pt x="54" y="114"/>
                    <a:pt x="54" y="95"/>
                  </a:cubicBezTo>
                  <a:cubicBezTo>
                    <a:pt x="54" y="92"/>
                    <a:pt x="54" y="88"/>
                    <a:pt x="54" y="85"/>
                  </a:cubicBezTo>
                  <a:cubicBezTo>
                    <a:pt x="53" y="80"/>
                    <a:pt x="51" y="75"/>
                    <a:pt x="49" y="72"/>
                  </a:cubicBezTo>
                  <a:cubicBezTo>
                    <a:pt x="45" y="67"/>
                    <a:pt x="40" y="65"/>
                    <a:pt x="33" y="65"/>
                  </a:cubicBezTo>
                  <a:close/>
                  <a:moveTo>
                    <a:pt x="11" y="9"/>
                  </a:moveTo>
                  <a:lnTo>
                    <a:pt x="11" y="56"/>
                  </a:lnTo>
                  <a:lnTo>
                    <a:pt x="30" y="56"/>
                  </a:lnTo>
                  <a:cubicBezTo>
                    <a:pt x="38" y="56"/>
                    <a:pt x="45" y="54"/>
                    <a:pt x="49" y="51"/>
                  </a:cubicBezTo>
                  <a:cubicBezTo>
                    <a:pt x="53" y="47"/>
                    <a:pt x="54" y="40"/>
                    <a:pt x="54" y="30"/>
                  </a:cubicBezTo>
                  <a:cubicBezTo>
                    <a:pt x="54" y="22"/>
                    <a:pt x="53" y="16"/>
                    <a:pt x="49" y="13"/>
                  </a:cubicBezTo>
                  <a:cubicBezTo>
                    <a:pt x="46" y="11"/>
                    <a:pt x="41" y="9"/>
                    <a:pt x="34" y="9"/>
                  </a:cubicBezTo>
                  <a:lnTo>
                    <a:pt x="11" y="9"/>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23"/>
            <p:cNvSpPr>
              <a:spLocks/>
            </p:cNvSpPr>
            <p:nvPr userDrawn="1"/>
          </p:nvSpPr>
          <p:spPr bwMode="auto">
            <a:xfrm>
              <a:off x="4557" y="3725"/>
              <a:ext cx="19" cy="29"/>
            </a:xfrm>
            <a:custGeom>
              <a:avLst/>
              <a:gdLst>
                <a:gd name="T0" fmla="*/ 11 w 80"/>
                <a:gd name="T1" fmla="*/ 127 h 127"/>
                <a:gd name="T2" fmla="*/ 0 w 80"/>
                <a:gd name="T3" fmla="*/ 127 h 127"/>
                <a:gd name="T4" fmla="*/ 0 w 80"/>
                <a:gd name="T5" fmla="*/ 0 h 127"/>
                <a:gd name="T6" fmla="*/ 17 w 80"/>
                <a:gd name="T7" fmla="*/ 0 h 127"/>
                <a:gd name="T8" fmla="*/ 69 w 80"/>
                <a:gd name="T9" fmla="*/ 112 h 127"/>
                <a:gd name="T10" fmla="*/ 69 w 80"/>
                <a:gd name="T11" fmla="*/ 111 h 127"/>
                <a:gd name="T12" fmla="*/ 69 w 80"/>
                <a:gd name="T13" fmla="*/ 0 h 127"/>
                <a:gd name="T14" fmla="*/ 80 w 80"/>
                <a:gd name="T15" fmla="*/ 0 h 127"/>
                <a:gd name="T16" fmla="*/ 80 w 80"/>
                <a:gd name="T17" fmla="*/ 127 h 127"/>
                <a:gd name="T18" fmla="*/ 63 w 80"/>
                <a:gd name="T19" fmla="*/ 127 h 127"/>
                <a:gd name="T20" fmla="*/ 11 w 80"/>
                <a:gd name="T21" fmla="*/ 14 h 127"/>
                <a:gd name="T22" fmla="*/ 11 w 80"/>
                <a:gd name="T23" fmla="*/ 14 h 127"/>
                <a:gd name="T24" fmla="*/ 11 w 80"/>
                <a:gd name="T25"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 h="127">
                  <a:moveTo>
                    <a:pt x="11" y="127"/>
                  </a:moveTo>
                  <a:lnTo>
                    <a:pt x="0" y="127"/>
                  </a:lnTo>
                  <a:lnTo>
                    <a:pt x="0" y="0"/>
                  </a:lnTo>
                  <a:lnTo>
                    <a:pt x="17" y="0"/>
                  </a:lnTo>
                  <a:lnTo>
                    <a:pt x="69" y="112"/>
                  </a:lnTo>
                  <a:lnTo>
                    <a:pt x="69" y="111"/>
                  </a:lnTo>
                  <a:lnTo>
                    <a:pt x="69" y="0"/>
                  </a:lnTo>
                  <a:lnTo>
                    <a:pt x="80" y="0"/>
                  </a:lnTo>
                  <a:lnTo>
                    <a:pt x="80" y="127"/>
                  </a:lnTo>
                  <a:lnTo>
                    <a:pt x="63" y="127"/>
                  </a:lnTo>
                  <a:lnTo>
                    <a:pt x="11" y="14"/>
                  </a:lnTo>
                  <a:lnTo>
                    <a:pt x="11" y="14"/>
                  </a:lnTo>
                  <a:lnTo>
                    <a:pt x="11" y="127"/>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24"/>
            <p:cNvSpPr>
              <a:spLocks/>
            </p:cNvSpPr>
            <p:nvPr userDrawn="1"/>
          </p:nvSpPr>
          <p:spPr bwMode="auto">
            <a:xfrm>
              <a:off x="4582" y="3725"/>
              <a:ext cx="14" cy="29"/>
            </a:xfrm>
            <a:custGeom>
              <a:avLst/>
              <a:gdLst>
                <a:gd name="T0" fmla="*/ 0 w 59"/>
                <a:gd name="T1" fmla="*/ 0 h 127"/>
                <a:gd name="T2" fmla="*/ 58 w 59"/>
                <a:gd name="T3" fmla="*/ 0 h 127"/>
                <a:gd name="T4" fmla="*/ 58 w 59"/>
                <a:gd name="T5" fmla="*/ 9 h 127"/>
                <a:gd name="T6" fmla="*/ 11 w 59"/>
                <a:gd name="T7" fmla="*/ 9 h 127"/>
                <a:gd name="T8" fmla="*/ 11 w 59"/>
                <a:gd name="T9" fmla="*/ 57 h 127"/>
                <a:gd name="T10" fmla="*/ 56 w 59"/>
                <a:gd name="T11" fmla="*/ 57 h 127"/>
                <a:gd name="T12" fmla="*/ 56 w 59"/>
                <a:gd name="T13" fmla="*/ 66 h 127"/>
                <a:gd name="T14" fmla="*/ 11 w 59"/>
                <a:gd name="T15" fmla="*/ 66 h 127"/>
                <a:gd name="T16" fmla="*/ 11 w 59"/>
                <a:gd name="T17" fmla="*/ 118 h 127"/>
                <a:gd name="T18" fmla="*/ 59 w 59"/>
                <a:gd name="T19" fmla="*/ 118 h 127"/>
                <a:gd name="T20" fmla="*/ 59 w 59"/>
                <a:gd name="T21" fmla="*/ 127 h 127"/>
                <a:gd name="T22" fmla="*/ 0 w 59"/>
                <a:gd name="T23" fmla="*/ 127 h 127"/>
                <a:gd name="T24" fmla="*/ 0 w 59"/>
                <a:gd name="T25" fmla="*/ 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127">
                  <a:moveTo>
                    <a:pt x="0" y="0"/>
                  </a:moveTo>
                  <a:lnTo>
                    <a:pt x="58" y="0"/>
                  </a:lnTo>
                  <a:lnTo>
                    <a:pt x="58" y="9"/>
                  </a:lnTo>
                  <a:lnTo>
                    <a:pt x="11" y="9"/>
                  </a:lnTo>
                  <a:lnTo>
                    <a:pt x="11" y="57"/>
                  </a:lnTo>
                  <a:lnTo>
                    <a:pt x="56" y="57"/>
                  </a:lnTo>
                  <a:lnTo>
                    <a:pt x="56" y="66"/>
                  </a:lnTo>
                  <a:lnTo>
                    <a:pt x="11" y="66"/>
                  </a:lnTo>
                  <a:lnTo>
                    <a:pt x="11" y="118"/>
                  </a:lnTo>
                  <a:lnTo>
                    <a:pt x="59" y="118"/>
                  </a:lnTo>
                  <a:lnTo>
                    <a:pt x="59" y="127"/>
                  </a:lnTo>
                  <a:lnTo>
                    <a:pt x="0" y="127"/>
                  </a:lnTo>
                  <a:lnTo>
                    <a:pt x="0" y="0"/>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25"/>
            <p:cNvSpPr>
              <a:spLocks/>
            </p:cNvSpPr>
            <p:nvPr userDrawn="1"/>
          </p:nvSpPr>
          <p:spPr bwMode="auto">
            <a:xfrm>
              <a:off x="4598" y="3725"/>
              <a:ext cx="19" cy="29"/>
            </a:xfrm>
            <a:custGeom>
              <a:avLst/>
              <a:gdLst>
                <a:gd name="T0" fmla="*/ 36 w 84"/>
                <a:gd name="T1" fmla="*/ 127 h 127"/>
                <a:gd name="T2" fmla="*/ 36 w 84"/>
                <a:gd name="T3" fmla="*/ 74 h 127"/>
                <a:gd name="T4" fmla="*/ 0 w 84"/>
                <a:gd name="T5" fmla="*/ 0 h 127"/>
                <a:gd name="T6" fmla="*/ 13 w 84"/>
                <a:gd name="T7" fmla="*/ 0 h 127"/>
                <a:gd name="T8" fmla="*/ 42 w 84"/>
                <a:gd name="T9" fmla="*/ 63 h 127"/>
                <a:gd name="T10" fmla="*/ 73 w 84"/>
                <a:gd name="T11" fmla="*/ 0 h 127"/>
                <a:gd name="T12" fmla="*/ 84 w 84"/>
                <a:gd name="T13" fmla="*/ 0 h 127"/>
                <a:gd name="T14" fmla="*/ 48 w 84"/>
                <a:gd name="T15" fmla="*/ 74 h 127"/>
                <a:gd name="T16" fmla="*/ 48 w 84"/>
                <a:gd name="T17" fmla="*/ 127 h 127"/>
                <a:gd name="T18" fmla="*/ 36 w 84"/>
                <a:gd name="T19"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 h="127">
                  <a:moveTo>
                    <a:pt x="36" y="127"/>
                  </a:moveTo>
                  <a:lnTo>
                    <a:pt x="36" y="74"/>
                  </a:lnTo>
                  <a:lnTo>
                    <a:pt x="0" y="0"/>
                  </a:lnTo>
                  <a:lnTo>
                    <a:pt x="13" y="0"/>
                  </a:lnTo>
                  <a:lnTo>
                    <a:pt x="42" y="63"/>
                  </a:lnTo>
                  <a:lnTo>
                    <a:pt x="73" y="0"/>
                  </a:lnTo>
                  <a:lnTo>
                    <a:pt x="84" y="0"/>
                  </a:lnTo>
                  <a:lnTo>
                    <a:pt x="48" y="74"/>
                  </a:lnTo>
                  <a:lnTo>
                    <a:pt x="48" y="127"/>
                  </a:lnTo>
                  <a:lnTo>
                    <a:pt x="36" y="127"/>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26"/>
            <p:cNvSpPr>
              <a:spLocks/>
            </p:cNvSpPr>
            <p:nvPr userDrawn="1"/>
          </p:nvSpPr>
          <p:spPr bwMode="auto">
            <a:xfrm>
              <a:off x="4620" y="3724"/>
              <a:ext cx="16" cy="31"/>
            </a:xfrm>
            <a:custGeom>
              <a:avLst/>
              <a:gdLst>
                <a:gd name="T0" fmla="*/ 70 w 70"/>
                <a:gd name="T1" fmla="*/ 35 h 133"/>
                <a:gd name="T2" fmla="*/ 58 w 70"/>
                <a:gd name="T3" fmla="*/ 35 h 133"/>
                <a:gd name="T4" fmla="*/ 54 w 70"/>
                <a:gd name="T5" fmla="*/ 16 h 133"/>
                <a:gd name="T6" fmla="*/ 37 w 70"/>
                <a:gd name="T7" fmla="*/ 10 h 133"/>
                <a:gd name="T8" fmla="*/ 14 w 70"/>
                <a:gd name="T9" fmla="*/ 30 h 133"/>
                <a:gd name="T10" fmla="*/ 21 w 70"/>
                <a:gd name="T11" fmla="*/ 48 h 133"/>
                <a:gd name="T12" fmla="*/ 38 w 70"/>
                <a:gd name="T13" fmla="*/ 59 h 133"/>
                <a:gd name="T14" fmla="*/ 53 w 70"/>
                <a:gd name="T15" fmla="*/ 69 h 133"/>
                <a:gd name="T16" fmla="*/ 65 w 70"/>
                <a:gd name="T17" fmla="*/ 80 h 133"/>
                <a:gd name="T18" fmla="*/ 70 w 70"/>
                <a:gd name="T19" fmla="*/ 99 h 133"/>
                <a:gd name="T20" fmla="*/ 36 w 70"/>
                <a:gd name="T21" fmla="*/ 133 h 133"/>
                <a:gd name="T22" fmla="*/ 1 w 70"/>
                <a:gd name="T23" fmla="*/ 94 h 133"/>
                <a:gd name="T24" fmla="*/ 13 w 70"/>
                <a:gd name="T25" fmla="*/ 94 h 133"/>
                <a:gd name="T26" fmla="*/ 16 w 70"/>
                <a:gd name="T27" fmla="*/ 114 h 133"/>
                <a:gd name="T28" fmla="*/ 37 w 70"/>
                <a:gd name="T29" fmla="*/ 123 h 133"/>
                <a:gd name="T30" fmla="*/ 59 w 70"/>
                <a:gd name="T31" fmla="*/ 100 h 133"/>
                <a:gd name="T32" fmla="*/ 51 w 70"/>
                <a:gd name="T33" fmla="*/ 81 h 133"/>
                <a:gd name="T34" fmla="*/ 29 w 70"/>
                <a:gd name="T35" fmla="*/ 67 h 133"/>
                <a:gd name="T36" fmla="*/ 7 w 70"/>
                <a:gd name="T37" fmla="*/ 48 h 133"/>
                <a:gd name="T38" fmla="*/ 3 w 70"/>
                <a:gd name="T39" fmla="*/ 31 h 133"/>
                <a:gd name="T40" fmla="*/ 38 w 70"/>
                <a:gd name="T41" fmla="*/ 0 h 133"/>
                <a:gd name="T42" fmla="*/ 70 w 70"/>
                <a:gd name="T43" fmla="*/ 35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0" h="133">
                  <a:moveTo>
                    <a:pt x="70" y="35"/>
                  </a:moveTo>
                  <a:lnTo>
                    <a:pt x="58" y="35"/>
                  </a:lnTo>
                  <a:cubicBezTo>
                    <a:pt x="58" y="26"/>
                    <a:pt x="57" y="20"/>
                    <a:pt x="54" y="16"/>
                  </a:cubicBezTo>
                  <a:cubicBezTo>
                    <a:pt x="51" y="12"/>
                    <a:pt x="45" y="10"/>
                    <a:pt x="37" y="10"/>
                  </a:cubicBezTo>
                  <a:cubicBezTo>
                    <a:pt x="22" y="10"/>
                    <a:pt x="14" y="16"/>
                    <a:pt x="14" y="30"/>
                  </a:cubicBezTo>
                  <a:cubicBezTo>
                    <a:pt x="14" y="38"/>
                    <a:pt x="16" y="44"/>
                    <a:pt x="21" y="48"/>
                  </a:cubicBezTo>
                  <a:cubicBezTo>
                    <a:pt x="27" y="52"/>
                    <a:pt x="32" y="55"/>
                    <a:pt x="38" y="59"/>
                  </a:cubicBezTo>
                  <a:cubicBezTo>
                    <a:pt x="43" y="63"/>
                    <a:pt x="48" y="66"/>
                    <a:pt x="53" y="69"/>
                  </a:cubicBezTo>
                  <a:cubicBezTo>
                    <a:pt x="59" y="73"/>
                    <a:pt x="63" y="76"/>
                    <a:pt x="65" y="80"/>
                  </a:cubicBezTo>
                  <a:cubicBezTo>
                    <a:pt x="68" y="85"/>
                    <a:pt x="70" y="91"/>
                    <a:pt x="70" y="99"/>
                  </a:cubicBezTo>
                  <a:cubicBezTo>
                    <a:pt x="70" y="121"/>
                    <a:pt x="59" y="133"/>
                    <a:pt x="36" y="133"/>
                  </a:cubicBezTo>
                  <a:cubicBezTo>
                    <a:pt x="12" y="133"/>
                    <a:pt x="0" y="120"/>
                    <a:pt x="1" y="94"/>
                  </a:cubicBezTo>
                  <a:lnTo>
                    <a:pt x="13" y="94"/>
                  </a:lnTo>
                  <a:cubicBezTo>
                    <a:pt x="13" y="103"/>
                    <a:pt x="14" y="110"/>
                    <a:pt x="16" y="114"/>
                  </a:cubicBezTo>
                  <a:cubicBezTo>
                    <a:pt x="20" y="120"/>
                    <a:pt x="26" y="123"/>
                    <a:pt x="37" y="123"/>
                  </a:cubicBezTo>
                  <a:cubicBezTo>
                    <a:pt x="51" y="123"/>
                    <a:pt x="59" y="115"/>
                    <a:pt x="59" y="100"/>
                  </a:cubicBezTo>
                  <a:cubicBezTo>
                    <a:pt x="59" y="93"/>
                    <a:pt x="56" y="86"/>
                    <a:pt x="51" y="81"/>
                  </a:cubicBezTo>
                  <a:cubicBezTo>
                    <a:pt x="48" y="79"/>
                    <a:pt x="41" y="74"/>
                    <a:pt x="29" y="67"/>
                  </a:cubicBezTo>
                  <a:cubicBezTo>
                    <a:pt x="17" y="60"/>
                    <a:pt x="10" y="54"/>
                    <a:pt x="7" y="48"/>
                  </a:cubicBezTo>
                  <a:cubicBezTo>
                    <a:pt x="4" y="44"/>
                    <a:pt x="3" y="39"/>
                    <a:pt x="3" y="31"/>
                  </a:cubicBezTo>
                  <a:cubicBezTo>
                    <a:pt x="3" y="11"/>
                    <a:pt x="14" y="0"/>
                    <a:pt x="38" y="0"/>
                  </a:cubicBezTo>
                  <a:cubicBezTo>
                    <a:pt x="59" y="0"/>
                    <a:pt x="70" y="12"/>
                    <a:pt x="70" y="35"/>
                  </a:cubicBez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27"/>
            <p:cNvSpPr>
              <a:spLocks noEditPoints="1"/>
            </p:cNvSpPr>
            <p:nvPr userDrawn="1"/>
          </p:nvSpPr>
          <p:spPr bwMode="auto">
            <a:xfrm>
              <a:off x="4648" y="3725"/>
              <a:ext cx="21" cy="29"/>
            </a:xfrm>
            <a:custGeom>
              <a:avLst/>
              <a:gdLst>
                <a:gd name="T0" fmla="*/ 40 w 93"/>
                <a:gd name="T1" fmla="*/ 0 h 127"/>
                <a:gd name="T2" fmla="*/ 54 w 93"/>
                <a:gd name="T3" fmla="*/ 0 h 127"/>
                <a:gd name="T4" fmla="*/ 93 w 93"/>
                <a:gd name="T5" fmla="*/ 127 h 127"/>
                <a:gd name="T6" fmla="*/ 82 w 93"/>
                <a:gd name="T7" fmla="*/ 127 h 127"/>
                <a:gd name="T8" fmla="*/ 71 w 93"/>
                <a:gd name="T9" fmla="*/ 94 h 127"/>
                <a:gd name="T10" fmla="*/ 21 w 93"/>
                <a:gd name="T11" fmla="*/ 94 h 127"/>
                <a:gd name="T12" fmla="*/ 11 w 93"/>
                <a:gd name="T13" fmla="*/ 127 h 127"/>
                <a:gd name="T14" fmla="*/ 0 w 93"/>
                <a:gd name="T15" fmla="*/ 127 h 127"/>
                <a:gd name="T16" fmla="*/ 40 w 93"/>
                <a:gd name="T17" fmla="*/ 0 h 127"/>
                <a:gd name="T18" fmla="*/ 25 w 93"/>
                <a:gd name="T19" fmla="*/ 84 h 127"/>
                <a:gd name="T20" fmla="*/ 68 w 93"/>
                <a:gd name="T21" fmla="*/ 84 h 127"/>
                <a:gd name="T22" fmla="*/ 47 w 93"/>
                <a:gd name="T23" fmla="*/ 12 h 127"/>
                <a:gd name="T24" fmla="*/ 46 w 93"/>
                <a:gd name="T25" fmla="*/ 12 h 127"/>
                <a:gd name="T26" fmla="*/ 25 w 93"/>
                <a:gd name="T27" fmla="*/ 84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 h="127">
                  <a:moveTo>
                    <a:pt x="40" y="0"/>
                  </a:moveTo>
                  <a:lnTo>
                    <a:pt x="54" y="0"/>
                  </a:lnTo>
                  <a:lnTo>
                    <a:pt x="93" y="127"/>
                  </a:lnTo>
                  <a:lnTo>
                    <a:pt x="82" y="127"/>
                  </a:lnTo>
                  <a:lnTo>
                    <a:pt x="71" y="94"/>
                  </a:lnTo>
                  <a:lnTo>
                    <a:pt x="21" y="94"/>
                  </a:lnTo>
                  <a:lnTo>
                    <a:pt x="11" y="127"/>
                  </a:lnTo>
                  <a:lnTo>
                    <a:pt x="0" y="127"/>
                  </a:lnTo>
                  <a:lnTo>
                    <a:pt x="40" y="0"/>
                  </a:lnTo>
                  <a:close/>
                  <a:moveTo>
                    <a:pt x="25" y="84"/>
                  </a:moveTo>
                  <a:lnTo>
                    <a:pt x="68" y="84"/>
                  </a:lnTo>
                  <a:lnTo>
                    <a:pt x="47" y="12"/>
                  </a:lnTo>
                  <a:lnTo>
                    <a:pt x="46" y="12"/>
                  </a:lnTo>
                  <a:lnTo>
                    <a:pt x="25" y="84"/>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28"/>
            <p:cNvSpPr>
              <a:spLocks/>
            </p:cNvSpPr>
            <p:nvPr userDrawn="1"/>
          </p:nvSpPr>
          <p:spPr bwMode="auto">
            <a:xfrm>
              <a:off x="4673" y="3725"/>
              <a:ext cx="19" cy="29"/>
            </a:xfrm>
            <a:custGeom>
              <a:avLst/>
              <a:gdLst>
                <a:gd name="T0" fmla="*/ 12 w 81"/>
                <a:gd name="T1" fmla="*/ 127 h 127"/>
                <a:gd name="T2" fmla="*/ 0 w 81"/>
                <a:gd name="T3" fmla="*/ 127 h 127"/>
                <a:gd name="T4" fmla="*/ 0 w 81"/>
                <a:gd name="T5" fmla="*/ 0 h 127"/>
                <a:gd name="T6" fmla="*/ 18 w 81"/>
                <a:gd name="T7" fmla="*/ 0 h 127"/>
                <a:gd name="T8" fmla="*/ 69 w 81"/>
                <a:gd name="T9" fmla="*/ 112 h 127"/>
                <a:gd name="T10" fmla="*/ 70 w 81"/>
                <a:gd name="T11" fmla="*/ 111 h 127"/>
                <a:gd name="T12" fmla="*/ 70 w 81"/>
                <a:gd name="T13" fmla="*/ 0 h 127"/>
                <a:gd name="T14" fmla="*/ 81 w 81"/>
                <a:gd name="T15" fmla="*/ 0 h 127"/>
                <a:gd name="T16" fmla="*/ 81 w 81"/>
                <a:gd name="T17" fmla="*/ 127 h 127"/>
                <a:gd name="T18" fmla="*/ 64 w 81"/>
                <a:gd name="T19" fmla="*/ 127 h 127"/>
                <a:gd name="T20" fmla="*/ 12 w 81"/>
                <a:gd name="T21" fmla="*/ 14 h 127"/>
                <a:gd name="T22" fmla="*/ 12 w 81"/>
                <a:gd name="T23" fmla="*/ 14 h 127"/>
                <a:gd name="T24" fmla="*/ 12 w 81"/>
                <a:gd name="T25"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 h="127">
                  <a:moveTo>
                    <a:pt x="12" y="127"/>
                  </a:moveTo>
                  <a:lnTo>
                    <a:pt x="0" y="127"/>
                  </a:lnTo>
                  <a:lnTo>
                    <a:pt x="0" y="0"/>
                  </a:lnTo>
                  <a:lnTo>
                    <a:pt x="18" y="0"/>
                  </a:lnTo>
                  <a:lnTo>
                    <a:pt x="69" y="112"/>
                  </a:lnTo>
                  <a:lnTo>
                    <a:pt x="70" y="111"/>
                  </a:lnTo>
                  <a:lnTo>
                    <a:pt x="70" y="0"/>
                  </a:lnTo>
                  <a:lnTo>
                    <a:pt x="81" y="0"/>
                  </a:lnTo>
                  <a:lnTo>
                    <a:pt x="81" y="127"/>
                  </a:lnTo>
                  <a:lnTo>
                    <a:pt x="64" y="127"/>
                  </a:lnTo>
                  <a:lnTo>
                    <a:pt x="12" y="14"/>
                  </a:lnTo>
                  <a:lnTo>
                    <a:pt x="12" y="14"/>
                  </a:lnTo>
                  <a:lnTo>
                    <a:pt x="12" y="127"/>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Freeform 29"/>
            <p:cNvSpPr>
              <a:spLocks noEditPoints="1"/>
            </p:cNvSpPr>
            <p:nvPr userDrawn="1"/>
          </p:nvSpPr>
          <p:spPr bwMode="auto">
            <a:xfrm>
              <a:off x="4698" y="3725"/>
              <a:ext cx="17" cy="29"/>
            </a:xfrm>
            <a:custGeom>
              <a:avLst/>
              <a:gdLst>
                <a:gd name="T0" fmla="*/ 11 w 74"/>
                <a:gd name="T1" fmla="*/ 9 h 127"/>
                <a:gd name="T2" fmla="*/ 11 w 74"/>
                <a:gd name="T3" fmla="*/ 118 h 127"/>
                <a:gd name="T4" fmla="*/ 25 w 74"/>
                <a:gd name="T5" fmla="*/ 118 h 127"/>
                <a:gd name="T6" fmla="*/ 50 w 74"/>
                <a:gd name="T7" fmla="*/ 113 h 127"/>
                <a:gd name="T8" fmla="*/ 60 w 74"/>
                <a:gd name="T9" fmla="*/ 95 h 127"/>
                <a:gd name="T10" fmla="*/ 62 w 74"/>
                <a:gd name="T11" fmla="*/ 56 h 127"/>
                <a:gd name="T12" fmla="*/ 56 w 74"/>
                <a:gd name="T13" fmla="*/ 19 h 127"/>
                <a:gd name="T14" fmla="*/ 26 w 74"/>
                <a:gd name="T15" fmla="*/ 9 h 127"/>
                <a:gd name="T16" fmla="*/ 11 w 74"/>
                <a:gd name="T17" fmla="*/ 9 h 127"/>
                <a:gd name="T18" fmla="*/ 0 w 74"/>
                <a:gd name="T19" fmla="*/ 127 h 127"/>
                <a:gd name="T20" fmla="*/ 0 w 74"/>
                <a:gd name="T21" fmla="*/ 0 h 127"/>
                <a:gd name="T22" fmla="*/ 34 w 74"/>
                <a:gd name="T23" fmla="*/ 0 h 127"/>
                <a:gd name="T24" fmla="*/ 67 w 74"/>
                <a:gd name="T25" fmla="*/ 16 h 127"/>
                <a:gd name="T26" fmla="*/ 74 w 74"/>
                <a:gd name="T27" fmla="*/ 64 h 127"/>
                <a:gd name="T28" fmla="*/ 66 w 74"/>
                <a:gd name="T29" fmla="*/ 111 h 127"/>
                <a:gd name="T30" fmla="*/ 29 w 74"/>
                <a:gd name="T31" fmla="*/ 127 h 127"/>
                <a:gd name="T32" fmla="*/ 0 w 74"/>
                <a:gd name="T33"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4" h="127">
                  <a:moveTo>
                    <a:pt x="11" y="9"/>
                  </a:moveTo>
                  <a:lnTo>
                    <a:pt x="11" y="118"/>
                  </a:lnTo>
                  <a:lnTo>
                    <a:pt x="25" y="118"/>
                  </a:lnTo>
                  <a:cubicBezTo>
                    <a:pt x="37" y="118"/>
                    <a:pt x="45" y="116"/>
                    <a:pt x="50" y="113"/>
                  </a:cubicBezTo>
                  <a:cubicBezTo>
                    <a:pt x="55" y="110"/>
                    <a:pt x="58" y="104"/>
                    <a:pt x="60" y="95"/>
                  </a:cubicBezTo>
                  <a:cubicBezTo>
                    <a:pt x="62" y="88"/>
                    <a:pt x="62" y="75"/>
                    <a:pt x="62" y="56"/>
                  </a:cubicBezTo>
                  <a:cubicBezTo>
                    <a:pt x="62" y="38"/>
                    <a:pt x="60" y="25"/>
                    <a:pt x="56" y="19"/>
                  </a:cubicBezTo>
                  <a:cubicBezTo>
                    <a:pt x="51" y="13"/>
                    <a:pt x="41" y="9"/>
                    <a:pt x="26" y="9"/>
                  </a:cubicBezTo>
                  <a:lnTo>
                    <a:pt x="11" y="9"/>
                  </a:lnTo>
                  <a:close/>
                  <a:moveTo>
                    <a:pt x="0" y="127"/>
                  </a:moveTo>
                  <a:lnTo>
                    <a:pt x="0" y="0"/>
                  </a:lnTo>
                  <a:lnTo>
                    <a:pt x="34" y="0"/>
                  </a:lnTo>
                  <a:cubicBezTo>
                    <a:pt x="50" y="0"/>
                    <a:pt x="61" y="5"/>
                    <a:pt x="67" y="16"/>
                  </a:cubicBezTo>
                  <a:cubicBezTo>
                    <a:pt x="71" y="24"/>
                    <a:pt x="74" y="40"/>
                    <a:pt x="74" y="64"/>
                  </a:cubicBezTo>
                  <a:cubicBezTo>
                    <a:pt x="74" y="87"/>
                    <a:pt x="71" y="103"/>
                    <a:pt x="66" y="111"/>
                  </a:cubicBezTo>
                  <a:cubicBezTo>
                    <a:pt x="59" y="122"/>
                    <a:pt x="47" y="127"/>
                    <a:pt x="29" y="127"/>
                  </a:cubicBezTo>
                  <a:lnTo>
                    <a:pt x="0" y="127"/>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Freeform 30"/>
            <p:cNvSpPr>
              <a:spLocks noEditPoints="1"/>
            </p:cNvSpPr>
            <p:nvPr userDrawn="1"/>
          </p:nvSpPr>
          <p:spPr bwMode="auto">
            <a:xfrm>
              <a:off x="4727" y="3725"/>
              <a:ext cx="22" cy="29"/>
            </a:xfrm>
            <a:custGeom>
              <a:avLst/>
              <a:gdLst>
                <a:gd name="T0" fmla="*/ 40 w 93"/>
                <a:gd name="T1" fmla="*/ 0 h 127"/>
                <a:gd name="T2" fmla="*/ 54 w 93"/>
                <a:gd name="T3" fmla="*/ 0 h 127"/>
                <a:gd name="T4" fmla="*/ 93 w 93"/>
                <a:gd name="T5" fmla="*/ 127 h 127"/>
                <a:gd name="T6" fmla="*/ 82 w 93"/>
                <a:gd name="T7" fmla="*/ 127 h 127"/>
                <a:gd name="T8" fmla="*/ 71 w 93"/>
                <a:gd name="T9" fmla="*/ 94 h 127"/>
                <a:gd name="T10" fmla="*/ 22 w 93"/>
                <a:gd name="T11" fmla="*/ 94 h 127"/>
                <a:gd name="T12" fmla="*/ 11 w 93"/>
                <a:gd name="T13" fmla="*/ 127 h 127"/>
                <a:gd name="T14" fmla="*/ 0 w 93"/>
                <a:gd name="T15" fmla="*/ 127 h 127"/>
                <a:gd name="T16" fmla="*/ 40 w 93"/>
                <a:gd name="T17" fmla="*/ 0 h 127"/>
                <a:gd name="T18" fmla="*/ 25 w 93"/>
                <a:gd name="T19" fmla="*/ 84 h 127"/>
                <a:gd name="T20" fmla="*/ 68 w 93"/>
                <a:gd name="T21" fmla="*/ 84 h 127"/>
                <a:gd name="T22" fmla="*/ 47 w 93"/>
                <a:gd name="T23" fmla="*/ 12 h 127"/>
                <a:gd name="T24" fmla="*/ 46 w 93"/>
                <a:gd name="T25" fmla="*/ 12 h 127"/>
                <a:gd name="T26" fmla="*/ 25 w 93"/>
                <a:gd name="T27" fmla="*/ 84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 h="127">
                  <a:moveTo>
                    <a:pt x="40" y="0"/>
                  </a:moveTo>
                  <a:lnTo>
                    <a:pt x="54" y="0"/>
                  </a:lnTo>
                  <a:lnTo>
                    <a:pt x="93" y="127"/>
                  </a:lnTo>
                  <a:lnTo>
                    <a:pt x="82" y="127"/>
                  </a:lnTo>
                  <a:lnTo>
                    <a:pt x="71" y="94"/>
                  </a:lnTo>
                  <a:lnTo>
                    <a:pt x="22" y="94"/>
                  </a:lnTo>
                  <a:lnTo>
                    <a:pt x="11" y="127"/>
                  </a:lnTo>
                  <a:lnTo>
                    <a:pt x="0" y="127"/>
                  </a:lnTo>
                  <a:lnTo>
                    <a:pt x="40" y="0"/>
                  </a:lnTo>
                  <a:close/>
                  <a:moveTo>
                    <a:pt x="25" y="84"/>
                  </a:moveTo>
                  <a:lnTo>
                    <a:pt x="68" y="84"/>
                  </a:lnTo>
                  <a:lnTo>
                    <a:pt x="47" y="12"/>
                  </a:lnTo>
                  <a:lnTo>
                    <a:pt x="46" y="12"/>
                  </a:lnTo>
                  <a:lnTo>
                    <a:pt x="25" y="84"/>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 name="Freeform 31"/>
            <p:cNvSpPr>
              <a:spLocks noEditPoints="1"/>
            </p:cNvSpPr>
            <p:nvPr userDrawn="1"/>
          </p:nvSpPr>
          <p:spPr bwMode="auto">
            <a:xfrm>
              <a:off x="4752" y="3725"/>
              <a:ext cx="17" cy="29"/>
            </a:xfrm>
            <a:custGeom>
              <a:avLst/>
              <a:gdLst>
                <a:gd name="T0" fmla="*/ 11 w 74"/>
                <a:gd name="T1" fmla="*/ 9 h 127"/>
                <a:gd name="T2" fmla="*/ 11 w 74"/>
                <a:gd name="T3" fmla="*/ 118 h 127"/>
                <a:gd name="T4" fmla="*/ 25 w 74"/>
                <a:gd name="T5" fmla="*/ 118 h 127"/>
                <a:gd name="T6" fmla="*/ 50 w 74"/>
                <a:gd name="T7" fmla="*/ 113 h 127"/>
                <a:gd name="T8" fmla="*/ 60 w 74"/>
                <a:gd name="T9" fmla="*/ 95 h 127"/>
                <a:gd name="T10" fmla="*/ 63 w 74"/>
                <a:gd name="T11" fmla="*/ 56 h 127"/>
                <a:gd name="T12" fmla="*/ 56 w 74"/>
                <a:gd name="T13" fmla="*/ 19 h 127"/>
                <a:gd name="T14" fmla="*/ 26 w 74"/>
                <a:gd name="T15" fmla="*/ 9 h 127"/>
                <a:gd name="T16" fmla="*/ 11 w 74"/>
                <a:gd name="T17" fmla="*/ 9 h 127"/>
                <a:gd name="T18" fmla="*/ 0 w 74"/>
                <a:gd name="T19" fmla="*/ 127 h 127"/>
                <a:gd name="T20" fmla="*/ 0 w 74"/>
                <a:gd name="T21" fmla="*/ 0 h 127"/>
                <a:gd name="T22" fmla="*/ 34 w 74"/>
                <a:gd name="T23" fmla="*/ 0 h 127"/>
                <a:gd name="T24" fmla="*/ 67 w 74"/>
                <a:gd name="T25" fmla="*/ 16 h 127"/>
                <a:gd name="T26" fmla="*/ 74 w 74"/>
                <a:gd name="T27" fmla="*/ 64 h 127"/>
                <a:gd name="T28" fmla="*/ 66 w 74"/>
                <a:gd name="T29" fmla="*/ 111 h 127"/>
                <a:gd name="T30" fmla="*/ 29 w 74"/>
                <a:gd name="T31" fmla="*/ 127 h 127"/>
                <a:gd name="T32" fmla="*/ 0 w 74"/>
                <a:gd name="T33"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4" h="127">
                  <a:moveTo>
                    <a:pt x="11" y="9"/>
                  </a:moveTo>
                  <a:lnTo>
                    <a:pt x="11" y="118"/>
                  </a:lnTo>
                  <a:lnTo>
                    <a:pt x="25" y="118"/>
                  </a:lnTo>
                  <a:cubicBezTo>
                    <a:pt x="37" y="118"/>
                    <a:pt x="45" y="116"/>
                    <a:pt x="50" y="113"/>
                  </a:cubicBezTo>
                  <a:cubicBezTo>
                    <a:pt x="55" y="110"/>
                    <a:pt x="59" y="104"/>
                    <a:pt x="60" y="95"/>
                  </a:cubicBezTo>
                  <a:cubicBezTo>
                    <a:pt x="62" y="88"/>
                    <a:pt x="63" y="75"/>
                    <a:pt x="63" y="56"/>
                  </a:cubicBezTo>
                  <a:cubicBezTo>
                    <a:pt x="63" y="38"/>
                    <a:pt x="60" y="25"/>
                    <a:pt x="56" y="19"/>
                  </a:cubicBezTo>
                  <a:cubicBezTo>
                    <a:pt x="52" y="13"/>
                    <a:pt x="42" y="9"/>
                    <a:pt x="26" y="9"/>
                  </a:cubicBezTo>
                  <a:lnTo>
                    <a:pt x="11" y="9"/>
                  </a:lnTo>
                  <a:close/>
                  <a:moveTo>
                    <a:pt x="0" y="127"/>
                  </a:moveTo>
                  <a:lnTo>
                    <a:pt x="0" y="0"/>
                  </a:lnTo>
                  <a:lnTo>
                    <a:pt x="34" y="0"/>
                  </a:lnTo>
                  <a:cubicBezTo>
                    <a:pt x="51" y="0"/>
                    <a:pt x="62" y="5"/>
                    <a:pt x="67" y="16"/>
                  </a:cubicBezTo>
                  <a:cubicBezTo>
                    <a:pt x="72" y="24"/>
                    <a:pt x="74" y="40"/>
                    <a:pt x="74" y="64"/>
                  </a:cubicBezTo>
                  <a:cubicBezTo>
                    <a:pt x="74" y="87"/>
                    <a:pt x="71" y="103"/>
                    <a:pt x="66" y="111"/>
                  </a:cubicBezTo>
                  <a:cubicBezTo>
                    <a:pt x="60" y="122"/>
                    <a:pt x="47" y="127"/>
                    <a:pt x="29" y="127"/>
                  </a:cubicBezTo>
                  <a:lnTo>
                    <a:pt x="0" y="127"/>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 name="Freeform 32"/>
            <p:cNvSpPr>
              <a:spLocks/>
            </p:cNvSpPr>
            <p:nvPr userDrawn="1"/>
          </p:nvSpPr>
          <p:spPr bwMode="auto">
            <a:xfrm>
              <a:off x="4772" y="3725"/>
              <a:ext cx="20" cy="29"/>
            </a:xfrm>
            <a:custGeom>
              <a:avLst/>
              <a:gdLst>
                <a:gd name="T0" fmla="*/ 42 w 84"/>
                <a:gd name="T1" fmla="*/ 114 h 127"/>
                <a:gd name="T2" fmla="*/ 73 w 84"/>
                <a:gd name="T3" fmla="*/ 0 h 127"/>
                <a:gd name="T4" fmla="*/ 84 w 84"/>
                <a:gd name="T5" fmla="*/ 0 h 127"/>
                <a:gd name="T6" fmla="*/ 49 w 84"/>
                <a:gd name="T7" fmla="*/ 127 h 127"/>
                <a:gd name="T8" fmla="*/ 35 w 84"/>
                <a:gd name="T9" fmla="*/ 127 h 127"/>
                <a:gd name="T10" fmla="*/ 0 w 84"/>
                <a:gd name="T11" fmla="*/ 0 h 127"/>
                <a:gd name="T12" fmla="*/ 12 w 84"/>
                <a:gd name="T13" fmla="*/ 0 h 127"/>
                <a:gd name="T14" fmla="*/ 42 w 84"/>
                <a:gd name="T15" fmla="*/ 114 h 1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27">
                  <a:moveTo>
                    <a:pt x="42" y="114"/>
                  </a:moveTo>
                  <a:lnTo>
                    <a:pt x="73" y="0"/>
                  </a:lnTo>
                  <a:lnTo>
                    <a:pt x="84" y="0"/>
                  </a:lnTo>
                  <a:lnTo>
                    <a:pt x="49" y="127"/>
                  </a:lnTo>
                  <a:lnTo>
                    <a:pt x="35" y="127"/>
                  </a:lnTo>
                  <a:lnTo>
                    <a:pt x="0" y="0"/>
                  </a:lnTo>
                  <a:lnTo>
                    <a:pt x="12" y="0"/>
                  </a:lnTo>
                  <a:lnTo>
                    <a:pt x="42" y="114"/>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 name="Freeform 33"/>
            <p:cNvSpPr>
              <a:spLocks noEditPoints="1"/>
            </p:cNvSpPr>
            <p:nvPr userDrawn="1"/>
          </p:nvSpPr>
          <p:spPr bwMode="auto">
            <a:xfrm>
              <a:off x="4795" y="3724"/>
              <a:ext cx="18" cy="31"/>
            </a:xfrm>
            <a:custGeom>
              <a:avLst/>
              <a:gdLst>
                <a:gd name="T0" fmla="*/ 11 w 77"/>
                <a:gd name="T1" fmla="*/ 66 h 133"/>
                <a:gd name="T2" fmla="*/ 15 w 77"/>
                <a:gd name="T3" fmla="*/ 107 h 133"/>
                <a:gd name="T4" fmla="*/ 38 w 77"/>
                <a:gd name="T5" fmla="*/ 123 h 133"/>
                <a:gd name="T6" fmla="*/ 62 w 77"/>
                <a:gd name="T7" fmla="*/ 107 h 133"/>
                <a:gd name="T8" fmla="*/ 65 w 77"/>
                <a:gd name="T9" fmla="*/ 66 h 133"/>
                <a:gd name="T10" fmla="*/ 62 w 77"/>
                <a:gd name="T11" fmla="*/ 25 h 133"/>
                <a:gd name="T12" fmla="*/ 38 w 77"/>
                <a:gd name="T13" fmla="*/ 10 h 133"/>
                <a:gd name="T14" fmla="*/ 15 w 77"/>
                <a:gd name="T15" fmla="*/ 25 h 133"/>
                <a:gd name="T16" fmla="*/ 11 w 77"/>
                <a:gd name="T17" fmla="*/ 66 h 133"/>
                <a:gd name="T18" fmla="*/ 0 w 77"/>
                <a:gd name="T19" fmla="*/ 66 h 133"/>
                <a:gd name="T20" fmla="*/ 5 w 77"/>
                <a:gd name="T21" fmla="*/ 20 h 133"/>
                <a:gd name="T22" fmla="*/ 38 w 77"/>
                <a:gd name="T23" fmla="*/ 0 h 133"/>
                <a:gd name="T24" fmla="*/ 72 w 77"/>
                <a:gd name="T25" fmla="*/ 20 h 133"/>
                <a:gd name="T26" fmla="*/ 77 w 77"/>
                <a:gd name="T27" fmla="*/ 66 h 133"/>
                <a:gd name="T28" fmla="*/ 72 w 77"/>
                <a:gd name="T29" fmla="*/ 112 h 133"/>
                <a:gd name="T30" fmla="*/ 38 w 77"/>
                <a:gd name="T31" fmla="*/ 133 h 133"/>
                <a:gd name="T32" fmla="*/ 5 w 77"/>
                <a:gd name="T33" fmla="*/ 112 h 133"/>
                <a:gd name="T34" fmla="*/ 0 w 77"/>
                <a:gd name="T35" fmla="*/ 66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7" h="133">
                  <a:moveTo>
                    <a:pt x="11" y="66"/>
                  </a:moveTo>
                  <a:cubicBezTo>
                    <a:pt x="11" y="87"/>
                    <a:pt x="12" y="101"/>
                    <a:pt x="15" y="107"/>
                  </a:cubicBezTo>
                  <a:cubicBezTo>
                    <a:pt x="18" y="118"/>
                    <a:pt x="26" y="123"/>
                    <a:pt x="38" y="123"/>
                  </a:cubicBezTo>
                  <a:cubicBezTo>
                    <a:pt x="50" y="123"/>
                    <a:pt x="58" y="118"/>
                    <a:pt x="62" y="107"/>
                  </a:cubicBezTo>
                  <a:cubicBezTo>
                    <a:pt x="64" y="101"/>
                    <a:pt x="65" y="87"/>
                    <a:pt x="65" y="66"/>
                  </a:cubicBezTo>
                  <a:cubicBezTo>
                    <a:pt x="65" y="46"/>
                    <a:pt x="64" y="32"/>
                    <a:pt x="62" y="25"/>
                  </a:cubicBezTo>
                  <a:cubicBezTo>
                    <a:pt x="58" y="15"/>
                    <a:pt x="50" y="10"/>
                    <a:pt x="38" y="10"/>
                  </a:cubicBezTo>
                  <a:cubicBezTo>
                    <a:pt x="26" y="10"/>
                    <a:pt x="18" y="15"/>
                    <a:pt x="15" y="25"/>
                  </a:cubicBezTo>
                  <a:cubicBezTo>
                    <a:pt x="12" y="32"/>
                    <a:pt x="11" y="46"/>
                    <a:pt x="11" y="66"/>
                  </a:cubicBezTo>
                  <a:close/>
                  <a:moveTo>
                    <a:pt x="0" y="66"/>
                  </a:moveTo>
                  <a:cubicBezTo>
                    <a:pt x="0" y="44"/>
                    <a:pt x="1" y="29"/>
                    <a:pt x="5" y="20"/>
                  </a:cubicBezTo>
                  <a:cubicBezTo>
                    <a:pt x="10" y="7"/>
                    <a:pt x="21" y="0"/>
                    <a:pt x="38" y="0"/>
                  </a:cubicBezTo>
                  <a:cubicBezTo>
                    <a:pt x="55" y="0"/>
                    <a:pt x="66" y="7"/>
                    <a:pt x="72" y="20"/>
                  </a:cubicBezTo>
                  <a:cubicBezTo>
                    <a:pt x="75" y="29"/>
                    <a:pt x="77" y="44"/>
                    <a:pt x="77" y="66"/>
                  </a:cubicBezTo>
                  <a:cubicBezTo>
                    <a:pt x="77" y="89"/>
                    <a:pt x="75" y="104"/>
                    <a:pt x="72" y="112"/>
                  </a:cubicBezTo>
                  <a:cubicBezTo>
                    <a:pt x="66" y="126"/>
                    <a:pt x="55" y="133"/>
                    <a:pt x="38" y="133"/>
                  </a:cubicBezTo>
                  <a:cubicBezTo>
                    <a:pt x="21" y="133"/>
                    <a:pt x="10" y="126"/>
                    <a:pt x="5" y="112"/>
                  </a:cubicBezTo>
                  <a:cubicBezTo>
                    <a:pt x="1" y="104"/>
                    <a:pt x="0" y="89"/>
                    <a:pt x="0" y="66"/>
                  </a:cubicBez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 name="Freeform 34"/>
            <p:cNvSpPr>
              <a:spLocks/>
            </p:cNvSpPr>
            <p:nvPr userDrawn="1"/>
          </p:nvSpPr>
          <p:spPr bwMode="auto">
            <a:xfrm>
              <a:off x="4817" y="3724"/>
              <a:ext cx="17" cy="31"/>
            </a:xfrm>
            <a:custGeom>
              <a:avLst/>
              <a:gdLst>
                <a:gd name="T0" fmla="*/ 39 w 71"/>
                <a:gd name="T1" fmla="*/ 133 h 133"/>
                <a:gd name="T2" fmla="*/ 5 w 71"/>
                <a:gd name="T3" fmla="*/ 112 h 133"/>
                <a:gd name="T4" fmla="*/ 0 w 71"/>
                <a:gd name="T5" fmla="*/ 66 h 133"/>
                <a:gd name="T6" fmla="*/ 5 w 71"/>
                <a:gd name="T7" fmla="*/ 20 h 133"/>
                <a:gd name="T8" fmla="*/ 39 w 71"/>
                <a:gd name="T9" fmla="*/ 0 h 133"/>
                <a:gd name="T10" fmla="*/ 66 w 71"/>
                <a:gd name="T11" fmla="*/ 14 h 133"/>
                <a:gd name="T12" fmla="*/ 70 w 71"/>
                <a:gd name="T13" fmla="*/ 37 h 133"/>
                <a:gd name="T14" fmla="*/ 59 w 71"/>
                <a:gd name="T15" fmla="*/ 37 h 133"/>
                <a:gd name="T16" fmla="*/ 39 w 71"/>
                <a:gd name="T17" fmla="*/ 10 h 133"/>
                <a:gd name="T18" fmla="*/ 15 w 71"/>
                <a:gd name="T19" fmla="*/ 25 h 133"/>
                <a:gd name="T20" fmla="*/ 12 w 71"/>
                <a:gd name="T21" fmla="*/ 66 h 133"/>
                <a:gd name="T22" fmla="*/ 15 w 71"/>
                <a:gd name="T23" fmla="*/ 107 h 133"/>
                <a:gd name="T24" fmla="*/ 39 w 71"/>
                <a:gd name="T25" fmla="*/ 123 h 133"/>
                <a:gd name="T26" fmla="*/ 59 w 71"/>
                <a:gd name="T27" fmla="*/ 94 h 133"/>
                <a:gd name="T28" fmla="*/ 71 w 71"/>
                <a:gd name="T29" fmla="*/ 94 h 133"/>
                <a:gd name="T30" fmla="*/ 66 w 71"/>
                <a:gd name="T31" fmla="*/ 116 h 133"/>
                <a:gd name="T32" fmla="*/ 39 w 71"/>
                <a:gd name="T33" fmla="*/ 133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1" h="133">
                  <a:moveTo>
                    <a:pt x="39" y="133"/>
                  </a:moveTo>
                  <a:cubicBezTo>
                    <a:pt x="22" y="133"/>
                    <a:pt x="10" y="126"/>
                    <a:pt x="5" y="112"/>
                  </a:cubicBezTo>
                  <a:cubicBezTo>
                    <a:pt x="2" y="104"/>
                    <a:pt x="0" y="89"/>
                    <a:pt x="0" y="66"/>
                  </a:cubicBezTo>
                  <a:cubicBezTo>
                    <a:pt x="0" y="44"/>
                    <a:pt x="2" y="29"/>
                    <a:pt x="5" y="20"/>
                  </a:cubicBezTo>
                  <a:cubicBezTo>
                    <a:pt x="11" y="7"/>
                    <a:pt x="22" y="0"/>
                    <a:pt x="39" y="0"/>
                  </a:cubicBezTo>
                  <a:cubicBezTo>
                    <a:pt x="52" y="0"/>
                    <a:pt x="61" y="5"/>
                    <a:pt x="66" y="14"/>
                  </a:cubicBezTo>
                  <a:cubicBezTo>
                    <a:pt x="69" y="20"/>
                    <a:pt x="70" y="27"/>
                    <a:pt x="70" y="37"/>
                  </a:cubicBezTo>
                  <a:lnTo>
                    <a:pt x="59" y="37"/>
                  </a:lnTo>
                  <a:cubicBezTo>
                    <a:pt x="59" y="19"/>
                    <a:pt x="52" y="10"/>
                    <a:pt x="39" y="10"/>
                  </a:cubicBezTo>
                  <a:cubicBezTo>
                    <a:pt x="27" y="10"/>
                    <a:pt x="19" y="15"/>
                    <a:pt x="15" y="25"/>
                  </a:cubicBezTo>
                  <a:cubicBezTo>
                    <a:pt x="13" y="32"/>
                    <a:pt x="12" y="46"/>
                    <a:pt x="12" y="66"/>
                  </a:cubicBezTo>
                  <a:cubicBezTo>
                    <a:pt x="12" y="87"/>
                    <a:pt x="13" y="101"/>
                    <a:pt x="15" y="107"/>
                  </a:cubicBezTo>
                  <a:cubicBezTo>
                    <a:pt x="19" y="118"/>
                    <a:pt x="27" y="123"/>
                    <a:pt x="39" y="123"/>
                  </a:cubicBezTo>
                  <a:cubicBezTo>
                    <a:pt x="52" y="123"/>
                    <a:pt x="59" y="113"/>
                    <a:pt x="59" y="94"/>
                  </a:cubicBezTo>
                  <a:lnTo>
                    <a:pt x="71" y="94"/>
                  </a:lnTo>
                  <a:cubicBezTo>
                    <a:pt x="71" y="102"/>
                    <a:pt x="69" y="110"/>
                    <a:pt x="66" y="116"/>
                  </a:cubicBezTo>
                  <a:cubicBezTo>
                    <a:pt x="61" y="127"/>
                    <a:pt x="52" y="133"/>
                    <a:pt x="39" y="133"/>
                  </a:cubicBez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 name="Freeform 35"/>
            <p:cNvSpPr>
              <a:spLocks noEditPoints="1"/>
            </p:cNvSpPr>
            <p:nvPr userDrawn="1"/>
          </p:nvSpPr>
          <p:spPr bwMode="auto">
            <a:xfrm>
              <a:off x="4836" y="3725"/>
              <a:ext cx="22" cy="29"/>
            </a:xfrm>
            <a:custGeom>
              <a:avLst/>
              <a:gdLst>
                <a:gd name="T0" fmla="*/ 40 w 93"/>
                <a:gd name="T1" fmla="*/ 0 h 127"/>
                <a:gd name="T2" fmla="*/ 53 w 93"/>
                <a:gd name="T3" fmla="*/ 0 h 127"/>
                <a:gd name="T4" fmla="*/ 93 w 93"/>
                <a:gd name="T5" fmla="*/ 127 h 127"/>
                <a:gd name="T6" fmla="*/ 81 w 93"/>
                <a:gd name="T7" fmla="*/ 127 h 127"/>
                <a:gd name="T8" fmla="*/ 71 w 93"/>
                <a:gd name="T9" fmla="*/ 94 h 127"/>
                <a:gd name="T10" fmla="*/ 21 w 93"/>
                <a:gd name="T11" fmla="*/ 94 h 127"/>
                <a:gd name="T12" fmla="*/ 11 w 93"/>
                <a:gd name="T13" fmla="*/ 127 h 127"/>
                <a:gd name="T14" fmla="*/ 0 w 93"/>
                <a:gd name="T15" fmla="*/ 127 h 127"/>
                <a:gd name="T16" fmla="*/ 40 w 93"/>
                <a:gd name="T17" fmla="*/ 0 h 127"/>
                <a:gd name="T18" fmla="*/ 24 w 93"/>
                <a:gd name="T19" fmla="*/ 84 h 127"/>
                <a:gd name="T20" fmla="*/ 68 w 93"/>
                <a:gd name="T21" fmla="*/ 84 h 127"/>
                <a:gd name="T22" fmla="*/ 46 w 93"/>
                <a:gd name="T23" fmla="*/ 12 h 127"/>
                <a:gd name="T24" fmla="*/ 46 w 93"/>
                <a:gd name="T25" fmla="*/ 12 h 127"/>
                <a:gd name="T26" fmla="*/ 24 w 93"/>
                <a:gd name="T27" fmla="*/ 84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 h="127">
                  <a:moveTo>
                    <a:pt x="40" y="0"/>
                  </a:moveTo>
                  <a:lnTo>
                    <a:pt x="53" y="0"/>
                  </a:lnTo>
                  <a:lnTo>
                    <a:pt x="93" y="127"/>
                  </a:lnTo>
                  <a:lnTo>
                    <a:pt x="81" y="127"/>
                  </a:lnTo>
                  <a:lnTo>
                    <a:pt x="71" y="94"/>
                  </a:lnTo>
                  <a:lnTo>
                    <a:pt x="21" y="94"/>
                  </a:lnTo>
                  <a:lnTo>
                    <a:pt x="11" y="127"/>
                  </a:lnTo>
                  <a:lnTo>
                    <a:pt x="0" y="127"/>
                  </a:lnTo>
                  <a:lnTo>
                    <a:pt x="40" y="0"/>
                  </a:lnTo>
                  <a:close/>
                  <a:moveTo>
                    <a:pt x="24" y="84"/>
                  </a:moveTo>
                  <a:lnTo>
                    <a:pt x="68" y="84"/>
                  </a:lnTo>
                  <a:lnTo>
                    <a:pt x="46" y="12"/>
                  </a:lnTo>
                  <a:lnTo>
                    <a:pt x="46" y="12"/>
                  </a:lnTo>
                  <a:lnTo>
                    <a:pt x="24" y="84"/>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 name="Freeform 36"/>
            <p:cNvSpPr>
              <a:spLocks/>
            </p:cNvSpPr>
            <p:nvPr userDrawn="1"/>
          </p:nvSpPr>
          <p:spPr bwMode="auto">
            <a:xfrm>
              <a:off x="4856" y="3725"/>
              <a:ext cx="17" cy="29"/>
            </a:xfrm>
            <a:custGeom>
              <a:avLst/>
              <a:gdLst>
                <a:gd name="T0" fmla="*/ 31 w 73"/>
                <a:gd name="T1" fmla="*/ 127 h 127"/>
                <a:gd name="T2" fmla="*/ 31 w 73"/>
                <a:gd name="T3" fmla="*/ 9 h 127"/>
                <a:gd name="T4" fmla="*/ 0 w 73"/>
                <a:gd name="T5" fmla="*/ 9 h 127"/>
                <a:gd name="T6" fmla="*/ 0 w 73"/>
                <a:gd name="T7" fmla="*/ 0 h 127"/>
                <a:gd name="T8" fmla="*/ 73 w 73"/>
                <a:gd name="T9" fmla="*/ 0 h 127"/>
                <a:gd name="T10" fmla="*/ 73 w 73"/>
                <a:gd name="T11" fmla="*/ 9 h 127"/>
                <a:gd name="T12" fmla="*/ 42 w 73"/>
                <a:gd name="T13" fmla="*/ 9 h 127"/>
                <a:gd name="T14" fmla="*/ 42 w 73"/>
                <a:gd name="T15" fmla="*/ 127 h 127"/>
                <a:gd name="T16" fmla="*/ 31 w 73"/>
                <a:gd name="T17"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127">
                  <a:moveTo>
                    <a:pt x="31" y="127"/>
                  </a:moveTo>
                  <a:lnTo>
                    <a:pt x="31" y="9"/>
                  </a:lnTo>
                  <a:lnTo>
                    <a:pt x="0" y="9"/>
                  </a:lnTo>
                  <a:lnTo>
                    <a:pt x="0" y="0"/>
                  </a:lnTo>
                  <a:lnTo>
                    <a:pt x="73" y="0"/>
                  </a:lnTo>
                  <a:lnTo>
                    <a:pt x="73" y="9"/>
                  </a:lnTo>
                  <a:lnTo>
                    <a:pt x="42" y="9"/>
                  </a:lnTo>
                  <a:lnTo>
                    <a:pt x="42" y="127"/>
                  </a:lnTo>
                  <a:lnTo>
                    <a:pt x="31" y="127"/>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 name="Freeform 37"/>
            <p:cNvSpPr>
              <a:spLocks/>
            </p:cNvSpPr>
            <p:nvPr userDrawn="1"/>
          </p:nvSpPr>
          <p:spPr bwMode="auto">
            <a:xfrm>
              <a:off x="4877" y="3725"/>
              <a:ext cx="13" cy="29"/>
            </a:xfrm>
            <a:custGeom>
              <a:avLst/>
              <a:gdLst>
                <a:gd name="T0" fmla="*/ 0 w 59"/>
                <a:gd name="T1" fmla="*/ 0 h 127"/>
                <a:gd name="T2" fmla="*/ 57 w 59"/>
                <a:gd name="T3" fmla="*/ 0 h 127"/>
                <a:gd name="T4" fmla="*/ 57 w 59"/>
                <a:gd name="T5" fmla="*/ 9 h 127"/>
                <a:gd name="T6" fmla="*/ 11 w 59"/>
                <a:gd name="T7" fmla="*/ 9 h 127"/>
                <a:gd name="T8" fmla="*/ 11 w 59"/>
                <a:gd name="T9" fmla="*/ 57 h 127"/>
                <a:gd name="T10" fmla="*/ 55 w 59"/>
                <a:gd name="T11" fmla="*/ 57 h 127"/>
                <a:gd name="T12" fmla="*/ 55 w 59"/>
                <a:gd name="T13" fmla="*/ 66 h 127"/>
                <a:gd name="T14" fmla="*/ 11 w 59"/>
                <a:gd name="T15" fmla="*/ 66 h 127"/>
                <a:gd name="T16" fmla="*/ 11 w 59"/>
                <a:gd name="T17" fmla="*/ 118 h 127"/>
                <a:gd name="T18" fmla="*/ 59 w 59"/>
                <a:gd name="T19" fmla="*/ 118 h 127"/>
                <a:gd name="T20" fmla="*/ 59 w 59"/>
                <a:gd name="T21" fmla="*/ 127 h 127"/>
                <a:gd name="T22" fmla="*/ 0 w 59"/>
                <a:gd name="T23" fmla="*/ 127 h 127"/>
                <a:gd name="T24" fmla="*/ 0 w 59"/>
                <a:gd name="T25" fmla="*/ 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127">
                  <a:moveTo>
                    <a:pt x="0" y="0"/>
                  </a:moveTo>
                  <a:lnTo>
                    <a:pt x="57" y="0"/>
                  </a:lnTo>
                  <a:lnTo>
                    <a:pt x="57" y="9"/>
                  </a:lnTo>
                  <a:lnTo>
                    <a:pt x="11" y="9"/>
                  </a:lnTo>
                  <a:lnTo>
                    <a:pt x="11" y="57"/>
                  </a:lnTo>
                  <a:lnTo>
                    <a:pt x="55" y="57"/>
                  </a:lnTo>
                  <a:lnTo>
                    <a:pt x="55" y="66"/>
                  </a:lnTo>
                  <a:lnTo>
                    <a:pt x="11" y="66"/>
                  </a:lnTo>
                  <a:lnTo>
                    <a:pt x="11" y="118"/>
                  </a:lnTo>
                  <a:lnTo>
                    <a:pt x="59" y="118"/>
                  </a:lnTo>
                  <a:lnTo>
                    <a:pt x="59" y="127"/>
                  </a:lnTo>
                  <a:lnTo>
                    <a:pt x="0" y="127"/>
                  </a:lnTo>
                  <a:lnTo>
                    <a:pt x="0" y="0"/>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 name="Freeform 38"/>
            <p:cNvSpPr>
              <a:spLocks/>
            </p:cNvSpPr>
            <p:nvPr userDrawn="1"/>
          </p:nvSpPr>
          <p:spPr bwMode="auto">
            <a:xfrm>
              <a:off x="4893" y="3724"/>
              <a:ext cx="17" cy="31"/>
            </a:xfrm>
            <a:custGeom>
              <a:avLst/>
              <a:gdLst>
                <a:gd name="T0" fmla="*/ 70 w 70"/>
                <a:gd name="T1" fmla="*/ 35 h 133"/>
                <a:gd name="T2" fmla="*/ 59 w 70"/>
                <a:gd name="T3" fmla="*/ 35 h 133"/>
                <a:gd name="T4" fmla="*/ 54 w 70"/>
                <a:gd name="T5" fmla="*/ 16 h 133"/>
                <a:gd name="T6" fmla="*/ 37 w 70"/>
                <a:gd name="T7" fmla="*/ 10 h 133"/>
                <a:gd name="T8" fmla="*/ 15 w 70"/>
                <a:gd name="T9" fmla="*/ 30 h 133"/>
                <a:gd name="T10" fmla="*/ 21 w 70"/>
                <a:gd name="T11" fmla="*/ 48 h 133"/>
                <a:gd name="T12" fmla="*/ 39 w 70"/>
                <a:gd name="T13" fmla="*/ 59 h 133"/>
                <a:gd name="T14" fmla="*/ 54 w 70"/>
                <a:gd name="T15" fmla="*/ 69 h 133"/>
                <a:gd name="T16" fmla="*/ 66 w 70"/>
                <a:gd name="T17" fmla="*/ 80 h 133"/>
                <a:gd name="T18" fmla="*/ 70 w 70"/>
                <a:gd name="T19" fmla="*/ 99 h 133"/>
                <a:gd name="T20" fmla="*/ 36 w 70"/>
                <a:gd name="T21" fmla="*/ 133 h 133"/>
                <a:gd name="T22" fmla="*/ 1 w 70"/>
                <a:gd name="T23" fmla="*/ 94 h 133"/>
                <a:gd name="T24" fmla="*/ 13 w 70"/>
                <a:gd name="T25" fmla="*/ 94 h 133"/>
                <a:gd name="T26" fmla="*/ 16 w 70"/>
                <a:gd name="T27" fmla="*/ 114 h 133"/>
                <a:gd name="T28" fmla="*/ 37 w 70"/>
                <a:gd name="T29" fmla="*/ 123 h 133"/>
                <a:gd name="T30" fmla="*/ 59 w 70"/>
                <a:gd name="T31" fmla="*/ 100 h 133"/>
                <a:gd name="T32" fmla="*/ 51 w 70"/>
                <a:gd name="T33" fmla="*/ 81 h 133"/>
                <a:gd name="T34" fmla="*/ 29 w 70"/>
                <a:gd name="T35" fmla="*/ 67 h 133"/>
                <a:gd name="T36" fmla="*/ 7 w 70"/>
                <a:gd name="T37" fmla="*/ 48 h 133"/>
                <a:gd name="T38" fmla="*/ 3 w 70"/>
                <a:gd name="T39" fmla="*/ 31 h 133"/>
                <a:gd name="T40" fmla="*/ 38 w 70"/>
                <a:gd name="T41" fmla="*/ 0 h 133"/>
                <a:gd name="T42" fmla="*/ 70 w 70"/>
                <a:gd name="T43" fmla="*/ 35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0" h="133">
                  <a:moveTo>
                    <a:pt x="70" y="35"/>
                  </a:moveTo>
                  <a:lnTo>
                    <a:pt x="59" y="35"/>
                  </a:lnTo>
                  <a:cubicBezTo>
                    <a:pt x="59" y="26"/>
                    <a:pt x="57" y="20"/>
                    <a:pt x="54" y="16"/>
                  </a:cubicBezTo>
                  <a:cubicBezTo>
                    <a:pt x="51" y="12"/>
                    <a:pt x="45" y="10"/>
                    <a:pt x="37" y="10"/>
                  </a:cubicBezTo>
                  <a:cubicBezTo>
                    <a:pt x="22" y="10"/>
                    <a:pt x="15" y="16"/>
                    <a:pt x="15" y="30"/>
                  </a:cubicBezTo>
                  <a:cubicBezTo>
                    <a:pt x="15" y="38"/>
                    <a:pt x="17" y="44"/>
                    <a:pt x="21" y="48"/>
                  </a:cubicBezTo>
                  <a:cubicBezTo>
                    <a:pt x="27" y="52"/>
                    <a:pt x="33" y="55"/>
                    <a:pt x="39" y="59"/>
                  </a:cubicBezTo>
                  <a:cubicBezTo>
                    <a:pt x="44" y="63"/>
                    <a:pt x="49" y="66"/>
                    <a:pt x="54" y="69"/>
                  </a:cubicBezTo>
                  <a:cubicBezTo>
                    <a:pt x="59" y="73"/>
                    <a:pt x="63" y="76"/>
                    <a:pt x="66" y="80"/>
                  </a:cubicBezTo>
                  <a:cubicBezTo>
                    <a:pt x="69" y="85"/>
                    <a:pt x="70" y="91"/>
                    <a:pt x="70" y="99"/>
                  </a:cubicBezTo>
                  <a:cubicBezTo>
                    <a:pt x="70" y="121"/>
                    <a:pt x="59" y="133"/>
                    <a:pt x="36" y="133"/>
                  </a:cubicBezTo>
                  <a:cubicBezTo>
                    <a:pt x="12" y="133"/>
                    <a:pt x="0" y="120"/>
                    <a:pt x="1" y="94"/>
                  </a:cubicBezTo>
                  <a:lnTo>
                    <a:pt x="13" y="94"/>
                  </a:lnTo>
                  <a:cubicBezTo>
                    <a:pt x="13" y="103"/>
                    <a:pt x="14" y="110"/>
                    <a:pt x="16" y="114"/>
                  </a:cubicBezTo>
                  <a:cubicBezTo>
                    <a:pt x="20" y="120"/>
                    <a:pt x="27" y="123"/>
                    <a:pt x="37" y="123"/>
                  </a:cubicBezTo>
                  <a:cubicBezTo>
                    <a:pt x="52" y="123"/>
                    <a:pt x="59" y="115"/>
                    <a:pt x="59" y="100"/>
                  </a:cubicBezTo>
                  <a:cubicBezTo>
                    <a:pt x="59" y="93"/>
                    <a:pt x="56" y="86"/>
                    <a:pt x="51" y="81"/>
                  </a:cubicBezTo>
                  <a:cubicBezTo>
                    <a:pt x="49" y="79"/>
                    <a:pt x="41" y="74"/>
                    <a:pt x="29" y="67"/>
                  </a:cubicBezTo>
                  <a:cubicBezTo>
                    <a:pt x="18" y="60"/>
                    <a:pt x="10" y="54"/>
                    <a:pt x="7" y="48"/>
                  </a:cubicBezTo>
                  <a:cubicBezTo>
                    <a:pt x="5" y="44"/>
                    <a:pt x="3" y="39"/>
                    <a:pt x="3" y="31"/>
                  </a:cubicBezTo>
                  <a:cubicBezTo>
                    <a:pt x="3" y="11"/>
                    <a:pt x="15" y="0"/>
                    <a:pt x="38" y="0"/>
                  </a:cubicBezTo>
                  <a:cubicBezTo>
                    <a:pt x="60" y="0"/>
                    <a:pt x="70" y="12"/>
                    <a:pt x="70" y="35"/>
                  </a:cubicBez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0" name="Freeform 29"/>
          <p:cNvSpPr>
            <a:spLocks/>
          </p:cNvSpPr>
          <p:nvPr userDrawn="1"/>
        </p:nvSpPr>
        <p:spPr bwMode="gray">
          <a:xfrm>
            <a:off x="0" y="908720"/>
            <a:ext cx="1835695" cy="5474865"/>
          </a:xfrm>
          <a:custGeom>
            <a:avLst/>
            <a:gdLst>
              <a:gd name="T0" fmla="*/ 0 w 1260"/>
              <a:gd name="T1" fmla="*/ 0 h 3748"/>
              <a:gd name="T2" fmla="*/ 0 w 1260"/>
              <a:gd name="T3" fmla="*/ 3748 h 3748"/>
              <a:gd name="T4" fmla="*/ 1260 w 1260"/>
              <a:gd name="T5" fmla="*/ 3748 h 3748"/>
              <a:gd name="T6" fmla="*/ 1260 w 1260"/>
              <a:gd name="T7" fmla="*/ 0 h 3748"/>
              <a:gd name="T8" fmla="*/ 0 w 1260"/>
              <a:gd name="T9" fmla="*/ 0 h 3748"/>
              <a:gd name="T10" fmla="*/ 0 w 1260"/>
              <a:gd name="T11" fmla="*/ 0 h 3748"/>
              <a:gd name="T12" fmla="*/ 0 60000 65536"/>
              <a:gd name="T13" fmla="*/ 0 60000 65536"/>
              <a:gd name="T14" fmla="*/ 0 60000 65536"/>
              <a:gd name="T15" fmla="*/ 0 60000 65536"/>
              <a:gd name="T16" fmla="*/ 0 60000 65536"/>
              <a:gd name="T17" fmla="*/ 0 60000 65536"/>
              <a:gd name="T18" fmla="*/ 0 w 1260"/>
              <a:gd name="T19" fmla="*/ 0 h 3748"/>
              <a:gd name="T20" fmla="*/ 1260 w 1260"/>
              <a:gd name="T21" fmla="*/ 3748 h 3748"/>
            </a:gdLst>
            <a:ahLst/>
            <a:cxnLst>
              <a:cxn ang="T12">
                <a:pos x="T0" y="T1"/>
              </a:cxn>
              <a:cxn ang="T13">
                <a:pos x="T2" y="T3"/>
              </a:cxn>
              <a:cxn ang="T14">
                <a:pos x="T4" y="T5"/>
              </a:cxn>
              <a:cxn ang="T15">
                <a:pos x="T6" y="T7"/>
              </a:cxn>
              <a:cxn ang="T16">
                <a:pos x="T8" y="T9"/>
              </a:cxn>
              <a:cxn ang="T17">
                <a:pos x="T10" y="T11"/>
              </a:cxn>
            </a:cxnLst>
            <a:rect l="T18" t="T19" r="T20" b="T21"/>
            <a:pathLst>
              <a:path w="1260" h="3748">
                <a:moveTo>
                  <a:pt x="0" y="0"/>
                </a:moveTo>
                <a:lnTo>
                  <a:pt x="0" y="3748"/>
                </a:lnTo>
                <a:lnTo>
                  <a:pt x="1260" y="3748"/>
                </a:lnTo>
                <a:lnTo>
                  <a:pt x="1260" y="0"/>
                </a:lnTo>
                <a:lnTo>
                  <a:pt x="0" y="0"/>
                </a:lnTo>
                <a:close/>
              </a:path>
            </a:pathLst>
          </a:custGeom>
          <a:solidFill>
            <a:srgbClr val="DCDDDD"/>
          </a:solidFill>
          <a:ln w="9525" cap="flat" cmpd="sng">
            <a:noFill/>
            <a:prstDash val="solid"/>
            <a:round/>
            <a:headEnd type="none" w="med" len="med"/>
            <a:tailEnd type="none" w="med" len="med"/>
          </a:ln>
        </p:spPr>
        <p:txBody>
          <a:bodyPr>
            <a:noAutofit/>
          </a:bodyPr>
          <a:lstStyle/>
          <a:p>
            <a:pPr marL="0" algn="l" defTabSz="914400" rtl="0" eaLnBrk="1" latinLnBrk="0" hangingPunct="1"/>
            <a:endParaRPr lang="en-GB" sz="1800" kern="1200" dirty="0">
              <a:solidFill>
                <a:schemeClr val="tx1"/>
              </a:solidFill>
              <a:latin typeface="+mn-lt"/>
              <a:ea typeface="+mn-ea"/>
              <a:cs typeface="+mn-cs"/>
            </a:endParaRPr>
          </a:p>
        </p:txBody>
      </p:sp>
      <p:sp>
        <p:nvSpPr>
          <p:cNvPr id="22"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
        <p:nvSpPr>
          <p:cNvPr id="5" name="Text Placeholder 7"/>
          <p:cNvSpPr>
            <a:spLocks noGrp="1"/>
          </p:cNvSpPr>
          <p:nvPr>
            <p:ph type="body" sz="quarter" idx="12"/>
          </p:nvPr>
        </p:nvSpPr>
        <p:spPr bwMode="gray">
          <a:xfrm>
            <a:off x="252046" y="1195200"/>
            <a:ext cx="1583650" cy="4895850"/>
          </a:xfrm>
        </p:spPr>
        <p:txBody>
          <a:bodyPr vert="horz" lIns="0" tIns="0" rIns="144000" bIns="0" rtlCol="0">
            <a:noAutofit/>
          </a:bodyPr>
          <a:lstStyle>
            <a:lvl1pPr algn="l" defTabSz="914400" rtl="0" eaLnBrk="1" latinLnBrk="0" hangingPunct="1">
              <a:lnSpc>
                <a:spcPct val="135000"/>
              </a:lnSpc>
              <a:spcBef>
                <a:spcPts val="600"/>
              </a:spcBef>
              <a:buFont typeface="Arial" pitchFamily="34" charset="0"/>
              <a:defRPr lang="en-US" sz="900" b="1" kern="1200" noProof="0" dirty="0" smtClean="0">
                <a:solidFill>
                  <a:srgbClr val="00338D"/>
                </a:solidFill>
                <a:latin typeface="Arial" pitchFamily="34" charset="0"/>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GB" sz="900" b="1" kern="1200" noProof="0" dirty="0" smtClean="0">
                <a:solidFill>
                  <a:srgbClr val="00338D"/>
                </a:solidFill>
                <a:latin typeface="Arial" pitchFamily="34" charset="0"/>
                <a:ea typeface="+mn-ea"/>
                <a:cs typeface="Arial" pitchFamily="34" charset="0"/>
              </a:defRPr>
            </a:lvl5pPr>
            <a:lvl6pPr marL="895350" indent="-17780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Four Chevrons">
    <p:spTree>
      <p:nvGrpSpPr>
        <p:cNvPr id="1" name=""/>
        <p:cNvGrpSpPr/>
        <p:nvPr/>
      </p:nvGrpSpPr>
      <p:grpSpPr>
        <a:xfrm>
          <a:off x="0" y="0"/>
          <a:ext cx="0" cy="0"/>
          <a:chOff x="0" y="0"/>
          <a:chExt cx="0" cy="0"/>
        </a:xfrm>
      </p:grpSpPr>
      <p:sp>
        <p:nvSpPr>
          <p:cNvPr id="39"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
        <p:nvSpPr>
          <p:cNvPr id="6" name="Title 5"/>
          <p:cNvSpPr>
            <a:spLocks noGrp="1"/>
          </p:cNvSpPr>
          <p:nvPr>
            <p:ph type="title"/>
          </p:nvPr>
        </p:nvSpPr>
        <p:spPr bwMode="gray"/>
        <p:txBody>
          <a:bodyPr>
            <a:noAutofit/>
          </a:bodyPr>
          <a:lstStyle/>
          <a:p>
            <a:r>
              <a:rPr lang="en-US" smtClean="0"/>
              <a:t>Click to edit Master title style</a:t>
            </a:r>
            <a:endParaRPr lang="en-GB"/>
          </a:p>
        </p:txBody>
      </p:sp>
      <p:sp>
        <p:nvSpPr>
          <p:cNvPr id="30" name="Text Placeholder 29"/>
          <p:cNvSpPr>
            <a:spLocks noGrp="1"/>
          </p:cNvSpPr>
          <p:nvPr>
            <p:ph type="body" sz="quarter" idx="13"/>
          </p:nvPr>
        </p:nvSpPr>
        <p:spPr bwMode="gray">
          <a:xfrm>
            <a:off x="533400" y="1916113"/>
            <a:ext cx="1584177" cy="4176712"/>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31" name="Text Placeholder 29"/>
          <p:cNvSpPr>
            <a:spLocks noGrp="1"/>
          </p:cNvSpPr>
          <p:nvPr>
            <p:ph type="body" sz="quarter" idx="14"/>
          </p:nvPr>
        </p:nvSpPr>
        <p:spPr bwMode="gray">
          <a:xfrm>
            <a:off x="2438400" y="1916113"/>
            <a:ext cx="1583192" cy="4176712"/>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32" name="Text Placeholder 29"/>
          <p:cNvSpPr>
            <a:spLocks noGrp="1"/>
          </p:cNvSpPr>
          <p:nvPr>
            <p:ph type="body" sz="quarter" idx="15"/>
          </p:nvPr>
        </p:nvSpPr>
        <p:spPr bwMode="gray">
          <a:xfrm>
            <a:off x="4419600" y="1916113"/>
            <a:ext cx="1584154" cy="4176712"/>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33" name="Text Placeholder 29"/>
          <p:cNvSpPr>
            <a:spLocks noGrp="1"/>
          </p:cNvSpPr>
          <p:nvPr>
            <p:ph type="body" sz="quarter" idx="16"/>
          </p:nvPr>
        </p:nvSpPr>
        <p:spPr bwMode="gray">
          <a:xfrm>
            <a:off x="6400800" y="1916113"/>
            <a:ext cx="1584176" cy="4176712"/>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5" name="Text Placeholder 20"/>
          <p:cNvSpPr>
            <a:spLocks noGrp="1"/>
          </p:cNvSpPr>
          <p:nvPr>
            <p:ph type="body" sz="quarter" idx="27"/>
          </p:nvPr>
        </p:nvSpPr>
        <p:spPr bwMode="gray">
          <a:xfrm>
            <a:off x="2440930" y="1196975"/>
            <a:ext cx="1582738"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9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
        <p:nvSpPr>
          <p:cNvPr id="17" name="Text Placeholder 20"/>
          <p:cNvSpPr>
            <a:spLocks noGrp="1"/>
          </p:cNvSpPr>
          <p:nvPr>
            <p:ph type="body" sz="quarter" idx="26"/>
          </p:nvPr>
        </p:nvSpPr>
        <p:spPr bwMode="gray">
          <a:xfrm>
            <a:off x="533748" y="1196975"/>
            <a:ext cx="1582738" cy="576411"/>
          </a:xfrm>
          <a:prstGeom prst="homePlate">
            <a:avLst>
              <a:gd name="adj" fmla="val 34577"/>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9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8" name="Text Placeholder 20"/>
          <p:cNvSpPr>
            <a:spLocks noGrp="1"/>
          </p:cNvSpPr>
          <p:nvPr>
            <p:ph type="body" sz="quarter" idx="28"/>
          </p:nvPr>
        </p:nvSpPr>
        <p:spPr bwMode="gray">
          <a:xfrm>
            <a:off x="4421138" y="1196975"/>
            <a:ext cx="1582738"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9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
        <p:nvSpPr>
          <p:cNvPr id="20" name="Text Placeholder 20"/>
          <p:cNvSpPr>
            <a:spLocks noGrp="1"/>
          </p:cNvSpPr>
          <p:nvPr>
            <p:ph type="body" sz="quarter" idx="29"/>
          </p:nvPr>
        </p:nvSpPr>
        <p:spPr bwMode="gray">
          <a:xfrm>
            <a:off x="6401346" y="1196975"/>
            <a:ext cx="1582738"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9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Four Chevrons">
    <p:spTree>
      <p:nvGrpSpPr>
        <p:cNvPr id="1" name=""/>
        <p:cNvGrpSpPr/>
        <p:nvPr/>
      </p:nvGrpSpPr>
      <p:grpSpPr>
        <a:xfrm>
          <a:off x="0" y="0"/>
          <a:ext cx="0" cy="0"/>
          <a:chOff x="0" y="0"/>
          <a:chExt cx="0" cy="0"/>
        </a:xfrm>
      </p:grpSpPr>
      <p:sp>
        <p:nvSpPr>
          <p:cNvPr id="39"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
        <p:nvSpPr>
          <p:cNvPr id="6" name="Title 5"/>
          <p:cNvSpPr>
            <a:spLocks noGrp="1"/>
          </p:cNvSpPr>
          <p:nvPr>
            <p:ph type="title"/>
          </p:nvPr>
        </p:nvSpPr>
        <p:spPr bwMode="gray"/>
        <p:txBody>
          <a:bodyPr>
            <a:noAutofit/>
          </a:bodyPr>
          <a:lstStyle/>
          <a:p>
            <a:r>
              <a:rPr lang="en-US" smtClean="0"/>
              <a:t>Click to edit Master title style</a:t>
            </a:r>
            <a:endParaRPr lang="en-GB"/>
          </a:p>
        </p:txBody>
      </p:sp>
      <p:sp>
        <p:nvSpPr>
          <p:cNvPr id="33" name="Text Placeholder 29"/>
          <p:cNvSpPr>
            <a:spLocks noGrp="1"/>
          </p:cNvSpPr>
          <p:nvPr>
            <p:ph type="body" sz="quarter" idx="16"/>
          </p:nvPr>
        </p:nvSpPr>
        <p:spPr bwMode="gray">
          <a:xfrm rot="16200000">
            <a:off x="4752114" y="-1420086"/>
            <a:ext cx="1087572" cy="6781800"/>
          </a:xfrm>
        </p:spPr>
        <p:txBody>
          <a:bodyPr vert="vert">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5" name="Text Placeholder 20"/>
          <p:cNvSpPr>
            <a:spLocks noGrp="1"/>
          </p:cNvSpPr>
          <p:nvPr>
            <p:ph type="body" sz="quarter" idx="27"/>
          </p:nvPr>
        </p:nvSpPr>
        <p:spPr bwMode="gray">
          <a:xfrm>
            <a:off x="23191" y="2797940"/>
            <a:ext cx="1582738"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9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7" name="Text Placeholder 20"/>
          <p:cNvSpPr>
            <a:spLocks noGrp="1"/>
          </p:cNvSpPr>
          <p:nvPr>
            <p:ph type="body" sz="quarter" idx="26"/>
          </p:nvPr>
        </p:nvSpPr>
        <p:spPr bwMode="gray">
          <a:xfrm>
            <a:off x="0" y="1500221"/>
            <a:ext cx="1582738" cy="576411"/>
          </a:xfrm>
          <a:prstGeom prst="homePlate">
            <a:avLst>
              <a:gd name="adj" fmla="val 34577"/>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9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18" name="Text Placeholder 20"/>
          <p:cNvSpPr>
            <a:spLocks noGrp="1"/>
          </p:cNvSpPr>
          <p:nvPr>
            <p:ph type="body" sz="quarter" idx="28"/>
          </p:nvPr>
        </p:nvSpPr>
        <p:spPr bwMode="gray">
          <a:xfrm>
            <a:off x="23191" y="4157176"/>
            <a:ext cx="1582738"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9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20" name="Text Placeholder 20"/>
          <p:cNvSpPr>
            <a:spLocks noGrp="1"/>
          </p:cNvSpPr>
          <p:nvPr>
            <p:ph type="body" sz="quarter" idx="29"/>
          </p:nvPr>
        </p:nvSpPr>
        <p:spPr bwMode="gray">
          <a:xfrm>
            <a:off x="23191" y="5372460"/>
            <a:ext cx="1582738"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9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
        <p:nvSpPr>
          <p:cNvPr id="13" name="Text Placeholder 29"/>
          <p:cNvSpPr>
            <a:spLocks noGrp="1"/>
          </p:cNvSpPr>
          <p:nvPr>
            <p:ph type="body" sz="quarter" idx="30"/>
          </p:nvPr>
        </p:nvSpPr>
        <p:spPr bwMode="gray">
          <a:xfrm rot="16200000">
            <a:off x="4784262" y="-168737"/>
            <a:ext cx="1023273" cy="6781800"/>
          </a:xfrm>
        </p:spPr>
        <p:txBody>
          <a:bodyPr vert="vert">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4" name="Text Placeholder 29"/>
          <p:cNvSpPr>
            <a:spLocks noGrp="1"/>
          </p:cNvSpPr>
          <p:nvPr>
            <p:ph type="body" sz="quarter" idx="31"/>
          </p:nvPr>
        </p:nvSpPr>
        <p:spPr bwMode="gray">
          <a:xfrm rot="16200000">
            <a:off x="4725081" y="1066118"/>
            <a:ext cx="1141637" cy="6781800"/>
          </a:xfrm>
        </p:spPr>
        <p:txBody>
          <a:bodyPr vert="vert">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16" name="Text Placeholder 29"/>
          <p:cNvSpPr>
            <a:spLocks noGrp="1"/>
          </p:cNvSpPr>
          <p:nvPr>
            <p:ph type="body" sz="quarter" idx="32"/>
          </p:nvPr>
        </p:nvSpPr>
        <p:spPr bwMode="gray">
          <a:xfrm rot="16200000">
            <a:off x="4686300" y="2400300"/>
            <a:ext cx="1219200" cy="6781800"/>
          </a:xfrm>
        </p:spPr>
        <p:txBody>
          <a:bodyPr vert="vert">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 xmlns:p14="http://schemas.microsoft.com/office/powerpoint/2010/main" val="180366762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Five Chevrons">
    <p:spTree>
      <p:nvGrpSpPr>
        <p:cNvPr id="1" name=""/>
        <p:cNvGrpSpPr/>
        <p:nvPr/>
      </p:nvGrpSpPr>
      <p:grpSpPr>
        <a:xfrm>
          <a:off x="0" y="0"/>
          <a:ext cx="0" cy="0"/>
          <a:chOff x="0" y="0"/>
          <a:chExt cx="0" cy="0"/>
        </a:xfrm>
      </p:grpSpPr>
      <p:sp>
        <p:nvSpPr>
          <p:cNvPr id="41" name="Freeform 29"/>
          <p:cNvSpPr>
            <a:spLocks/>
          </p:cNvSpPr>
          <p:nvPr userDrawn="1"/>
        </p:nvSpPr>
        <p:spPr bwMode="gray">
          <a:xfrm>
            <a:off x="0" y="908720"/>
            <a:ext cx="1835695" cy="5474865"/>
          </a:xfrm>
          <a:custGeom>
            <a:avLst/>
            <a:gdLst>
              <a:gd name="T0" fmla="*/ 0 w 1260"/>
              <a:gd name="T1" fmla="*/ 0 h 3748"/>
              <a:gd name="T2" fmla="*/ 0 w 1260"/>
              <a:gd name="T3" fmla="*/ 3748 h 3748"/>
              <a:gd name="T4" fmla="*/ 1260 w 1260"/>
              <a:gd name="T5" fmla="*/ 3748 h 3748"/>
              <a:gd name="T6" fmla="*/ 1260 w 1260"/>
              <a:gd name="T7" fmla="*/ 0 h 3748"/>
              <a:gd name="T8" fmla="*/ 0 w 1260"/>
              <a:gd name="T9" fmla="*/ 0 h 3748"/>
              <a:gd name="T10" fmla="*/ 0 w 1260"/>
              <a:gd name="T11" fmla="*/ 0 h 3748"/>
              <a:gd name="T12" fmla="*/ 0 60000 65536"/>
              <a:gd name="T13" fmla="*/ 0 60000 65536"/>
              <a:gd name="T14" fmla="*/ 0 60000 65536"/>
              <a:gd name="T15" fmla="*/ 0 60000 65536"/>
              <a:gd name="T16" fmla="*/ 0 60000 65536"/>
              <a:gd name="T17" fmla="*/ 0 60000 65536"/>
              <a:gd name="T18" fmla="*/ 0 w 1260"/>
              <a:gd name="T19" fmla="*/ 0 h 3748"/>
              <a:gd name="T20" fmla="*/ 1260 w 1260"/>
              <a:gd name="T21" fmla="*/ 3748 h 3748"/>
            </a:gdLst>
            <a:ahLst/>
            <a:cxnLst>
              <a:cxn ang="T12">
                <a:pos x="T0" y="T1"/>
              </a:cxn>
              <a:cxn ang="T13">
                <a:pos x="T2" y="T3"/>
              </a:cxn>
              <a:cxn ang="T14">
                <a:pos x="T4" y="T5"/>
              </a:cxn>
              <a:cxn ang="T15">
                <a:pos x="T6" y="T7"/>
              </a:cxn>
              <a:cxn ang="T16">
                <a:pos x="T8" y="T9"/>
              </a:cxn>
              <a:cxn ang="T17">
                <a:pos x="T10" y="T11"/>
              </a:cxn>
            </a:cxnLst>
            <a:rect l="T18" t="T19" r="T20" b="T21"/>
            <a:pathLst>
              <a:path w="1260" h="3748">
                <a:moveTo>
                  <a:pt x="0" y="0"/>
                </a:moveTo>
                <a:lnTo>
                  <a:pt x="0" y="3748"/>
                </a:lnTo>
                <a:lnTo>
                  <a:pt x="1260" y="3748"/>
                </a:lnTo>
                <a:lnTo>
                  <a:pt x="1260" y="0"/>
                </a:lnTo>
                <a:lnTo>
                  <a:pt x="0" y="0"/>
                </a:lnTo>
                <a:close/>
              </a:path>
            </a:pathLst>
          </a:custGeom>
          <a:solidFill>
            <a:srgbClr val="DCDDDD"/>
          </a:solidFill>
          <a:ln w="9525" cap="flat" cmpd="sng">
            <a:noFill/>
            <a:prstDash val="solid"/>
            <a:round/>
            <a:headEnd type="none" w="med" len="med"/>
            <a:tailEnd type="none" w="med" len="med"/>
          </a:ln>
        </p:spPr>
        <p:txBody>
          <a:bodyPr>
            <a:noAutofit/>
          </a:bodyPr>
          <a:lstStyle/>
          <a:p>
            <a:pPr marL="0" algn="l" defTabSz="914400" rtl="0" eaLnBrk="1" latinLnBrk="0" hangingPunct="1"/>
            <a:endParaRPr lang="en-GB" sz="1800" kern="1200" dirty="0">
              <a:solidFill>
                <a:schemeClr val="tx1"/>
              </a:solidFill>
              <a:latin typeface="+mn-lt"/>
              <a:ea typeface="+mn-ea"/>
              <a:cs typeface="+mn-cs"/>
            </a:endParaRPr>
          </a:p>
        </p:txBody>
      </p:sp>
      <p:sp>
        <p:nvSpPr>
          <p:cNvPr id="43"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
        <p:nvSpPr>
          <p:cNvPr id="6" name="Title 5"/>
          <p:cNvSpPr>
            <a:spLocks noGrp="1"/>
          </p:cNvSpPr>
          <p:nvPr>
            <p:ph type="title"/>
          </p:nvPr>
        </p:nvSpPr>
        <p:spPr bwMode="gray"/>
        <p:txBody>
          <a:bodyPr>
            <a:noAutofit/>
          </a:bodyPr>
          <a:lstStyle/>
          <a:p>
            <a:r>
              <a:rPr lang="en-US" smtClean="0"/>
              <a:t>Click to edit Master title style</a:t>
            </a:r>
            <a:endParaRPr lang="en-GB" dirty="0"/>
          </a:p>
        </p:txBody>
      </p:sp>
      <p:sp>
        <p:nvSpPr>
          <p:cNvPr id="31" name="Text Placeholder 30"/>
          <p:cNvSpPr>
            <a:spLocks noGrp="1"/>
          </p:cNvSpPr>
          <p:nvPr>
            <p:ph type="body" sz="quarter" idx="17"/>
          </p:nvPr>
        </p:nvSpPr>
        <p:spPr bwMode="gray">
          <a:xfrm>
            <a:off x="2123727" y="1916113"/>
            <a:ext cx="1252519" cy="4176712"/>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32" name="Text Placeholder 30"/>
          <p:cNvSpPr>
            <a:spLocks noGrp="1"/>
          </p:cNvSpPr>
          <p:nvPr>
            <p:ph type="body" sz="quarter" idx="18"/>
          </p:nvPr>
        </p:nvSpPr>
        <p:spPr bwMode="gray">
          <a:xfrm>
            <a:off x="3492012" y="1916113"/>
            <a:ext cx="1263162" cy="4176712"/>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33" name="Text Placeholder 30"/>
          <p:cNvSpPr>
            <a:spLocks noGrp="1"/>
          </p:cNvSpPr>
          <p:nvPr>
            <p:ph type="body" sz="quarter" idx="19"/>
          </p:nvPr>
        </p:nvSpPr>
        <p:spPr bwMode="gray">
          <a:xfrm>
            <a:off x="4870940" y="1916113"/>
            <a:ext cx="1263162" cy="4176712"/>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34" name="Text Placeholder 30"/>
          <p:cNvSpPr>
            <a:spLocks noGrp="1"/>
          </p:cNvSpPr>
          <p:nvPr>
            <p:ph type="body" sz="quarter" idx="20"/>
          </p:nvPr>
        </p:nvSpPr>
        <p:spPr bwMode="gray">
          <a:xfrm>
            <a:off x="6249867" y="1916113"/>
            <a:ext cx="1263162" cy="4176712"/>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35" name="Text Placeholder 30"/>
          <p:cNvSpPr>
            <a:spLocks noGrp="1"/>
          </p:cNvSpPr>
          <p:nvPr>
            <p:ph type="body" sz="quarter" idx="21"/>
          </p:nvPr>
        </p:nvSpPr>
        <p:spPr bwMode="gray">
          <a:xfrm>
            <a:off x="7628793" y="1916113"/>
            <a:ext cx="1263162" cy="4176712"/>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7" name="Text Placeholder 7"/>
          <p:cNvSpPr>
            <a:spLocks noGrp="1"/>
          </p:cNvSpPr>
          <p:nvPr>
            <p:ph type="body" sz="quarter" idx="12"/>
          </p:nvPr>
        </p:nvSpPr>
        <p:spPr bwMode="gray">
          <a:xfrm>
            <a:off x="252046" y="1195200"/>
            <a:ext cx="1583650" cy="4895850"/>
          </a:xfrm>
        </p:spPr>
        <p:txBody>
          <a:bodyPr vert="horz" lIns="0" tIns="0" rIns="144000" bIns="0" rtlCol="0">
            <a:noAutofit/>
          </a:bodyPr>
          <a:lstStyle>
            <a:lvl1pPr algn="l" defTabSz="914400" rtl="0" eaLnBrk="1" latinLnBrk="0" hangingPunct="1">
              <a:lnSpc>
                <a:spcPct val="135000"/>
              </a:lnSpc>
              <a:spcBef>
                <a:spcPts val="600"/>
              </a:spcBef>
              <a:buFont typeface="Arial" pitchFamily="34" charset="0"/>
              <a:defRPr lang="en-US" sz="900" b="1" kern="1200" noProof="0" dirty="0" smtClean="0">
                <a:solidFill>
                  <a:srgbClr val="00338D"/>
                </a:solidFill>
                <a:latin typeface="Arial" pitchFamily="34" charset="0"/>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GB" sz="900" b="1" kern="1200" noProof="0" dirty="0" smtClean="0">
                <a:solidFill>
                  <a:srgbClr val="00338D"/>
                </a:solidFill>
                <a:latin typeface="Arial" pitchFamily="34" charset="0"/>
                <a:ea typeface="+mn-ea"/>
                <a:cs typeface="Arial" pitchFamily="34" charset="0"/>
              </a:defRPr>
            </a:lvl5pPr>
            <a:lvl6pPr marL="895350" indent="-17780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18" name="Text Placeholder 20"/>
          <p:cNvSpPr>
            <a:spLocks noGrp="1"/>
          </p:cNvSpPr>
          <p:nvPr>
            <p:ph type="body" sz="quarter" idx="27"/>
          </p:nvPr>
        </p:nvSpPr>
        <p:spPr bwMode="gray">
          <a:xfrm>
            <a:off x="3492012" y="1196975"/>
            <a:ext cx="126279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9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
        <p:nvSpPr>
          <p:cNvPr id="20" name="Text Placeholder 20"/>
          <p:cNvSpPr>
            <a:spLocks noGrp="1"/>
          </p:cNvSpPr>
          <p:nvPr>
            <p:ph type="body" sz="quarter" idx="26"/>
          </p:nvPr>
        </p:nvSpPr>
        <p:spPr bwMode="gray">
          <a:xfrm>
            <a:off x="2124075" y="1196975"/>
            <a:ext cx="1262795" cy="576411"/>
          </a:xfrm>
          <a:prstGeom prst="homePlate">
            <a:avLst>
              <a:gd name="adj" fmla="val 34577"/>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9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
        <p:nvSpPr>
          <p:cNvPr id="21" name="Text Placeholder 20"/>
          <p:cNvSpPr>
            <a:spLocks noGrp="1"/>
          </p:cNvSpPr>
          <p:nvPr>
            <p:ph type="body" sz="quarter" idx="28"/>
          </p:nvPr>
        </p:nvSpPr>
        <p:spPr bwMode="gray">
          <a:xfrm>
            <a:off x="4870940" y="1196975"/>
            <a:ext cx="126279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9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
        <p:nvSpPr>
          <p:cNvPr id="24" name="Text Placeholder 20"/>
          <p:cNvSpPr>
            <a:spLocks noGrp="1"/>
          </p:cNvSpPr>
          <p:nvPr>
            <p:ph type="body" sz="quarter" idx="29"/>
          </p:nvPr>
        </p:nvSpPr>
        <p:spPr bwMode="gray">
          <a:xfrm>
            <a:off x="6249867" y="1196975"/>
            <a:ext cx="126279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9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
        <p:nvSpPr>
          <p:cNvPr id="25" name="Text Placeholder 20"/>
          <p:cNvSpPr>
            <a:spLocks noGrp="1"/>
          </p:cNvSpPr>
          <p:nvPr>
            <p:ph type="body" sz="quarter" idx="30"/>
          </p:nvPr>
        </p:nvSpPr>
        <p:spPr bwMode="gray">
          <a:xfrm>
            <a:off x="7628793" y="1196975"/>
            <a:ext cx="1262795" cy="576411"/>
          </a:xfrm>
          <a:prstGeom prst="chevron">
            <a:avLst>
              <a:gd name="adj" fmla="val 34136"/>
            </a:avLst>
          </a:prstGeom>
          <a:gradFill>
            <a:gsLst>
              <a:gs pos="0">
                <a:srgbClr val="80BEC9"/>
              </a:gs>
              <a:gs pos="100000">
                <a:srgbClr val="409DAD"/>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nchorCtr="1">
            <a:noAutofit/>
          </a:bodyPr>
          <a:lstStyle>
            <a:lvl1pPr marL="0" algn="ctr" defTabSz="914400" rtl="0" eaLnBrk="1" latinLnBrk="0" hangingPunct="1">
              <a:defRPr lang="en-US" sz="900" b="1" kern="1200" dirty="0" smtClean="0">
                <a:solidFill>
                  <a:schemeClr val="bg1"/>
                </a:solidFill>
                <a:latin typeface="+mn-lt"/>
                <a:ea typeface="+mn-ea"/>
                <a:cs typeface="+mn-cs"/>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emands and drivers">
    <p:spTree>
      <p:nvGrpSpPr>
        <p:cNvPr id="1" name=""/>
        <p:cNvGrpSpPr/>
        <p:nvPr/>
      </p:nvGrpSpPr>
      <p:grpSpPr>
        <a:xfrm>
          <a:off x="0" y="0"/>
          <a:ext cx="0" cy="0"/>
          <a:chOff x="0" y="0"/>
          <a:chExt cx="0" cy="0"/>
        </a:xfrm>
      </p:grpSpPr>
      <p:sp>
        <p:nvSpPr>
          <p:cNvPr id="52" name="AutoShape 20"/>
          <p:cNvSpPr>
            <a:spLocks noChangeArrowheads="1"/>
          </p:cNvSpPr>
          <p:nvPr userDrawn="1"/>
        </p:nvSpPr>
        <p:spPr bwMode="gray">
          <a:xfrm rot="19080000" flipH="1">
            <a:off x="5686706" y="2425700"/>
            <a:ext cx="149762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noAutofit/>
          </a:bodyPr>
          <a:lstStyle/>
          <a:p>
            <a:endParaRPr lang="en-CA" dirty="0"/>
          </a:p>
        </p:txBody>
      </p:sp>
      <p:sp>
        <p:nvSpPr>
          <p:cNvPr id="53" name="AutoShape 17"/>
          <p:cNvSpPr>
            <a:spLocks noChangeArrowheads="1"/>
          </p:cNvSpPr>
          <p:nvPr userDrawn="1"/>
        </p:nvSpPr>
        <p:spPr bwMode="gray">
          <a:xfrm rot="2520000" flipH="1">
            <a:off x="5686706" y="4433888"/>
            <a:ext cx="149762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noAutofit/>
          </a:bodyPr>
          <a:lstStyle/>
          <a:p>
            <a:pPr marL="0" algn="l" defTabSz="914400" rtl="0" eaLnBrk="1" latinLnBrk="0" hangingPunct="1"/>
            <a:endParaRPr lang="en-CA" sz="1800" kern="1200" dirty="0">
              <a:solidFill>
                <a:schemeClr val="tx1"/>
              </a:solidFill>
              <a:latin typeface="+mn-lt"/>
              <a:ea typeface="+mn-ea"/>
              <a:cs typeface="+mn-cs"/>
            </a:endParaRPr>
          </a:p>
        </p:txBody>
      </p:sp>
      <p:sp>
        <p:nvSpPr>
          <p:cNvPr id="47" name="Freeform 29"/>
          <p:cNvSpPr>
            <a:spLocks/>
          </p:cNvSpPr>
          <p:nvPr userDrawn="1"/>
        </p:nvSpPr>
        <p:spPr bwMode="gray">
          <a:xfrm>
            <a:off x="0" y="908720"/>
            <a:ext cx="1835695" cy="5474865"/>
          </a:xfrm>
          <a:custGeom>
            <a:avLst/>
            <a:gdLst>
              <a:gd name="T0" fmla="*/ 0 w 1260"/>
              <a:gd name="T1" fmla="*/ 0 h 3748"/>
              <a:gd name="T2" fmla="*/ 0 w 1260"/>
              <a:gd name="T3" fmla="*/ 3748 h 3748"/>
              <a:gd name="T4" fmla="*/ 1260 w 1260"/>
              <a:gd name="T5" fmla="*/ 3748 h 3748"/>
              <a:gd name="T6" fmla="*/ 1260 w 1260"/>
              <a:gd name="T7" fmla="*/ 0 h 3748"/>
              <a:gd name="T8" fmla="*/ 0 w 1260"/>
              <a:gd name="T9" fmla="*/ 0 h 3748"/>
              <a:gd name="T10" fmla="*/ 0 w 1260"/>
              <a:gd name="T11" fmla="*/ 0 h 3748"/>
              <a:gd name="T12" fmla="*/ 0 60000 65536"/>
              <a:gd name="T13" fmla="*/ 0 60000 65536"/>
              <a:gd name="T14" fmla="*/ 0 60000 65536"/>
              <a:gd name="T15" fmla="*/ 0 60000 65536"/>
              <a:gd name="T16" fmla="*/ 0 60000 65536"/>
              <a:gd name="T17" fmla="*/ 0 60000 65536"/>
              <a:gd name="T18" fmla="*/ 0 w 1260"/>
              <a:gd name="T19" fmla="*/ 0 h 3748"/>
              <a:gd name="T20" fmla="*/ 1260 w 1260"/>
              <a:gd name="T21" fmla="*/ 3748 h 3748"/>
            </a:gdLst>
            <a:ahLst/>
            <a:cxnLst>
              <a:cxn ang="T12">
                <a:pos x="T0" y="T1"/>
              </a:cxn>
              <a:cxn ang="T13">
                <a:pos x="T2" y="T3"/>
              </a:cxn>
              <a:cxn ang="T14">
                <a:pos x="T4" y="T5"/>
              </a:cxn>
              <a:cxn ang="T15">
                <a:pos x="T6" y="T7"/>
              </a:cxn>
              <a:cxn ang="T16">
                <a:pos x="T8" y="T9"/>
              </a:cxn>
              <a:cxn ang="T17">
                <a:pos x="T10" y="T11"/>
              </a:cxn>
            </a:cxnLst>
            <a:rect l="T18" t="T19" r="T20" b="T21"/>
            <a:pathLst>
              <a:path w="1260" h="3748">
                <a:moveTo>
                  <a:pt x="0" y="0"/>
                </a:moveTo>
                <a:lnTo>
                  <a:pt x="0" y="3748"/>
                </a:lnTo>
                <a:lnTo>
                  <a:pt x="1260" y="3748"/>
                </a:lnTo>
                <a:lnTo>
                  <a:pt x="1260" y="0"/>
                </a:lnTo>
                <a:lnTo>
                  <a:pt x="0" y="0"/>
                </a:lnTo>
                <a:close/>
              </a:path>
            </a:pathLst>
          </a:custGeom>
          <a:solidFill>
            <a:srgbClr val="DCDDDD"/>
          </a:solidFill>
          <a:ln w="9525" cap="flat" cmpd="sng">
            <a:noFill/>
            <a:prstDash val="solid"/>
            <a:round/>
            <a:headEnd type="none" w="med" len="med"/>
            <a:tailEnd type="none" w="med" len="med"/>
          </a:ln>
        </p:spPr>
        <p:txBody>
          <a:bodyPr>
            <a:noAutofit/>
          </a:bodyPr>
          <a:lstStyle/>
          <a:p>
            <a:pPr marL="0" algn="l" defTabSz="914400" rtl="0" eaLnBrk="1" latinLnBrk="0" hangingPunct="1"/>
            <a:endParaRPr lang="en-GB" sz="1800" kern="1200" dirty="0">
              <a:solidFill>
                <a:schemeClr val="tx1"/>
              </a:solidFill>
              <a:latin typeface="+mn-lt"/>
              <a:ea typeface="+mn-ea"/>
              <a:cs typeface="+mn-cs"/>
            </a:endParaRPr>
          </a:p>
        </p:txBody>
      </p:sp>
      <p:sp>
        <p:nvSpPr>
          <p:cNvPr id="49"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
        <p:nvSpPr>
          <p:cNvPr id="10" name="Title 9"/>
          <p:cNvSpPr>
            <a:spLocks noGrp="1"/>
          </p:cNvSpPr>
          <p:nvPr>
            <p:ph type="title"/>
          </p:nvPr>
        </p:nvSpPr>
        <p:spPr bwMode="gray"/>
        <p:txBody>
          <a:bodyPr>
            <a:noAutofit/>
          </a:bodyPr>
          <a:lstStyle/>
          <a:p>
            <a:r>
              <a:rPr lang="en-US" smtClean="0"/>
              <a:t>Click to edit Master title style</a:t>
            </a:r>
            <a:endParaRPr lang="en-GB"/>
          </a:p>
        </p:txBody>
      </p:sp>
      <p:sp>
        <p:nvSpPr>
          <p:cNvPr id="22" name="AutoShape 20"/>
          <p:cNvSpPr>
            <a:spLocks noChangeArrowheads="1"/>
          </p:cNvSpPr>
          <p:nvPr userDrawn="1"/>
        </p:nvSpPr>
        <p:spPr bwMode="gray">
          <a:xfrm rot="2520000">
            <a:off x="3832640" y="2425700"/>
            <a:ext cx="149762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noAutofit/>
          </a:bodyPr>
          <a:lstStyle/>
          <a:p>
            <a:endParaRPr lang="en-CA" dirty="0"/>
          </a:p>
        </p:txBody>
      </p:sp>
      <p:sp>
        <p:nvSpPr>
          <p:cNvPr id="23" name="AutoShape 17"/>
          <p:cNvSpPr>
            <a:spLocks noChangeArrowheads="1"/>
          </p:cNvSpPr>
          <p:nvPr userDrawn="1"/>
        </p:nvSpPr>
        <p:spPr bwMode="gray">
          <a:xfrm rot="19080000">
            <a:off x="3832640" y="4433888"/>
            <a:ext cx="149762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noAutofit/>
          </a:bodyPr>
          <a:lstStyle/>
          <a:p>
            <a:pPr marL="0" algn="l" defTabSz="914400" rtl="0" eaLnBrk="1" latinLnBrk="0" hangingPunct="1"/>
            <a:endParaRPr lang="en-CA" sz="1800" kern="1200" dirty="0">
              <a:solidFill>
                <a:schemeClr val="tx1"/>
              </a:solidFill>
              <a:latin typeface="+mn-lt"/>
              <a:ea typeface="+mn-ea"/>
              <a:cs typeface="+mn-cs"/>
            </a:endParaRPr>
          </a:p>
        </p:txBody>
      </p:sp>
      <p:sp>
        <p:nvSpPr>
          <p:cNvPr id="25" name="Text Placeholder 10"/>
          <p:cNvSpPr>
            <a:spLocks noGrp="1"/>
          </p:cNvSpPr>
          <p:nvPr userDrawn="1">
            <p:ph type="body" sz="quarter" idx="21"/>
          </p:nvPr>
        </p:nvSpPr>
        <p:spPr bwMode="gray">
          <a:xfrm>
            <a:off x="4950392" y="3324225"/>
            <a:ext cx="1093292" cy="622800"/>
          </a:xfrm>
          <a:prstGeom prst="ellipse">
            <a:avLst/>
          </a:prstGeom>
          <a:solidFill>
            <a:srgbClr val="AA5CAA"/>
          </a:solidFill>
          <a:ln>
            <a:noFill/>
          </a:ln>
        </p:spPr>
        <p:txBody>
          <a:bodyPr lIns="54000" tIns="54000" rIns="54000" bIns="54000" anchor="ctr" anchorCtr="1">
            <a:noAutofit/>
          </a:bodyPr>
          <a:lstStyle>
            <a:lvl1pPr algn="ctr">
              <a:defRPr>
                <a:solidFill>
                  <a:schemeClr val="bg1"/>
                </a:solidFill>
              </a:defRPr>
            </a:lvl1pPr>
          </a:lstStyle>
          <a:p>
            <a:pPr lvl="0"/>
            <a:r>
              <a:rPr lang="en-US" dirty="0" smtClean="0"/>
              <a:t>Click to edit Master text styles</a:t>
            </a:r>
          </a:p>
        </p:txBody>
      </p:sp>
      <p:sp>
        <p:nvSpPr>
          <p:cNvPr id="29" name="Text Placeholder 20"/>
          <p:cNvSpPr>
            <a:spLocks noGrp="1"/>
          </p:cNvSpPr>
          <p:nvPr>
            <p:ph type="body" sz="quarter" idx="22"/>
          </p:nvPr>
        </p:nvSpPr>
        <p:spPr bwMode="gray">
          <a:xfrm>
            <a:off x="2113085" y="1628775"/>
            <a:ext cx="2525384" cy="1944688"/>
          </a:xfrm>
          <a:solidFill>
            <a:schemeClr val="bg1"/>
          </a:solidFill>
          <a:ln w="6350">
            <a:solidFill>
              <a:srgbClr val="409DAD"/>
            </a:solidFill>
          </a:ln>
        </p:spPr>
        <p:txBody>
          <a:bodyPr lIns="54000" tIns="54000" rIns="54000" bIns="54000">
            <a:noAutofit/>
          </a:bodyPr>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30" name="Text Placeholder 20"/>
          <p:cNvSpPr>
            <a:spLocks noGrp="1"/>
          </p:cNvSpPr>
          <p:nvPr>
            <p:ph type="body" sz="quarter" idx="23"/>
          </p:nvPr>
        </p:nvSpPr>
        <p:spPr bwMode="gray">
          <a:xfrm>
            <a:off x="2113085" y="4148137"/>
            <a:ext cx="2525384" cy="1944688"/>
          </a:xfrm>
          <a:solidFill>
            <a:schemeClr val="bg1"/>
          </a:solidFill>
          <a:ln w="6350">
            <a:solidFill>
              <a:srgbClr val="409DAD"/>
            </a:solidFill>
          </a:ln>
        </p:spPr>
        <p:txBody>
          <a:bodyPr lIns="54000" tIns="54000" rIns="54000" bIns="54000">
            <a:noAutofit/>
          </a:bodyPr>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31" name="Text Placeholder 20"/>
          <p:cNvSpPr>
            <a:spLocks noGrp="1"/>
          </p:cNvSpPr>
          <p:nvPr>
            <p:ph type="body" sz="quarter" idx="24"/>
          </p:nvPr>
        </p:nvSpPr>
        <p:spPr bwMode="gray">
          <a:xfrm>
            <a:off x="6366570" y="1628775"/>
            <a:ext cx="2525384" cy="1944688"/>
          </a:xfrm>
          <a:solidFill>
            <a:schemeClr val="bg1"/>
          </a:solidFill>
          <a:ln w="6350">
            <a:solidFill>
              <a:srgbClr val="409DAD"/>
            </a:solidFill>
          </a:ln>
        </p:spPr>
        <p:txBody>
          <a:bodyPr lIns="54000" tIns="54000" rIns="54000" bIns="54000">
            <a:noAutofit/>
          </a:bodyPr>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32" name="Text Placeholder 20"/>
          <p:cNvSpPr>
            <a:spLocks noGrp="1"/>
          </p:cNvSpPr>
          <p:nvPr>
            <p:ph type="body" sz="quarter" idx="25"/>
          </p:nvPr>
        </p:nvSpPr>
        <p:spPr bwMode="gray">
          <a:xfrm>
            <a:off x="6366570" y="4148137"/>
            <a:ext cx="2525384" cy="1944688"/>
          </a:xfrm>
          <a:solidFill>
            <a:schemeClr val="bg1"/>
          </a:solidFill>
          <a:ln w="6350">
            <a:solidFill>
              <a:srgbClr val="409DAD"/>
            </a:solidFill>
          </a:ln>
        </p:spPr>
        <p:txBody>
          <a:bodyPr lIns="54000" tIns="54000" rIns="54000" bIns="54000">
            <a:noAutofit/>
          </a:bodyPr>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35" name="Text Placeholder 20"/>
          <p:cNvSpPr>
            <a:spLocks noGrp="1"/>
          </p:cNvSpPr>
          <p:nvPr>
            <p:ph type="body" sz="quarter" idx="26"/>
          </p:nvPr>
        </p:nvSpPr>
        <p:spPr bwMode="gray">
          <a:xfrm>
            <a:off x="2113085" y="1196976"/>
            <a:ext cx="2525384" cy="359817"/>
          </a:xfrm>
          <a:solidFill>
            <a:srgbClr val="409DAD"/>
          </a:solidFill>
          <a:ln w="6350">
            <a:solidFill>
              <a:srgbClr val="409DAD"/>
            </a:solidFill>
          </a:ln>
        </p:spPr>
        <p:txBody>
          <a:bodyPr vert="horz" lIns="0" tIns="0" rIns="0" bIns="0" rtlCol="0" anchor="ctr" anchorCtr="1">
            <a:noAutofit/>
          </a:bodyPr>
          <a:lstStyle>
            <a:lvl1pPr>
              <a:defRPr lang="en-US" sz="9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
        <p:nvSpPr>
          <p:cNvPr id="36" name="Text Placeholder 20"/>
          <p:cNvSpPr>
            <a:spLocks noGrp="1"/>
          </p:cNvSpPr>
          <p:nvPr>
            <p:ph type="body" sz="quarter" idx="27"/>
          </p:nvPr>
        </p:nvSpPr>
        <p:spPr bwMode="gray">
          <a:xfrm>
            <a:off x="6366570" y="1196976"/>
            <a:ext cx="2525384" cy="359817"/>
          </a:xfrm>
          <a:solidFill>
            <a:srgbClr val="409DAD"/>
          </a:solidFill>
          <a:ln w="6350">
            <a:solidFill>
              <a:srgbClr val="409DAD"/>
            </a:solidFill>
          </a:ln>
        </p:spPr>
        <p:txBody>
          <a:bodyPr vert="horz" lIns="0" tIns="0" rIns="0" bIns="0" rtlCol="0" anchor="ctr" anchorCtr="1">
            <a:noAutofit/>
          </a:bodyPr>
          <a:lstStyle>
            <a:lvl1pPr>
              <a:defRPr lang="en-US" sz="9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
        <p:nvSpPr>
          <p:cNvPr id="37" name="Text Placeholder 20"/>
          <p:cNvSpPr>
            <a:spLocks noGrp="1"/>
          </p:cNvSpPr>
          <p:nvPr>
            <p:ph type="body" sz="quarter" idx="28"/>
          </p:nvPr>
        </p:nvSpPr>
        <p:spPr bwMode="gray">
          <a:xfrm>
            <a:off x="2113085" y="3716339"/>
            <a:ext cx="2525384" cy="359817"/>
          </a:xfrm>
          <a:solidFill>
            <a:srgbClr val="409DAD"/>
          </a:solidFill>
          <a:ln w="6350">
            <a:solidFill>
              <a:srgbClr val="409DAD"/>
            </a:solidFill>
          </a:ln>
        </p:spPr>
        <p:txBody>
          <a:bodyPr vert="horz" lIns="0" tIns="0" rIns="0" bIns="0" rtlCol="0" anchor="ctr" anchorCtr="1">
            <a:noAutofit/>
          </a:bodyPr>
          <a:lstStyle>
            <a:lvl1pPr>
              <a:defRPr lang="en-US" sz="9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
        <p:nvSpPr>
          <p:cNvPr id="38" name="Text Placeholder 20"/>
          <p:cNvSpPr>
            <a:spLocks noGrp="1"/>
          </p:cNvSpPr>
          <p:nvPr>
            <p:ph type="body" sz="quarter" idx="29"/>
          </p:nvPr>
        </p:nvSpPr>
        <p:spPr bwMode="gray">
          <a:xfrm>
            <a:off x="6366570" y="3716339"/>
            <a:ext cx="2525384" cy="359817"/>
          </a:xfrm>
          <a:solidFill>
            <a:srgbClr val="409DAD"/>
          </a:solidFill>
          <a:ln w="6350">
            <a:solidFill>
              <a:srgbClr val="409DAD"/>
            </a:solidFill>
          </a:ln>
        </p:spPr>
        <p:txBody>
          <a:bodyPr vert="horz" lIns="0" tIns="0" rIns="0" bIns="0" rtlCol="0" anchor="ctr" anchorCtr="1">
            <a:noAutofit/>
          </a:bodyPr>
          <a:lstStyle>
            <a:lvl1pPr>
              <a:defRPr lang="en-US" sz="9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
        <p:nvSpPr>
          <p:cNvPr id="19" name="Text Placeholder 7"/>
          <p:cNvSpPr>
            <a:spLocks noGrp="1"/>
          </p:cNvSpPr>
          <p:nvPr>
            <p:ph type="body" sz="quarter" idx="12"/>
          </p:nvPr>
        </p:nvSpPr>
        <p:spPr bwMode="gray">
          <a:xfrm>
            <a:off x="252046" y="1195200"/>
            <a:ext cx="1583650" cy="4895850"/>
          </a:xfrm>
        </p:spPr>
        <p:txBody>
          <a:bodyPr vert="horz" lIns="0" tIns="0" rIns="144000" bIns="0" rtlCol="0">
            <a:noAutofit/>
          </a:bodyPr>
          <a:lstStyle>
            <a:lvl1pPr algn="l" defTabSz="914400" rtl="0" eaLnBrk="1" latinLnBrk="0" hangingPunct="1">
              <a:lnSpc>
                <a:spcPct val="135000"/>
              </a:lnSpc>
              <a:spcBef>
                <a:spcPts val="600"/>
              </a:spcBef>
              <a:buFont typeface="Arial" pitchFamily="34" charset="0"/>
              <a:defRPr lang="en-US" sz="900" b="1" kern="1200" noProof="0" dirty="0" smtClean="0">
                <a:solidFill>
                  <a:srgbClr val="00338D"/>
                </a:solidFill>
                <a:latin typeface="Arial" pitchFamily="34" charset="0"/>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GB" sz="900" b="1" kern="1200" noProof="0" dirty="0" smtClean="0">
                <a:solidFill>
                  <a:srgbClr val="00338D"/>
                </a:solidFill>
                <a:latin typeface="Arial" pitchFamily="34" charset="0"/>
                <a:ea typeface="+mn-ea"/>
                <a:cs typeface="Arial" pitchFamily="34" charset="0"/>
              </a:defRPr>
            </a:lvl5pPr>
            <a:lvl6pPr marL="895350" indent="-17780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utline">
    <p:spTree>
      <p:nvGrpSpPr>
        <p:cNvPr id="1" name=""/>
        <p:cNvGrpSpPr/>
        <p:nvPr/>
      </p:nvGrpSpPr>
      <p:grpSpPr>
        <a:xfrm>
          <a:off x="0" y="0"/>
          <a:ext cx="0" cy="0"/>
          <a:chOff x="0" y="0"/>
          <a:chExt cx="0" cy="0"/>
        </a:xfrm>
      </p:grpSpPr>
      <p:sp>
        <p:nvSpPr>
          <p:cNvPr id="37" name="Freeform 29"/>
          <p:cNvSpPr>
            <a:spLocks/>
          </p:cNvSpPr>
          <p:nvPr userDrawn="1"/>
        </p:nvSpPr>
        <p:spPr bwMode="gray">
          <a:xfrm>
            <a:off x="0" y="908720"/>
            <a:ext cx="1835695" cy="5474865"/>
          </a:xfrm>
          <a:custGeom>
            <a:avLst/>
            <a:gdLst>
              <a:gd name="T0" fmla="*/ 0 w 1260"/>
              <a:gd name="T1" fmla="*/ 0 h 3748"/>
              <a:gd name="T2" fmla="*/ 0 w 1260"/>
              <a:gd name="T3" fmla="*/ 3748 h 3748"/>
              <a:gd name="T4" fmla="*/ 1260 w 1260"/>
              <a:gd name="T5" fmla="*/ 3748 h 3748"/>
              <a:gd name="T6" fmla="*/ 1260 w 1260"/>
              <a:gd name="T7" fmla="*/ 0 h 3748"/>
              <a:gd name="T8" fmla="*/ 0 w 1260"/>
              <a:gd name="T9" fmla="*/ 0 h 3748"/>
              <a:gd name="T10" fmla="*/ 0 w 1260"/>
              <a:gd name="T11" fmla="*/ 0 h 3748"/>
              <a:gd name="T12" fmla="*/ 0 60000 65536"/>
              <a:gd name="T13" fmla="*/ 0 60000 65536"/>
              <a:gd name="T14" fmla="*/ 0 60000 65536"/>
              <a:gd name="T15" fmla="*/ 0 60000 65536"/>
              <a:gd name="T16" fmla="*/ 0 60000 65536"/>
              <a:gd name="T17" fmla="*/ 0 60000 65536"/>
              <a:gd name="T18" fmla="*/ 0 w 1260"/>
              <a:gd name="T19" fmla="*/ 0 h 3748"/>
              <a:gd name="T20" fmla="*/ 1260 w 1260"/>
              <a:gd name="T21" fmla="*/ 3748 h 3748"/>
            </a:gdLst>
            <a:ahLst/>
            <a:cxnLst>
              <a:cxn ang="T12">
                <a:pos x="T0" y="T1"/>
              </a:cxn>
              <a:cxn ang="T13">
                <a:pos x="T2" y="T3"/>
              </a:cxn>
              <a:cxn ang="T14">
                <a:pos x="T4" y="T5"/>
              </a:cxn>
              <a:cxn ang="T15">
                <a:pos x="T6" y="T7"/>
              </a:cxn>
              <a:cxn ang="T16">
                <a:pos x="T8" y="T9"/>
              </a:cxn>
              <a:cxn ang="T17">
                <a:pos x="T10" y="T11"/>
              </a:cxn>
            </a:cxnLst>
            <a:rect l="T18" t="T19" r="T20" b="T21"/>
            <a:pathLst>
              <a:path w="1260" h="3748">
                <a:moveTo>
                  <a:pt x="0" y="0"/>
                </a:moveTo>
                <a:lnTo>
                  <a:pt x="0" y="3748"/>
                </a:lnTo>
                <a:lnTo>
                  <a:pt x="1260" y="3748"/>
                </a:lnTo>
                <a:lnTo>
                  <a:pt x="1260" y="0"/>
                </a:lnTo>
                <a:lnTo>
                  <a:pt x="0" y="0"/>
                </a:lnTo>
                <a:close/>
              </a:path>
            </a:pathLst>
          </a:custGeom>
          <a:solidFill>
            <a:srgbClr val="DCDDDD"/>
          </a:solidFill>
          <a:ln w="9525" cap="flat" cmpd="sng">
            <a:noFill/>
            <a:prstDash val="solid"/>
            <a:round/>
            <a:headEnd type="none" w="med" len="med"/>
            <a:tailEnd type="none" w="med" len="med"/>
          </a:ln>
        </p:spPr>
        <p:txBody>
          <a:bodyPr>
            <a:noAutofit/>
          </a:bodyPr>
          <a:lstStyle/>
          <a:p>
            <a:pPr marL="0" algn="l" defTabSz="914400" rtl="0" eaLnBrk="1" latinLnBrk="0" hangingPunct="1"/>
            <a:endParaRPr lang="en-GB" sz="1800" kern="1200" dirty="0">
              <a:solidFill>
                <a:schemeClr val="tx1"/>
              </a:solidFill>
              <a:latin typeface="+mn-lt"/>
              <a:ea typeface="+mn-ea"/>
              <a:cs typeface="+mn-cs"/>
            </a:endParaRPr>
          </a:p>
        </p:txBody>
      </p:sp>
      <p:sp>
        <p:nvSpPr>
          <p:cNvPr id="39"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
        <p:nvSpPr>
          <p:cNvPr id="10" name="Title 9"/>
          <p:cNvSpPr>
            <a:spLocks noGrp="1"/>
          </p:cNvSpPr>
          <p:nvPr>
            <p:ph type="title"/>
          </p:nvPr>
        </p:nvSpPr>
        <p:spPr bwMode="gray"/>
        <p:txBody>
          <a:bodyPr>
            <a:noAutofit/>
          </a:bodyPr>
          <a:lstStyle/>
          <a:p>
            <a:r>
              <a:rPr lang="en-US" smtClean="0"/>
              <a:t>Click to edit Master title style</a:t>
            </a:r>
            <a:endParaRPr lang="en-GB"/>
          </a:p>
        </p:txBody>
      </p:sp>
      <p:sp>
        <p:nvSpPr>
          <p:cNvPr id="21" name="Text Placeholder 20"/>
          <p:cNvSpPr>
            <a:spLocks noGrp="1"/>
          </p:cNvSpPr>
          <p:nvPr>
            <p:ph type="body" sz="quarter" idx="21"/>
          </p:nvPr>
        </p:nvSpPr>
        <p:spPr bwMode="gray">
          <a:xfrm>
            <a:off x="2113085" y="1628775"/>
            <a:ext cx="3323492" cy="1944688"/>
          </a:xfrm>
          <a:solidFill>
            <a:schemeClr val="bg1"/>
          </a:solidFill>
          <a:ln w="6350">
            <a:solidFill>
              <a:srgbClr val="409DAD"/>
            </a:solidFill>
          </a:ln>
        </p:spPr>
        <p:txBody>
          <a:bodyPr lIns="54000" tIns="54000" rIns="54000" bIns="54000">
            <a:noAutofit/>
          </a:bodyPr>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3" name="Text Placeholder 20"/>
          <p:cNvSpPr>
            <a:spLocks noGrp="1"/>
          </p:cNvSpPr>
          <p:nvPr>
            <p:ph type="body" sz="quarter" idx="22"/>
          </p:nvPr>
        </p:nvSpPr>
        <p:spPr bwMode="gray">
          <a:xfrm>
            <a:off x="5568462" y="1628775"/>
            <a:ext cx="3323492" cy="1944688"/>
          </a:xfrm>
          <a:solidFill>
            <a:schemeClr val="bg1"/>
          </a:solidFill>
          <a:ln w="6350">
            <a:solidFill>
              <a:srgbClr val="409DAD"/>
            </a:solidFill>
          </a:ln>
        </p:spPr>
        <p:txBody>
          <a:bodyPr lIns="54000" tIns="54000" rIns="54000" bIns="54000">
            <a:noAutofit/>
          </a:bodyPr>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5" name="Text Placeholder 20"/>
          <p:cNvSpPr>
            <a:spLocks noGrp="1"/>
          </p:cNvSpPr>
          <p:nvPr>
            <p:ph type="body" sz="quarter" idx="23"/>
          </p:nvPr>
        </p:nvSpPr>
        <p:spPr bwMode="gray">
          <a:xfrm>
            <a:off x="2113085" y="4148137"/>
            <a:ext cx="3323492" cy="1944688"/>
          </a:xfrm>
          <a:solidFill>
            <a:srgbClr val="BFDEE4"/>
          </a:solidFill>
          <a:ln w="6350">
            <a:solidFill>
              <a:srgbClr val="409DAD"/>
            </a:solidFill>
          </a:ln>
        </p:spPr>
        <p:txBody>
          <a:bodyPr lIns="54000" tIns="54000" rIns="54000" bIns="54000">
            <a:noAutofit/>
          </a:bodyPr>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6" name="Text Placeholder 20"/>
          <p:cNvSpPr>
            <a:spLocks noGrp="1"/>
          </p:cNvSpPr>
          <p:nvPr>
            <p:ph type="body" sz="quarter" idx="24"/>
          </p:nvPr>
        </p:nvSpPr>
        <p:spPr bwMode="gray">
          <a:xfrm>
            <a:off x="5568462" y="4148137"/>
            <a:ext cx="3323492" cy="1944688"/>
          </a:xfrm>
          <a:solidFill>
            <a:srgbClr val="BFDEE4"/>
          </a:solidFill>
          <a:ln w="6350">
            <a:solidFill>
              <a:srgbClr val="409DAD"/>
            </a:solidFill>
          </a:ln>
        </p:spPr>
        <p:txBody>
          <a:bodyPr lIns="54000" tIns="54000" rIns="54000" bIns="54000">
            <a:noAutofit/>
          </a:bodyPr>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9" name="Text Placeholder 20"/>
          <p:cNvSpPr>
            <a:spLocks noGrp="1"/>
          </p:cNvSpPr>
          <p:nvPr>
            <p:ph type="body" sz="quarter" idx="26"/>
          </p:nvPr>
        </p:nvSpPr>
        <p:spPr bwMode="gray">
          <a:xfrm>
            <a:off x="2113085" y="1196976"/>
            <a:ext cx="3323492" cy="359817"/>
          </a:xfrm>
          <a:solidFill>
            <a:srgbClr val="409DAD"/>
          </a:solidFill>
          <a:ln w="6350">
            <a:solidFill>
              <a:srgbClr val="409DAD"/>
            </a:solidFill>
          </a:ln>
        </p:spPr>
        <p:txBody>
          <a:bodyPr vert="horz" lIns="0" tIns="0" rIns="0" bIns="0" rtlCol="0" anchor="ctr" anchorCtr="1">
            <a:noAutofit/>
          </a:bodyPr>
          <a:lstStyle>
            <a:lvl1pPr>
              <a:defRPr lang="en-US" sz="9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
        <p:nvSpPr>
          <p:cNvPr id="30" name="Text Placeholder 20"/>
          <p:cNvSpPr>
            <a:spLocks noGrp="1"/>
          </p:cNvSpPr>
          <p:nvPr>
            <p:ph type="body" sz="quarter" idx="27"/>
          </p:nvPr>
        </p:nvSpPr>
        <p:spPr bwMode="gray">
          <a:xfrm>
            <a:off x="5568463" y="1196976"/>
            <a:ext cx="3323492" cy="359817"/>
          </a:xfrm>
          <a:solidFill>
            <a:srgbClr val="409DAD"/>
          </a:solidFill>
          <a:ln w="6350">
            <a:solidFill>
              <a:srgbClr val="409DAD"/>
            </a:solidFill>
          </a:ln>
        </p:spPr>
        <p:txBody>
          <a:bodyPr vert="horz" lIns="0" tIns="0" rIns="0" bIns="0" rtlCol="0" anchor="ctr" anchorCtr="1">
            <a:noAutofit/>
          </a:bodyPr>
          <a:lstStyle>
            <a:lvl1pPr>
              <a:defRPr lang="en-US" sz="9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
        <p:nvSpPr>
          <p:cNvPr id="31" name="Text Placeholder 20"/>
          <p:cNvSpPr>
            <a:spLocks noGrp="1"/>
          </p:cNvSpPr>
          <p:nvPr>
            <p:ph type="body" sz="quarter" idx="28"/>
          </p:nvPr>
        </p:nvSpPr>
        <p:spPr bwMode="gray">
          <a:xfrm>
            <a:off x="2113085" y="3716339"/>
            <a:ext cx="3323492" cy="359817"/>
          </a:xfrm>
          <a:solidFill>
            <a:srgbClr val="409DAD"/>
          </a:solidFill>
          <a:ln w="6350">
            <a:solidFill>
              <a:srgbClr val="409DAD"/>
            </a:solidFill>
          </a:ln>
        </p:spPr>
        <p:txBody>
          <a:bodyPr vert="horz" lIns="0" tIns="0" rIns="0" bIns="0" rtlCol="0" anchor="ctr" anchorCtr="1">
            <a:noAutofit/>
          </a:bodyPr>
          <a:lstStyle>
            <a:lvl1pPr>
              <a:defRPr lang="en-US" sz="9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
        <p:nvSpPr>
          <p:cNvPr id="32" name="Text Placeholder 20"/>
          <p:cNvSpPr>
            <a:spLocks noGrp="1"/>
          </p:cNvSpPr>
          <p:nvPr>
            <p:ph type="body" sz="quarter" idx="29"/>
          </p:nvPr>
        </p:nvSpPr>
        <p:spPr bwMode="gray">
          <a:xfrm>
            <a:off x="5568463" y="3716339"/>
            <a:ext cx="3323492" cy="359817"/>
          </a:xfrm>
          <a:solidFill>
            <a:srgbClr val="409DAD"/>
          </a:solidFill>
          <a:ln w="6350">
            <a:solidFill>
              <a:srgbClr val="409DAD"/>
            </a:solidFill>
          </a:ln>
        </p:spPr>
        <p:txBody>
          <a:bodyPr vert="horz" lIns="0" tIns="0" rIns="0" bIns="0" rtlCol="0" anchor="ctr" anchorCtr="1">
            <a:noAutofit/>
          </a:bodyPr>
          <a:lstStyle>
            <a:lvl1pPr>
              <a:defRPr lang="en-US" sz="9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
        <p:nvSpPr>
          <p:cNvPr id="14" name="Text Placeholder 7"/>
          <p:cNvSpPr>
            <a:spLocks noGrp="1"/>
          </p:cNvSpPr>
          <p:nvPr>
            <p:ph type="body" sz="quarter" idx="12"/>
          </p:nvPr>
        </p:nvSpPr>
        <p:spPr bwMode="gray">
          <a:xfrm>
            <a:off x="252046" y="1195200"/>
            <a:ext cx="1583650" cy="4895850"/>
          </a:xfrm>
        </p:spPr>
        <p:txBody>
          <a:bodyPr vert="horz" lIns="0" tIns="0" rIns="144000" bIns="0" rtlCol="0">
            <a:noAutofit/>
          </a:bodyPr>
          <a:lstStyle>
            <a:lvl1pPr algn="l" defTabSz="914400" rtl="0" eaLnBrk="1" latinLnBrk="0" hangingPunct="1">
              <a:lnSpc>
                <a:spcPct val="135000"/>
              </a:lnSpc>
              <a:spcBef>
                <a:spcPts val="600"/>
              </a:spcBef>
              <a:buFont typeface="Arial" pitchFamily="34" charset="0"/>
              <a:defRPr lang="en-US" sz="900" b="1" kern="1200" noProof="0" dirty="0" smtClean="0">
                <a:solidFill>
                  <a:srgbClr val="00338D"/>
                </a:solidFill>
                <a:latin typeface="Arial" pitchFamily="34" charset="0"/>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GB" sz="900" b="1" kern="1200" noProof="0" dirty="0" smtClean="0">
                <a:solidFill>
                  <a:srgbClr val="00338D"/>
                </a:solidFill>
                <a:latin typeface="Arial" pitchFamily="34" charset="0"/>
                <a:ea typeface="+mn-ea"/>
                <a:cs typeface="Arial" pitchFamily="34" charset="0"/>
              </a:defRPr>
            </a:lvl5pPr>
            <a:lvl6pPr marL="895350" indent="-17780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Outline">
    <p:spTree>
      <p:nvGrpSpPr>
        <p:cNvPr id="1" name=""/>
        <p:cNvGrpSpPr/>
        <p:nvPr/>
      </p:nvGrpSpPr>
      <p:grpSpPr>
        <a:xfrm>
          <a:off x="0" y="0"/>
          <a:ext cx="0" cy="0"/>
          <a:chOff x="0" y="0"/>
          <a:chExt cx="0" cy="0"/>
        </a:xfrm>
      </p:grpSpPr>
      <p:sp>
        <p:nvSpPr>
          <p:cNvPr id="39"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
        <p:nvSpPr>
          <p:cNvPr id="10" name="Title 9"/>
          <p:cNvSpPr>
            <a:spLocks noGrp="1"/>
          </p:cNvSpPr>
          <p:nvPr>
            <p:ph type="title"/>
          </p:nvPr>
        </p:nvSpPr>
        <p:spPr bwMode="gray"/>
        <p:txBody>
          <a:bodyPr>
            <a:noAutofit/>
          </a:bodyPr>
          <a:lstStyle/>
          <a:p>
            <a:r>
              <a:rPr lang="en-US" smtClean="0"/>
              <a:t>Click to edit Master title style</a:t>
            </a:r>
            <a:endParaRPr lang="en-GB"/>
          </a:p>
        </p:txBody>
      </p:sp>
      <p:sp>
        <p:nvSpPr>
          <p:cNvPr id="21" name="Text Placeholder 20"/>
          <p:cNvSpPr>
            <a:spLocks noGrp="1"/>
          </p:cNvSpPr>
          <p:nvPr>
            <p:ph type="body" sz="quarter" idx="21"/>
          </p:nvPr>
        </p:nvSpPr>
        <p:spPr bwMode="gray">
          <a:xfrm>
            <a:off x="431460" y="1628775"/>
            <a:ext cx="3759539" cy="1944688"/>
          </a:xfrm>
          <a:solidFill>
            <a:schemeClr val="bg1"/>
          </a:solidFill>
          <a:ln w="6350">
            <a:solidFill>
              <a:srgbClr val="409DAD"/>
            </a:solidFill>
          </a:ln>
        </p:spPr>
        <p:txBody>
          <a:bodyPr lIns="54000" tIns="54000" rIns="54000" bIns="54000">
            <a:noAutofit/>
          </a:bodyPr>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3" name="Text Placeholder 20"/>
          <p:cNvSpPr>
            <a:spLocks noGrp="1"/>
          </p:cNvSpPr>
          <p:nvPr>
            <p:ph type="body" sz="quarter" idx="22"/>
          </p:nvPr>
        </p:nvSpPr>
        <p:spPr bwMode="gray">
          <a:xfrm>
            <a:off x="4953000" y="1628775"/>
            <a:ext cx="3938954" cy="1944688"/>
          </a:xfrm>
          <a:solidFill>
            <a:schemeClr val="bg1"/>
          </a:solidFill>
          <a:ln w="6350">
            <a:solidFill>
              <a:srgbClr val="409DAD"/>
            </a:solidFill>
          </a:ln>
        </p:spPr>
        <p:txBody>
          <a:bodyPr lIns="54000" tIns="54000" rIns="54000" bIns="54000">
            <a:noAutofit/>
          </a:bodyPr>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5" name="Text Placeholder 20"/>
          <p:cNvSpPr>
            <a:spLocks noGrp="1"/>
          </p:cNvSpPr>
          <p:nvPr>
            <p:ph type="body" sz="quarter" idx="23"/>
          </p:nvPr>
        </p:nvSpPr>
        <p:spPr bwMode="gray">
          <a:xfrm>
            <a:off x="410308" y="4148137"/>
            <a:ext cx="3780690" cy="1944688"/>
          </a:xfrm>
          <a:solidFill>
            <a:srgbClr val="BFDEE4"/>
          </a:solidFill>
          <a:ln w="6350">
            <a:solidFill>
              <a:srgbClr val="409DAD"/>
            </a:solidFill>
          </a:ln>
        </p:spPr>
        <p:txBody>
          <a:bodyPr lIns="54000" tIns="54000" rIns="54000" bIns="54000">
            <a:noAutofit/>
          </a:bodyPr>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6" name="Text Placeholder 20"/>
          <p:cNvSpPr>
            <a:spLocks noGrp="1"/>
          </p:cNvSpPr>
          <p:nvPr>
            <p:ph type="body" sz="quarter" idx="24"/>
          </p:nvPr>
        </p:nvSpPr>
        <p:spPr bwMode="gray">
          <a:xfrm>
            <a:off x="4953000" y="4148137"/>
            <a:ext cx="3938954" cy="1944688"/>
          </a:xfrm>
          <a:solidFill>
            <a:srgbClr val="BFDEE4"/>
          </a:solidFill>
          <a:ln w="6350">
            <a:solidFill>
              <a:srgbClr val="409DAD"/>
            </a:solidFill>
          </a:ln>
        </p:spPr>
        <p:txBody>
          <a:bodyPr lIns="54000" tIns="54000" rIns="54000" bIns="54000">
            <a:noAutofit/>
          </a:bodyPr>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29" name="Text Placeholder 20"/>
          <p:cNvSpPr>
            <a:spLocks noGrp="1"/>
          </p:cNvSpPr>
          <p:nvPr>
            <p:ph type="body" sz="quarter" idx="26"/>
          </p:nvPr>
        </p:nvSpPr>
        <p:spPr bwMode="gray">
          <a:xfrm>
            <a:off x="451339" y="1241013"/>
            <a:ext cx="3739660" cy="359817"/>
          </a:xfrm>
          <a:solidFill>
            <a:srgbClr val="409DAD"/>
          </a:solidFill>
          <a:ln w="6350">
            <a:solidFill>
              <a:srgbClr val="409DAD"/>
            </a:solidFill>
          </a:ln>
        </p:spPr>
        <p:txBody>
          <a:bodyPr vert="horz" lIns="0" tIns="0" rIns="0" bIns="0" rtlCol="0" anchor="ctr" anchorCtr="1">
            <a:noAutofit/>
          </a:bodyPr>
          <a:lstStyle>
            <a:lvl1pPr>
              <a:defRPr lang="en-US" sz="9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dirty="0" smtClean="0"/>
              <a:t>Click to edit Master text styles</a:t>
            </a:r>
          </a:p>
        </p:txBody>
      </p:sp>
      <p:sp>
        <p:nvSpPr>
          <p:cNvPr id="30" name="Text Placeholder 20"/>
          <p:cNvSpPr>
            <a:spLocks noGrp="1"/>
          </p:cNvSpPr>
          <p:nvPr>
            <p:ph type="body" sz="quarter" idx="27"/>
          </p:nvPr>
        </p:nvSpPr>
        <p:spPr bwMode="gray">
          <a:xfrm>
            <a:off x="4953000" y="1196976"/>
            <a:ext cx="3938955" cy="359817"/>
          </a:xfrm>
          <a:solidFill>
            <a:srgbClr val="409DAD"/>
          </a:solidFill>
          <a:ln w="6350">
            <a:solidFill>
              <a:srgbClr val="409DAD"/>
            </a:solidFill>
          </a:ln>
        </p:spPr>
        <p:txBody>
          <a:bodyPr vert="horz" lIns="0" tIns="0" rIns="0" bIns="0" rtlCol="0" anchor="ctr" anchorCtr="1">
            <a:noAutofit/>
          </a:bodyPr>
          <a:lstStyle>
            <a:lvl1pPr>
              <a:defRPr lang="en-US" sz="9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
        <p:nvSpPr>
          <p:cNvPr id="31" name="Text Placeholder 20"/>
          <p:cNvSpPr>
            <a:spLocks noGrp="1"/>
          </p:cNvSpPr>
          <p:nvPr>
            <p:ph type="body" sz="quarter" idx="28"/>
          </p:nvPr>
        </p:nvSpPr>
        <p:spPr bwMode="gray">
          <a:xfrm>
            <a:off x="410307" y="3716339"/>
            <a:ext cx="3780691" cy="359817"/>
          </a:xfrm>
          <a:solidFill>
            <a:srgbClr val="409DAD"/>
          </a:solidFill>
          <a:ln w="6350">
            <a:solidFill>
              <a:srgbClr val="409DAD"/>
            </a:solidFill>
          </a:ln>
        </p:spPr>
        <p:txBody>
          <a:bodyPr vert="horz" lIns="0" tIns="0" rIns="0" bIns="0" rtlCol="0" anchor="ctr" anchorCtr="1">
            <a:noAutofit/>
          </a:bodyPr>
          <a:lstStyle>
            <a:lvl1pPr>
              <a:defRPr lang="en-US" sz="9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
        <p:nvSpPr>
          <p:cNvPr id="32" name="Text Placeholder 20"/>
          <p:cNvSpPr>
            <a:spLocks noGrp="1"/>
          </p:cNvSpPr>
          <p:nvPr>
            <p:ph type="body" sz="quarter" idx="29"/>
          </p:nvPr>
        </p:nvSpPr>
        <p:spPr bwMode="gray">
          <a:xfrm>
            <a:off x="4953000" y="3716339"/>
            <a:ext cx="3938955" cy="359817"/>
          </a:xfrm>
          <a:solidFill>
            <a:srgbClr val="409DAD"/>
          </a:solidFill>
          <a:ln w="6350">
            <a:solidFill>
              <a:srgbClr val="409DAD"/>
            </a:solidFill>
          </a:ln>
        </p:spPr>
        <p:txBody>
          <a:bodyPr vert="horz" lIns="0" tIns="0" rIns="0" bIns="0" rtlCol="0" anchor="ctr" anchorCtr="1">
            <a:noAutofit/>
          </a:bodyPr>
          <a:lstStyle>
            <a:lvl1pPr>
              <a:defRPr lang="en-US" sz="900" b="1" kern="1200" noProof="0" dirty="0" smtClean="0">
                <a:solidFill>
                  <a:schemeClr val="bg1"/>
                </a:solidFill>
                <a:latin typeface="Arial" pitchFamily="34" charset="0"/>
                <a:ea typeface="+mn-ea"/>
                <a:cs typeface="Arial" pitchFamily="34" charset="0"/>
              </a:defRPr>
            </a:lvl1pPr>
            <a:lvl5pPr>
              <a:defRPr/>
            </a:lvl5pPr>
            <a:lvl6pPr>
              <a:defRPr baseline="0"/>
            </a:lvl6pPr>
            <a:lvl7pPr>
              <a:defRPr baseline="0"/>
            </a:lvl7pPr>
            <a:lvl8pPr>
              <a:defRPr baseline="0"/>
            </a:lvl8pPr>
          </a:lstStyle>
          <a:p>
            <a:pPr marL="0" lvl="0" indent="0" algn="l" defTabSz="914400" rtl="0" eaLnBrk="1" latinLnBrk="0" hangingPunct="1">
              <a:lnSpc>
                <a:spcPct val="100000"/>
              </a:lnSpc>
              <a:spcBef>
                <a:spcPts val="600"/>
              </a:spcBef>
              <a:buFont typeface="Arial" pitchFamily="34" charset="0"/>
              <a:buNone/>
            </a:pPr>
            <a:r>
              <a:rPr lang="en-US" smtClean="0"/>
              <a:t>Click to edit Master text styles</a:t>
            </a:r>
          </a:p>
        </p:txBody>
      </p:sp>
      <p:sp>
        <p:nvSpPr>
          <p:cNvPr id="15" name="Text Placeholder 10"/>
          <p:cNvSpPr>
            <a:spLocks noGrp="1"/>
          </p:cNvSpPr>
          <p:nvPr>
            <p:ph type="body" sz="quarter" idx="30"/>
          </p:nvPr>
        </p:nvSpPr>
        <p:spPr bwMode="gray">
          <a:xfrm>
            <a:off x="3886200" y="3213893"/>
            <a:ext cx="1447799" cy="755168"/>
          </a:xfrm>
          <a:prstGeom prst="ellipse">
            <a:avLst/>
          </a:prstGeom>
          <a:solidFill>
            <a:srgbClr val="AA5CAA"/>
          </a:solidFill>
          <a:ln>
            <a:noFill/>
          </a:ln>
        </p:spPr>
        <p:txBody>
          <a:bodyPr lIns="54000" tIns="54000" rIns="54000" bIns="54000" anchor="ctr" anchorCtr="1">
            <a:noAutofit/>
          </a:bodyPr>
          <a:lstStyle>
            <a:lvl1pPr algn="ctr">
              <a:defRPr>
                <a:solidFill>
                  <a:schemeClr val="bg1"/>
                </a:solidFill>
              </a:defRPr>
            </a:lvl1pPr>
          </a:lstStyle>
          <a:p>
            <a:pPr lvl="0"/>
            <a:r>
              <a:rPr lang="en-US" dirty="0" smtClean="0"/>
              <a:t>Click to edit Master text styles</a:t>
            </a:r>
          </a:p>
        </p:txBody>
      </p:sp>
    </p:spTree>
    <p:extLst>
      <p:ext uri="{BB962C8B-B14F-4D97-AF65-F5344CB8AC3E}">
        <p14:creationId xmlns="" xmlns:p14="http://schemas.microsoft.com/office/powerpoint/2010/main" val="28086487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mpany profile">
    <p:spTree>
      <p:nvGrpSpPr>
        <p:cNvPr id="1" name=""/>
        <p:cNvGrpSpPr/>
        <p:nvPr/>
      </p:nvGrpSpPr>
      <p:grpSpPr>
        <a:xfrm>
          <a:off x="0" y="0"/>
          <a:ext cx="0" cy="0"/>
          <a:chOff x="0" y="0"/>
          <a:chExt cx="0" cy="0"/>
        </a:xfrm>
      </p:grpSpPr>
      <p:sp>
        <p:nvSpPr>
          <p:cNvPr id="31" name="Freeform 29"/>
          <p:cNvSpPr>
            <a:spLocks/>
          </p:cNvSpPr>
          <p:nvPr userDrawn="1"/>
        </p:nvSpPr>
        <p:spPr bwMode="gray">
          <a:xfrm>
            <a:off x="0" y="908720"/>
            <a:ext cx="1835695" cy="5474865"/>
          </a:xfrm>
          <a:custGeom>
            <a:avLst/>
            <a:gdLst>
              <a:gd name="T0" fmla="*/ 0 w 1260"/>
              <a:gd name="T1" fmla="*/ 0 h 3748"/>
              <a:gd name="T2" fmla="*/ 0 w 1260"/>
              <a:gd name="T3" fmla="*/ 3748 h 3748"/>
              <a:gd name="T4" fmla="*/ 1260 w 1260"/>
              <a:gd name="T5" fmla="*/ 3748 h 3748"/>
              <a:gd name="T6" fmla="*/ 1260 w 1260"/>
              <a:gd name="T7" fmla="*/ 0 h 3748"/>
              <a:gd name="T8" fmla="*/ 0 w 1260"/>
              <a:gd name="T9" fmla="*/ 0 h 3748"/>
              <a:gd name="T10" fmla="*/ 0 w 1260"/>
              <a:gd name="T11" fmla="*/ 0 h 3748"/>
              <a:gd name="T12" fmla="*/ 0 60000 65536"/>
              <a:gd name="T13" fmla="*/ 0 60000 65536"/>
              <a:gd name="T14" fmla="*/ 0 60000 65536"/>
              <a:gd name="T15" fmla="*/ 0 60000 65536"/>
              <a:gd name="T16" fmla="*/ 0 60000 65536"/>
              <a:gd name="T17" fmla="*/ 0 60000 65536"/>
              <a:gd name="T18" fmla="*/ 0 w 1260"/>
              <a:gd name="T19" fmla="*/ 0 h 3748"/>
              <a:gd name="T20" fmla="*/ 1260 w 1260"/>
              <a:gd name="T21" fmla="*/ 3748 h 3748"/>
            </a:gdLst>
            <a:ahLst/>
            <a:cxnLst>
              <a:cxn ang="T12">
                <a:pos x="T0" y="T1"/>
              </a:cxn>
              <a:cxn ang="T13">
                <a:pos x="T2" y="T3"/>
              </a:cxn>
              <a:cxn ang="T14">
                <a:pos x="T4" y="T5"/>
              </a:cxn>
              <a:cxn ang="T15">
                <a:pos x="T6" y="T7"/>
              </a:cxn>
              <a:cxn ang="T16">
                <a:pos x="T8" y="T9"/>
              </a:cxn>
              <a:cxn ang="T17">
                <a:pos x="T10" y="T11"/>
              </a:cxn>
            </a:cxnLst>
            <a:rect l="T18" t="T19" r="T20" b="T21"/>
            <a:pathLst>
              <a:path w="1260" h="3748">
                <a:moveTo>
                  <a:pt x="0" y="0"/>
                </a:moveTo>
                <a:lnTo>
                  <a:pt x="0" y="3748"/>
                </a:lnTo>
                <a:lnTo>
                  <a:pt x="1260" y="3748"/>
                </a:lnTo>
                <a:lnTo>
                  <a:pt x="1260" y="0"/>
                </a:lnTo>
                <a:lnTo>
                  <a:pt x="0" y="0"/>
                </a:lnTo>
                <a:close/>
              </a:path>
            </a:pathLst>
          </a:custGeom>
          <a:solidFill>
            <a:srgbClr val="DCDDDD"/>
          </a:solidFill>
          <a:ln w="9525" cap="flat" cmpd="sng">
            <a:noFill/>
            <a:prstDash val="solid"/>
            <a:round/>
            <a:headEnd type="none" w="med" len="med"/>
            <a:tailEnd type="none" w="med" len="med"/>
          </a:ln>
        </p:spPr>
        <p:txBody>
          <a:bodyPr>
            <a:noAutofit/>
          </a:bodyPr>
          <a:lstStyle/>
          <a:p>
            <a:pPr marL="0" algn="l" defTabSz="914400" rtl="0" eaLnBrk="1" latinLnBrk="0" hangingPunct="1"/>
            <a:endParaRPr lang="en-GB" sz="1800" kern="1200" dirty="0">
              <a:solidFill>
                <a:schemeClr val="tx1"/>
              </a:solidFill>
              <a:latin typeface="+mn-lt"/>
              <a:ea typeface="+mn-ea"/>
              <a:cs typeface="+mn-cs"/>
            </a:endParaRPr>
          </a:p>
        </p:txBody>
      </p:sp>
      <p:sp>
        <p:nvSpPr>
          <p:cNvPr id="35"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
        <p:nvSpPr>
          <p:cNvPr id="33" name="Chart Placeholder 31"/>
          <p:cNvSpPr>
            <a:spLocks noGrp="1"/>
          </p:cNvSpPr>
          <p:nvPr userDrawn="1">
            <p:ph type="chart" sz="quarter" idx="22"/>
          </p:nvPr>
        </p:nvSpPr>
        <p:spPr bwMode="gray">
          <a:xfrm>
            <a:off x="4427984" y="1196975"/>
            <a:ext cx="2160240" cy="2376041"/>
          </a:xfrm>
        </p:spPr>
        <p:txBody>
          <a:bodyPr anchor="ctr">
            <a:noAutofit/>
          </a:bodyPr>
          <a:lstStyle>
            <a:lvl1pPr algn="ctr">
              <a:defRPr/>
            </a:lvl1pPr>
          </a:lstStyle>
          <a:p>
            <a:r>
              <a:rPr lang="en-US" dirty="0" smtClean="0"/>
              <a:t>Click icon to add chart</a:t>
            </a:r>
            <a:endParaRPr lang="en-GB" dirty="0"/>
          </a:p>
        </p:txBody>
      </p:sp>
      <p:sp>
        <p:nvSpPr>
          <p:cNvPr id="28" name="Text Placeholder 17"/>
          <p:cNvSpPr>
            <a:spLocks noGrp="1"/>
          </p:cNvSpPr>
          <p:nvPr userDrawn="1">
            <p:ph type="body" sz="quarter" idx="20"/>
          </p:nvPr>
        </p:nvSpPr>
        <p:spPr bwMode="gray">
          <a:xfrm>
            <a:off x="6733407" y="3716339"/>
            <a:ext cx="2159055" cy="2376957"/>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32" name="Chart Placeholder 31"/>
          <p:cNvSpPr>
            <a:spLocks noGrp="1"/>
          </p:cNvSpPr>
          <p:nvPr userDrawn="1">
            <p:ph type="chart" sz="quarter" idx="21"/>
          </p:nvPr>
        </p:nvSpPr>
        <p:spPr bwMode="gray">
          <a:xfrm>
            <a:off x="6732240" y="1196975"/>
            <a:ext cx="2160240" cy="2376041"/>
          </a:xfrm>
        </p:spPr>
        <p:txBody>
          <a:bodyPr anchor="ctr">
            <a:noAutofit/>
          </a:bodyPr>
          <a:lstStyle>
            <a:lvl1pPr algn="ctr">
              <a:defRPr/>
            </a:lvl1pPr>
          </a:lstStyle>
          <a:p>
            <a:r>
              <a:rPr lang="en-US" dirty="0" smtClean="0"/>
              <a:t>Click icon to add chart</a:t>
            </a:r>
            <a:endParaRPr lang="en-GB" dirty="0"/>
          </a:p>
        </p:txBody>
      </p:sp>
      <p:sp>
        <p:nvSpPr>
          <p:cNvPr id="10" name="Title 9"/>
          <p:cNvSpPr>
            <a:spLocks noGrp="1"/>
          </p:cNvSpPr>
          <p:nvPr userDrawn="1">
            <p:ph type="title"/>
          </p:nvPr>
        </p:nvSpPr>
        <p:spPr bwMode="gray"/>
        <p:txBody>
          <a:bodyPr>
            <a:noAutofit/>
          </a:bodyPr>
          <a:lstStyle/>
          <a:p>
            <a:r>
              <a:rPr lang="en-US" smtClean="0"/>
              <a:t>Click to edit Master title style</a:t>
            </a:r>
            <a:endParaRPr lang="en-GB"/>
          </a:p>
        </p:txBody>
      </p:sp>
      <p:sp>
        <p:nvSpPr>
          <p:cNvPr id="13" name="Table Placeholder 12"/>
          <p:cNvSpPr>
            <a:spLocks noGrp="1"/>
          </p:cNvSpPr>
          <p:nvPr userDrawn="1">
            <p:ph type="tbl" sz="quarter" idx="14"/>
          </p:nvPr>
        </p:nvSpPr>
        <p:spPr bwMode="gray">
          <a:xfrm>
            <a:off x="2123728" y="1196975"/>
            <a:ext cx="2160240" cy="2376041"/>
          </a:xfrm>
        </p:spPr>
        <p:txBody>
          <a:bodyPr anchor="ctr">
            <a:noAutofit/>
          </a:bodyPr>
          <a:lstStyle>
            <a:lvl1pPr algn="ctr">
              <a:defRPr/>
            </a:lvl1pPr>
          </a:lstStyle>
          <a:p>
            <a:r>
              <a:rPr lang="en-US" dirty="0" smtClean="0"/>
              <a:t>Click icon to add table</a:t>
            </a:r>
            <a:endParaRPr lang="en-GB" dirty="0"/>
          </a:p>
        </p:txBody>
      </p:sp>
      <p:sp>
        <p:nvSpPr>
          <p:cNvPr id="18" name="Text Placeholder 17"/>
          <p:cNvSpPr>
            <a:spLocks noGrp="1"/>
          </p:cNvSpPr>
          <p:nvPr userDrawn="1">
            <p:ph type="body" sz="quarter" idx="16"/>
          </p:nvPr>
        </p:nvSpPr>
        <p:spPr bwMode="gray">
          <a:xfrm>
            <a:off x="2123728" y="3716339"/>
            <a:ext cx="2160240" cy="2376957"/>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6" name="Text Placeholder 17"/>
          <p:cNvSpPr>
            <a:spLocks noGrp="1"/>
          </p:cNvSpPr>
          <p:nvPr userDrawn="1">
            <p:ph type="body" sz="quarter" idx="18"/>
          </p:nvPr>
        </p:nvSpPr>
        <p:spPr bwMode="gray">
          <a:xfrm>
            <a:off x="4428889" y="3716339"/>
            <a:ext cx="2159055" cy="2376957"/>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2" name="Text Placeholder 7"/>
          <p:cNvSpPr>
            <a:spLocks noGrp="1"/>
          </p:cNvSpPr>
          <p:nvPr userDrawn="1">
            <p:ph type="body" sz="quarter" idx="12"/>
          </p:nvPr>
        </p:nvSpPr>
        <p:spPr bwMode="gray">
          <a:xfrm>
            <a:off x="251520" y="1195200"/>
            <a:ext cx="1584176" cy="4895850"/>
          </a:xfrm>
        </p:spPr>
        <p:txBody>
          <a:bodyPr vert="horz" lIns="0" tIns="0" rIns="144000" bIns="0" rtlCol="0">
            <a:noAutofit/>
          </a:bodyPr>
          <a:lstStyle>
            <a:lvl1pPr algn="l" defTabSz="914400" rtl="0" eaLnBrk="1" latinLnBrk="0" hangingPunct="1">
              <a:lnSpc>
                <a:spcPct val="135000"/>
              </a:lnSpc>
              <a:spcBef>
                <a:spcPts val="600"/>
              </a:spcBef>
              <a:buFont typeface="Arial" pitchFamily="34" charset="0"/>
              <a:defRPr lang="en-US" sz="900" b="1" kern="1200" noProof="0" dirty="0" smtClean="0">
                <a:solidFill>
                  <a:srgbClr val="00338D"/>
                </a:solidFill>
                <a:latin typeface="Arial" pitchFamily="34" charset="0"/>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GB" sz="900" b="1" kern="1200" noProof="0" dirty="0" smtClean="0">
                <a:solidFill>
                  <a:srgbClr val="00338D"/>
                </a:solidFill>
                <a:latin typeface="Arial" pitchFamily="34" charset="0"/>
                <a:ea typeface="+mn-ea"/>
                <a:cs typeface="Arial" pitchFamily="34" charset="0"/>
              </a:defRPr>
            </a:lvl5pPr>
            <a:lvl6pPr marL="895350" indent="-17780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ppendix Title and Content">
    <p:spTree>
      <p:nvGrpSpPr>
        <p:cNvPr id="1" name=""/>
        <p:cNvGrpSpPr/>
        <p:nvPr/>
      </p:nvGrpSpPr>
      <p:grpSpPr>
        <a:xfrm>
          <a:off x="0" y="0"/>
          <a:ext cx="0" cy="0"/>
          <a:chOff x="0" y="0"/>
          <a:chExt cx="0" cy="0"/>
        </a:xfrm>
      </p:grpSpPr>
      <p:grpSp>
        <p:nvGrpSpPr>
          <p:cNvPr id="23" name="Group 22"/>
          <p:cNvGrpSpPr/>
          <p:nvPr userDrawn="1"/>
        </p:nvGrpSpPr>
        <p:grpSpPr bwMode="gray">
          <a:xfrm>
            <a:off x="251521" y="1193800"/>
            <a:ext cx="8640960" cy="4899496"/>
            <a:chOff x="251521" y="1193800"/>
            <a:chExt cx="8640960" cy="4899496"/>
          </a:xfrm>
        </p:grpSpPr>
        <p:sp>
          <p:nvSpPr>
            <p:cNvPr id="27" name="TextBox 26"/>
            <p:cNvSpPr txBox="1"/>
            <p:nvPr userDrawn="1"/>
          </p:nvSpPr>
          <p:spPr bwMode="gray">
            <a:xfrm>
              <a:off x="5436096" y="5912871"/>
              <a:ext cx="3455377" cy="180425"/>
            </a:xfrm>
            <a:prstGeom prst="rect">
              <a:avLst/>
            </a:prstGeom>
            <a:noFill/>
          </p:spPr>
          <p:txBody>
            <a:bodyPr wrap="square" lIns="36000" tIns="36000" rIns="36000" bIns="36000" rtlCol="0" anchor="b" anchorCtr="0">
              <a:noAutofit/>
            </a:bodyPr>
            <a:lstStyle/>
            <a:p>
              <a:pPr algn="r"/>
              <a:r>
                <a:rPr lang="en-GB" sz="700" dirty="0" smtClean="0">
                  <a:solidFill>
                    <a:srgbClr val="C84E00"/>
                  </a:solidFill>
                </a:rPr>
                <a:t>Appendix</a:t>
              </a:r>
              <a:r>
                <a:rPr lang="en-GB" sz="700" baseline="0" dirty="0" smtClean="0">
                  <a:solidFill>
                    <a:srgbClr val="C84E00"/>
                  </a:solidFill>
                </a:rPr>
                <a:t> layout grid: to remove go to slide Master select Grid object and delete</a:t>
              </a:r>
              <a:endParaRPr lang="en-GB" sz="700" dirty="0">
                <a:solidFill>
                  <a:srgbClr val="C84E00"/>
                </a:solidFill>
              </a:endParaRPr>
            </a:p>
          </p:txBody>
        </p:sp>
        <p:grpSp>
          <p:nvGrpSpPr>
            <p:cNvPr id="16" name="Group 15"/>
            <p:cNvGrpSpPr/>
            <p:nvPr userDrawn="1"/>
          </p:nvGrpSpPr>
          <p:grpSpPr bwMode="gray">
            <a:xfrm>
              <a:off x="251521" y="1193800"/>
              <a:ext cx="8640960" cy="4896000"/>
              <a:chOff x="251521" y="1193800"/>
              <a:chExt cx="8640960" cy="4896000"/>
            </a:xfrm>
          </p:grpSpPr>
          <p:sp>
            <p:nvSpPr>
              <p:cNvPr id="17" name="Rectangle 18"/>
              <p:cNvSpPr>
                <a:spLocks noChangeArrowheads="1"/>
              </p:cNvSpPr>
              <p:nvPr userDrawn="1"/>
            </p:nvSpPr>
            <p:spPr bwMode="gray">
              <a:xfrm>
                <a:off x="251521" y="1193800"/>
                <a:ext cx="8640960" cy="4894263"/>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18" name="Rectangle 19"/>
              <p:cNvSpPr>
                <a:spLocks noChangeArrowheads="1"/>
              </p:cNvSpPr>
              <p:nvPr userDrawn="1"/>
            </p:nvSpPr>
            <p:spPr bwMode="gray">
              <a:xfrm>
                <a:off x="251521" y="3568700"/>
                <a:ext cx="8640960" cy="144463"/>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20" name="Rectangle 20"/>
              <p:cNvSpPr>
                <a:spLocks noChangeArrowheads="1"/>
              </p:cNvSpPr>
              <p:nvPr userDrawn="1"/>
            </p:nvSpPr>
            <p:spPr bwMode="gray">
              <a:xfrm>
                <a:off x="2304207" y="1193800"/>
                <a:ext cx="144463" cy="4896000"/>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21" name="Rectangle 22"/>
              <p:cNvSpPr>
                <a:spLocks noChangeArrowheads="1"/>
              </p:cNvSpPr>
              <p:nvPr userDrawn="1"/>
            </p:nvSpPr>
            <p:spPr bwMode="gray">
              <a:xfrm>
                <a:off x="4501356" y="1193800"/>
                <a:ext cx="142875" cy="4896000"/>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22" name="Rectangle 23"/>
              <p:cNvSpPr>
                <a:spLocks noChangeArrowheads="1"/>
              </p:cNvSpPr>
              <p:nvPr userDrawn="1"/>
            </p:nvSpPr>
            <p:spPr bwMode="gray">
              <a:xfrm>
                <a:off x="6696917" y="1193800"/>
                <a:ext cx="142875" cy="4896000"/>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grpSp>
      </p:grpSp>
      <p:sp>
        <p:nvSpPr>
          <p:cNvPr id="6" name="Title 5"/>
          <p:cNvSpPr>
            <a:spLocks noGrp="1"/>
          </p:cNvSpPr>
          <p:nvPr userDrawn="1">
            <p:ph type="title"/>
          </p:nvPr>
        </p:nvSpPr>
        <p:spPr bwMode="gray"/>
        <p:txBody>
          <a:bodyPr>
            <a:noAutofit/>
          </a:bodyPr>
          <a:lstStyle/>
          <a:p>
            <a:r>
              <a:rPr lang="en-US" smtClean="0"/>
              <a:t>Click to edit Master title style</a:t>
            </a:r>
            <a:endParaRPr lang="en-GB"/>
          </a:p>
        </p:txBody>
      </p:sp>
      <p:sp>
        <p:nvSpPr>
          <p:cNvPr id="34" name="Text Placeholder 33"/>
          <p:cNvSpPr>
            <a:spLocks noGrp="1"/>
          </p:cNvSpPr>
          <p:nvPr userDrawn="1">
            <p:ph type="body" sz="quarter" idx="10"/>
          </p:nvPr>
        </p:nvSpPr>
        <p:spPr bwMode="gray">
          <a:xfrm>
            <a:off x="251520" y="1196752"/>
            <a:ext cx="8640960" cy="4896543"/>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5"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Tree>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ppendix Title and Two Columns">
    <p:spTree>
      <p:nvGrpSpPr>
        <p:cNvPr id="1" name=""/>
        <p:cNvGrpSpPr/>
        <p:nvPr/>
      </p:nvGrpSpPr>
      <p:grpSpPr>
        <a:xfrm>
          <a:off x="0" y="0"/>
          <a:ext cx="0" cy="0"/>
          <a:chOff x="0" y="0"/>
          <a:chExt cx="0" cy="0"/>
        </a:xfrm>
      </p:grpSpPr>
      <p:grpSp>
        <p:nvGrpSpPr>
          <p:cNvPr id="33" name="Group 32"/>
          <p:cNvGrpSpPr/>
          <p:nvPr userDrawn="1"/>
        </p:nvGrpSpPr>
        <p:grpSpPr bwMode="gray">
          <a:xfrm>
            <a:off x="251521" y="1193800"/>
            <a:ext cx="8640960" cy="4899496"/>
            <a:chOff x="251521" y="1193800"/>
            <a:chExt cx="8640960" cy="4899496"/>
          </a:xfrm>
        </p:grpSpPr>
        <p:sp>
          <p:nvSpPr>
            <p:cNvPr id="34" name="TextBox 33"/>
            <p:cNvSpPr txBox="1"/>
            <p:nvPr userDrawn="1"/>
          </p:nvSpPr>
          <p:spPr bwMode="gray">
            <a:xfrm>
              <a:off x="5436096" y="5912871"/>
              <a:ext cx="3455377" cy="180425"/>
            </a:xfrm>
            <a:prstGeom prst="rect">
              <a:avLst/>
            </a:prstGeom>
            <a:noFill/>
          </p:spPr>
          <p:txBody>
            <a:bodyPr wrap="square" lIns="36000" tIns="36000" rIns="36000" bIns="36000" rtlCol="0" anchor="b" anchorCtr="0">
              <a:noAutofit/>
            </a:bodyPr>
            <a:lstStyle/>
            <a:p>
              <a:pPr algn="r"/>
              <a:r>
                <a:rPr lang="en-GB" sz="700" dirty="0" smtClean="0">
                  <a:solidFill>
                    <a:srgbClr val="C84E00"/>
                  </a:solidFill>
                </a:rPr>
                <a:t>Appendix</a:t>
              </a:r>
              <a:r>
                <a:rPr lang="en-GB" sz="700" baseline="0" dirty="0" smtClean="0">
                  <a:solidFill>
                    <a:srgbClr val="C84E00"/>
                  </a:solidFill>
                </a:rPr>
                <a:t> layout grid: to remove go to slide Master select Grid object and delete</a:t>
              </a:r>
              <a:endParaRPr lang="en-GB" sz="700" dirty="0">
                <a:solidFill>
                  <a:srgbClr val="C84E00"/>
                </a:solidFill>
              </a:endParaRPr>
            </a:p>
          </p:txBody>
        </p:sp>
        <p:grpSp>
          <p:nvGrpSpPr>
            <p:cNvPr id="35" name="Group 15"/>
            <p:cNvGrpSpPr/>
            <p:nvPr userDrawn="1"/>
          </p:nvGrpSpPr>
          <p:grpSpPr bwMode="gray">
            <a:xfrm>
              <a:off x="251521" y="1193800"/>
              <a:ext cx="8640960" cy="4896000"/>
              <a:chOff x="251521" y="1193800"/>
              <a:chExt cx="8640960" cy="4896000"/>
            </a:xfrm>
          </p:grpSpPr>
          <p:sp>
            <p:nvSpPr>
              <p:cNvPr id="36" name="Rectangle 18"/>
              <p:cNvSpPr>
                <a:spLocks noChangeArrowheads="1"/>
              </p:cNvSpPr>
              <p:nvPr userDrawn="1"/>
            </p:nvSpPr>
            <p:spPr bwMode="gray">
              <a:xfrm>
                <a:off x="251521" y="1193800"/>
                <a:ext cx="8640960" cy="4894263"/>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37" name="Rectangle 19"/>
              <p:cNvSpPr>
                <a:spLocks noChangeArrowheads="1"/>
              </p:cNvSpPr>
              <p:nvPr userDrawn="1"/>
            </p:nvSpPr>
            <p:spPr bwMode="gray">
              <a:xfrm>
                <a:off x="251521" y="3568700"/>
                <a:ext cx="8640960" cy="144463"/>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38" name="Rectangle 20"/>
              <p:cNvSpPr>
                <a:spLocks noChangeArrowheads="1"/>
              </p:cNvSpPr>
              <p:nvPr userDrawn="1"/>
            </p:nvSpPr>
            <p:spPr bwMode="gray">
              <a:xfrm>
                <a:off x="2304207" y="1193800"/>
                <a:ext cx="144463" cy="4896000"/>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39" name="Rectangle 22"/>
              <p:cNvSpPr>
                <a:spLocks noChangeArrowheads="1"/>
              </p:cNvSpPr>
              <p:nvPr userDrawn="1"/>
            </p:nvSpPr>
            <p:spPr bwMode="gray">
              <a:xfrm>
                <a:off x="4501356" y="1193800"/>
                <a:ext cx="142875" cy="4896000"/>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40" name="Rectangle 23"/>
              <p:cNvSpPr>
                <a:spLocks noChangeArrowheads="1"/>
              </p:cNvSpPr>
              <p:nvPr userDrawn="1"/>
            </p:nvSpPr>
            <p:spPr bwMode="gray">
              <a:xfrm>
                <a:off x="6696917" y="1193800"/>
                <a:ext cx="142875" cy="4896000"/>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grpSp>
      </p:grpSp>
      <p:sp>
        <p:nvSpPr>
          <p:cNvPr id="41" name="Text Placeholder 33"/>
          <p:cNvSpPr>
            <a:spLocks noGrp="1"/>
          </p:cNvSpPr>
          <p:nvPr>
            <p:ph type="body" sz="quarter" idx="12"/>
          </p:nvPr>
        </p:nvSpPr>
        <p:spPr bwMode="gray">
          <a:xfrm>
            <a:off x="4644008" y="1196753"/>
            <a:ext cx="4248471" cy="4896543"/>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Title 5"/>
          <p:cNvSpPr>
            <a:spLocks noGrp="1"/>
          </p:cNvSpPr>
          <p:nvPr>
            <p:ph type="title"/>
          </p:nvPr>
        </p:nvSpPr>
        <p:spPr bwMode="gray"/>
        <p:txBody>
          <a:bodyPr>
            <a:noAutofit/>
          </a:bodyPr>
          <a:lstStyle/>
          <a:p>
            <a:r>
              <a:rPr lang="en-US" smtClean="0"/>
              <a:t>Click to edit Master title style</a:t>
            </a:r>
            <a:endParaRPr lang="en-GB"/>
          </a:p>
        </p:txBody>
      </p:sp>
      <p:sp>
        <p:nvSpPr>
          <p:cNvPr id="28" name="Text Placeholder 33"/>
          <p:cNvSpPr>
            <a:spLocks noGrp="1"/>
          </p:cNvSpPr>
          <p:nvPr>
            <p:ph type="body" sz="quarter" idx="10"/>
          </p:nvPr>
        </p:nvSpPr>
        <p:spPr bwMode="gray">
          <a:xfrm>
            <a:off x="251520" y="1196753"/>
            <a:ext cx="4248471" cy="4896543"/>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6"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1" name="Freeform 29"/>
          <p:cNvSpPr>
            <a:spLocks/>
          </p:cNvSpPr>
          <p:nvPr userDrawn="1"/>
        </p:nvSpPr>
        <p:spPr bwMode="gray">
          <a:xfrm>
            <a:off x="0" y="908720"/>
            <a:ext cx="1835695" cy="5474865"/>
          </a:xfrm>
          <a:custGeom>
            <a:avLst/>
            <a:gdLst>
              <a:gd name="T0" fmla="*/ 0 w 1260"/>
              <a:gd name="T1" fmla="*/ 0 h 3748"/>
              <a:gd name="T2" fmla="*/ 0 w 1260"/>
              <a:gd name="T3" fmla="*/ 3748 h 3748"/>
              <a:gd name="T4" fmla="*/ 1260 w 1260"/>
              <a:gd name="T5" fmla="*/ 3748 h 3748"/>
              <a:gd name="T6" fmla="*/ 1260 w 1260"/>
              <a:gd name="T7" fmla="*/ 0 h 3748"/>
              <a:gd name="T8" fmla="*/ 0 w 1260"/>
              <a:gd name="T9" fmla="*/ 0 h 3748"/>
              <a:gd name="T10" fmla="*/ 0 w 1260"/>
              <a:gd name="T11" fmla="*/ 0 h 3748"/>
              <a:gd name="T12" fmla="*/ 0 60000 65536"/>
              <a:gd name="T13" fmla="*/ 0 60000 65536"/>
              <a:gd name="T14" fmla="*/ 0 60000 65536"/>
              <a:gd name="T15" fmla="*/ 0 60000 65536"/>
              <a:gd name="T16" fmla="*/ 0 60000 65536"/>
              <a:gd name="T17" fmla="*/ 0 60000 65536"/>
              <a:gd name="T18" fmla="*/ 0 w 1260"/>
              <a:gd name="T19" fmla="*/ 0 h 3748"/>
              <a:gd name="T20" fmla="*/ 1260 w 1260"/>
              <a:gd name="T21" fmla="*/ 3748 h 3748"/>
            </a:gdLst>
            <a:ahLst/>
            <a:cxnLst>
              <a:cxn ang="T12">
                <a:pos x="T0" y="T1"/>
              </a:cxn>
              <a:cxn ang="T13">
                <a:pos x="T2" y="T3"/>
              </a:cxn>
              <a:cxn ang="T14">
                <a:pos x="T4" y="T5"/>
              </a:cxn>
              <a:cxn ang="T15">
                <a:pos x="T6" y="T7"/>
              </a:cxn>
              <a:cxn ang="T16">
                <a:pos x="T8" y="T9"/>
              </a:cxn>
              <a:cxn ang="T17">
                <a:pos x="T10" y="T11"/>
              </a:cxn>
            </a:cxnLst>
            <a:rect l="T18" t="T19" r="T20" b="T21"/>
            <a:pathLst>
              <a:path w="1260" h="3748">
                <a:moveTo>
                  <a:pt x="0" y="0"/>
                </a:moveTo>
                <a:lnTo>
                  <a:pt x="0" y="3748"/>
                </a:lnTo>
                <a:lnTo>
                  <a:pt x="1260" y="3748"/>
                </a:lnTo>
                <a:lnTo>
                  <a:pt x="1260" y="0"/>
                </a:lnTo>
                <a:lnTo>
                  <a:pt x="0" y="0"/>
                </a:lnTo>
                <a:close/>
              </a:path>
            </a:pathLst>
          </a:custGeom>
          <a:solidFill>
            <a:srgbClr val="DCDDDD"/>
          </a:solidFill>
          <a:ln w="9525" cap="flat" cmpd="sng">
            <a:noFill/>
            <a:prstDash val="solid"/>
            <a:round/>
            <a:headEnd type="none" w="med" len="med"/>
            <a:tailEnd type="none" w="med" len="med"/>
          </a:ln>
        </p:spPr>
        <p:txBody>
          <a:bodyPr>
            <a:noAutofit/>
          </a:bodyPr>
          <a:lstStyle/>
          <a:p>
            <a:pPr marL="0" algn="l" defTabSz="914400" rtl="0" eaLnBrk="1" latinLnBrk="0" hangingPunct="1"/>
            <a:endParaRPr lang="en-GB" sz="1800" kern="1200" dirty="0">
              <a:solidFill>
                <a:schemeClr val="tx1"/>
              </a:solidFill>
              <a:latin typeface="+mn-lt"/>
              <a:ea typeface="+mn-ea"/>
              <a:cs typeface="+mn-cs"/>
            </a:endParaRPr>
          </a:p>
        </p:txBody>
      </p:sp>
      <p:sp>
        <p:nvSpPr>
          <p:cNvPr id="3" name="Title 2"/>
          <p:cNvSpPr>
            <a:spLocks noGrp="1"/>
          </p:cNvSpPr>
          <p:nvPr>
            <p:ph type="title"/>
          </p:nvPr>
        </p:nvSpPr>
        <p:spPr bwMode="gray"/>
        <p:txBody>
          <a:bodyPr>
            <a:noAutofit/>
          </a:bodyPr>
          <a:lstStyle/>
          <a:p>
            <a:r>
              <a:rPr lang="en-US" smtClean="0"/>
              <a:t>Click to edit Master title style</a:t>
            </a:r>
            <a:endParaRPr lang="en-GB" dirty="0"/>
          </a:p>
        </p:txBody>
      </p:sp>
      <p:sp>
        <p:nvSpPr>
          <p:cNvPr id="6" name="Text Placeholder 7"/>
          <p:cNvSpPr>
            <a:spLocks noGrp="1"/>
          </p:cNvSpPr>
          <p:nvPr>
            <p:ph type="body" sz="quarter" idx="12"/>
          </p:nvPr>
        </p:nvSpPr>
        <p:spPr bwMode="gray">
          <a:xfrm>
            <a:off x="252046" y="1195200"/>
            <a:ext cx="1583650" cy="4895850"/>
          </a:xfrm>
        </p:spPr>
        <p:txBody>
          <a:bodyPr vert="horz" lIns="0" tIns="0" rIns="144000" bIns="0" rtlCol="0">
            <a:noAutofit/>
          </a:bodyPr>
          <a:lstStyle>
            <a:lvl1pPr algn="l" defTabSz="914400" rtl="0" eaLnBrk="1" latinLnBrk="0" hangingPunct="1">
              <a:lnSpc>
                <a:spcPct val="135000"/>
              </a:lnSpc>
              <a:spcBef>
                <a:spcPts val="600"/>
              </a:spcBef>
              <a:buFont typeface="Arial" pitchFamily="34" charset="0"/>
              <a:defRPr lang="en-US" sz="900" b="1" kern="1200" noProof="0" dirty="0" smtClean="0">
                <a:solidFill>
                  <a:srgbClr val="00338D"/>
                </a:solidFill>
                <a:latin typeface="Arial" pitchFamily="34" charset="0"/>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GB" sz="900" b="1" kern="1200" noProof="0" dirty="0" smtClean="0">
                <a:solidFill>
                  <a:srgbClr val="00338D"/>
                </a:solidFill>
                <a:latin typeface="Arial" pitchFamily="34" charset="0"/>
                <a:ea typeface="+mn-ea"/>
                <a:cs typeface="Arial" pitchFamily="34" charset="0"/>
              </a:defRPr>
            </a:lvl5pPr>
            <a:lvl6pPr marL="895350" indent="-17780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23"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ppendix Title Only">
    <p:spTree>
      <p:nvGrpSpPr>
        <p:cNvPr id="1" name=""/>
        <p:cNvGrpSpPr/>
        <p:nvPr/>
      </p:nvGrpSpPr>
      <p:grpSpPr>
        <a:xfrm>
          <a:off x="0" y="0"/>
          <a:ext cx="0" cy="0"/>
          <a:chOff x="0" y="0"/>
          <a:chExt cx="0" cy="0"/>
        </a:xfrm>
      </p:grpSpPr>
      <p:sp>
        <p:nvSpPr>
          <p:cNvPr id="3" name="Title 2"/>
          <p:cNvSpPr>
            <a:spLocks noGrp="1"/>
          </p:cNvSpPr>
          <p:nvPr>
            <p:ph type="title"/>
          </p:nvPr>
        </p:nvSpPr>
        <p:spPr bwMode="gray"/>
        <p:txBody>
          <a:bodyPr>
            <a:noAutofit/>
          </a:bodyPr>
          <a:lstStyle/>
          <a:p>
            <a:r>
              <a:rPr lang="en-US" smtClean="0"/>
              <a:t>Click to edit Master title style</a:t>
            </a:r>
            <a:endParaRPr lang="en-GB" dirty="0"/>
          </a:p>
        </p:txBody>
      </p:sp>
      <p:sp>
        <p:nvSpPr>
          <p:cNvPr id="14"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grpSp>
        <p:nvGrpSpPr>
          <p:cNvPr id="22" name="Group 21"/>
          <p:cNvGrpSpPr/>
          <p:nvPr userDrawn="1"/>
        </p:nvGrpSpPr>
        <p:grpSpPr bwMode="gray">
          <a:xfrm>
            <a:off x="251521" y="1193800"/>
            <a:ext cx="8640960" cy="4899496"/>
            <a:chOff x="251521" y="1193800"/>
            <a:chExt cx="8640960" cy="4899496"/>
          </a:xfrm>
        </p:grpSpPr>
        <p:sp>
          <p:nvSpPr>
            <p:cNvPr id="31" name="TextBox 30"/>
            <p:cNvSpPr txBox="1"/>
            <p:nvPr userDrawn="1"/>
          </p:nvSpPr>
          <p:spPr bwMode="gray">
            <a:xfrm>
              <a:off x="5436096" y="5912871"/>
              <a:ext cx="3455377" cy="180425"/>
            </a:xfrm>
            <a:prstGeom prst="rect">
              <a:avLst/>
            </a:prstGeom>
            <a:noFill/>
          </p:spPr>
          <p:txBody>
            <a:bodyPr wrap="square" lIns="36000" tIns="36000" rIns="36000" bIns="36000" rtlCol="0" anchor="b" anchorCtr="0">
              <a:noAutofit/>
            </a:bodyPr>
            <a:lstStyle/>
            <a:p>
              <a:pPr algn="r"/>
              <a:r>
                <a:rPr lang="en-GB" sz="700" dirty="0" smtClean="0">
                  <a:solidFill>
                    <a:srgbClr val="C84E00"/>
                  </a:solidFill>
                </a:rPr>
                <a:t>Appendix</a:t>
              </a:r>
              <a:r>
                <a:rPr lang="en-GB" sz="700" baseline="0" dirty="0" smtClean="0">
                  <a:solidFill>
                    <a:srgbClr val="C84E00"/>
                  </a:solidFill>
                </a:rPr>
                <a:t> layout grid: to remove go to slide Master select Grid object and delete</a:t>
              </a:r>
              <a:endParaRPr lang="en-GB" sz="700" dirty="0">
                <a:solidFill>
                  <a:srgbClr val="C84E00"/>
                </a:solidFill>
              </a:endParaRPr>
            </a:p>
          </p:txBody>
        </p:sp>
        <p:grpSp>
          <p:nvGrpSpPr>
            <p:cNvPr id="32" name="Group 15"/>
            <p:cNvGrpSpPr/>
            <p:nvPr userDrawn="1"/>
          </p:nvGrpSpPr>
          <p:grpSpPr bwMode="gray">
            <a:xfrm>
              <a:off x="251521" y="1193800"/>
              <a:ext cx="8640960" cy="4896000"/>
              <a:chOff x="251521" y="1193800"/>
              <a:chExt cx="8640960" cy="4896000"/>
            </a:xfrm>
          </p:grpSpPr>
          <p:sp>
            <p:nvSpPr>
              <p:cNvPr id="33" name="Rectangle 18"/>
              <p:cNvSpPr>
                <a:spLocks noChangeArrowheads="1"/>
              </p:cNvSpPr>
              <p:nvPr userDrawn="1"/>
            </p:nvSpPr>
            <p:spPr bwMode="gray">
              <a:xfrm>
                <a:off x="251521" y="1193800"/>
                <a:ext cx="8640960" cy="4894263"/>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34" name="Rectangle 19"/>
              <p:cNvSpPr>
                <a:spLocks noChangeArrowheads="1"/>
              </p:cNvSpPr>
              <p:nvPr userDrawn="1"/>
            </p:nvSpPr>
            <p:spPr bwMode="gray">
              <a:xfrm>
                <a:off x="251521" y="3568700"/>
                <a:ext cx="8640960" cy="144463"/>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35" name="Rectangle 20"/>
              <p:cNvSpPr>
                <a:spLocks noChangeArrowheads="1"/>
              </p:cNvSpPr>
              <p:nvPr userDrawn="1"/>
            </p:nvSpPr>
            <p:spPr bwMode="gray">
              <a:xfrm>
                <a:off x="2304207" y="1193800"/>
                <a:ext cx="144463" cy="4896000"/>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36" name="Rectangle 22"/>
              <p:cNvSpPr>
                <a:spLocks noChangeArrowheads="1"/>
              </p:cNvSpPr>
              <p:nvPr userDrawn="1"/>
            </p:nvSpPr>
            <p:spPr bwMode="gray">
              <a:xfrm>
                <a:off x="4501356" y="1193800"/>
                <a:ext cx="142875" cy="4896000"/>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37" name="Rectangle 23"/>
              <p:cNvSpPr>
                <a:spLocks noChangeArrowheads="1"/>
              </p:cNvSpPr>
              <p:nvPr userDrawn="1"/>
            </p:nvSpPr>
            <p:spPr bwMode="gray">
              <a:xfrm>
                <a:off x="6696917" y="1193800"/>
                <a:ext cx="142875" cy="4896000"/>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grpSp>
      </p:grpSp>
    </p:spTree>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Blank no background items">
    <p:spTree>
      <p:nvGrpSpPr>
        <p:cNvPr id="1" name=""/>
        <p:cNvGrpSpPr/>
        <p:nvPr/>
      </p:nvGrpSpPr>
      <p:grpSpPr>
        <a:xfrm>
          <a:off x="0" y="0"/>
          <a:ext cx="0" cy="0"/>
          <a:chOff x="0" y="0"/>
          <a:chExt cx="0" cy="0"/>
        </a:xfrm>
      </p:grpSpPr>
      <p:grpSp>
        <p:nvGrpSpPr>
          <p:cNvPr id="9" name="Group 8"/>
          <p:cNvGrpSpPr/>
          <p:nvPr userDrawn="1"/>
        </p:nvGrpSpPr>
        <p:grpSpPr bwMode="gray">
          <a:xfrm>
            <a:off x="251521" y="1193800"/>
            <a:ext cx="8640960" cy="4899496"/>
            <a:chOff x="251521" y="1193800"/>
            <a:chExt cx="8640960" cy="4899496"/>
          </a:xfrm>
        </p:grpSpPr>
        <p:grpSp>
          <p:nvGrpSpPr>
            <p:cNvPr id="23" name="Group 22"/>
            <p:cNvGrpSpPr/>
            <p:nvPr userDrawn="1"/>
          </p:nvGrpSpPr>
          <p:grpSpPr bwMode="gray">
            <a:xfrm>
              <a:off x="251521" y="1193800"/>
              <a:ext cx="8640960" cy="4896000"/>
              <a:chOff x="251521" y="1193800"/>
              <a:chExt cx="8640960" cy="4896000"/>
            </a:xfrm>
          </p:grpSpPr>
          <p:sp>
            <p:nvSpPr>
              <p:cNvPr id="17" name="Rectangle 18"/>
              <p:cNvSpPr>
                <a:spLocks noChangeArrowheads="1"/>
              </p:cNvSpPr>
              <p:nvPr userDrawn="1"/>
            </p:nvSpPr>
            <p:spPr bwMode="gray">
              <a:xfrm>
                <a:off x="251521" y="1193800"/>
                <a:ext cx="8640960" cy="4894263"/>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18" name="Rectangle 19"/>
              <p:cNvSpPr>
                <a:spLocks noChangeArrowheads="1"/>
              </p:cNvSpPr>
              <p:nvPr userDrawn="1"/>
            </p:nvSpPr>
            <p:spPr bwMode="gray">
              <a:xfrm>
                <a:off x="251521" y="3568700"/>
                <a:ext cx="8640960" cy="144463"/>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19" name="Rectangle 20"/>
              <p:cNvSpPr>
                <a:spLocks noChangeArrowheads="1"/>
              </p:cNvSpPr>
              <p:nvPr userDrawn="1"/>
            </p:nvSpPr>
            <p:spPr bwMode="gray">
              <a:xfrm>
                <a:off x="2304207" y="1193800"/>
                <a:ext cx="144463" cy="4896000"/>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21" name="Rectangle 22"/>
              <p:cNvSpPr>
                <a:spLocks noChangeArrowheads="1"/>
              </p:cNvSpPr>
              <p:nvPr userDrawn="1"/>
            </p:nvSpPr>
            <p:spPr bwMode="gray">
              <a:xfrm>
                <a:off x="4501356" y="1193800"/>
                <a:ext cx="142875" cy="4896000"/>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22" name="Rectangle 23"/>
              <p:cNvSpPr>
                <a:spLocks noChangeArrowheads="1"/>
              </p:cNvSpPr>
              <p:nvPr userDrawn="1"/>
            </p:nvSpPr>
            <p:spPr bwMode="gray">
              <a:xfrm>
                <a:off x="6696917" y="1193800"/>
                <a:ext cx="142875" cy="4896000"/>
              </a:xfrm>
              <a:prstGeom prst="rect">
                <a:avLst/>
              </a:prstGeom>
              <a:noFill/>
              <a:ln w="6350" cap="flat" cmpd="sng" algn="ctr">
                <a:solidFill>
                  <a:srgbClr val="C84E00"/>
                </a:solidFill>
                <a:prstDash val="dash"/>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grpSp>
        <p:sp>
          <p:nvSpPr>
            <p:cNvPr id="8" name="TextBox 7"/>
            <p:cNvSpPr txBox="1"/>
            <p:nvPr userDrawn="1"/>
          </p:nvSpPr>
          <p:spPr bwMode="gray">
            <a:xfrm>
              <a:off x="5436096" y="5912871"/>
              <a:ext cx="3455377" cy="180425"/>
            </a:xfrm>
            <a:prstGeom prst="rect">
              <a:avLst/>
            </a:prstGeom>
            <a:noFill/>
          </p:spPr>
          <p:txBody>
            <a:bodyPr wrap="square" lIns="36000" tIns="36000" rIns="36000" bIns="36000" rtlCol="0" anchor="b" anchorCtr="0">
              <a:noAutofit/>
            </a:bodyPr>
            <a:lstStyle/>
            <a:p>
              <a:pPr algn="r"/>
              <a:r>
                <a:rPr lang="en-GB" sz="700" dirty="0" smtClean="0">
                  <a:solidFill>
                    <a:srgbClr val="C84E00"/>
                  </a:solidFill>
                </a:rPr>
                <a:t>Appendix</a:t>
              </a:r>
              <a:r>
                <a:rPr lang="en-GB" sz="700" baseline="0" dirty="0" smtClean="0">
                  <a:solidFill>
                    <a:srgbClr val="C84E00"/>
                  </a:solidFill>
                </a:rPr>
                <a:t> layout grid: to remove go to slide Master select Grid object and delete</a:t>
              </a:r>
              <a:endParaRPr lang="en-GB" sz="700" dirty="0">
                <a:solidFill>
                  <a:srgbClr val="C84E00"/>
                </a:solidFill>
              </a:endParaRPr>
            </a:p>
          </p:txBody>
        </p:sp>
      </p:grpSp>
    </p:spTree>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 Key Issues Box">
    <p:spTree>
      <p:nvGrpSpPr>
        <p:cNvPr id="1" name=""/>
        <p:cNvGrpSpPr/>
        <p:nvPr/>
      </p:nvGrpSpPr>
      <p:grpSpPr>
        <a:xfrm>
          <a:off x="0" y="0"/>
          <a:ext cx="0" cy="0"/>
          <a:chOff x="0" y="0"/>
          <a:chExt cx="0" cy="0"/>
        </a:xfrm>
      </p:grpSpPr>
      <p:sp>
        <p:nvSpPr>
          <p:cNvPr id="6" name="Title 5"/>
          <p:cNvSpPr>
            <a:spLocks noGrp="1"/>
          </p:cNvSpPr>
          <p:nvPr>
            <p:ph type="title"/>
          </p:nvPr>
        </p:nvSpPr>
        <p:spPr bwMode="gray">
          <a:xfrm>
            <a:off x="2123728" y="116632"/>
            <a:ext cx="6768226" cy="576064"/>
          </a:xfrm>
        </p:spPr>
        <p:txBody>
          <a:bodyPr>
            <a:noAutofit/>
          </a:bodyPr>
          <a:lstStyle/>
          <a:p>
            <a:pPr lvl="0"/>
            <a:r>
              <a:rPr lang="en-US" smtClean="0"/>
              <a:t>Click to edit Master title style</a:t>
            </a:r>
            <a:endParaRPr lang="en-GB" dirty="0"/>
          </a:p>
        </p:txBody>
      </p:sp>
    </p:spTree>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 Key Issues Box Full Page">
    <p:spTree>
      <p:nvGrpSpPr>
        <p:cNvPr id="1" name=""/>
        <p:cNvGrpSpPr/>
        <p:nvPr/>
      </p:nvGrpSpPr>
      <p:grpSpPr>
        <a:xfrm>
          <a:off x="0" y="0"/>
          <a:ext cx="0" cy="0"/>
          <a:chOff x="0" y="0"/>
          <a:chExt cx="0" cy="0"/>
        </a:xfrm>
      </p:grpSpPr>
      <p:sp>
        <p:nvSpPr>
          <p:cNvPr id="6" name="Title 5"/>
          <p:cNvSpPr>
            <a:spLocks noGrp="1"/>
          </p:cNvSpPr>
          <p:nvPr>
            <p:ph type="title"/>
          </p:nvPr>
        </p:nvSpPr>
        <p:spPr bwMode="gray">
          <a:xfrm>
            <a:off x="2123728" y="116632"/>
            <a:ext cx="6768226" cy="576064"/>
          </a:xfrm>
        </p:spPr>
        <p:txBody>
          <a:bodyPr>
            <a:noAutofit/>
          </a:bodyPr>
          <a:lstStyle/>
          <a:p>
            <a:pPr lvl="0"/>
            <a:r>
              <a:rPr lang="en-US" smtClean="0"/>
              <a:t>Click to edit Master title style</a:t>
            </a:r>
            <a:endParaRPr lang="en-GB" dirty="0"/>
          </a:p>
        </p:txBody>
      </p:sp>
      <p:sp>
        <p:nvSpPr>
          <p:cNvPr id="28" name="Text Placeholder 27"/>
          <p:cNvSpPr>
            <a:spLocks noGrp="1"/>
          </p:cNvSpPr>
          <p:nvPr>
            <p:ph type="body" sz="quarter" idx="14"/>
          </p:nvPr>
        </p:nvSpPr>
        <p:spPr bwMode="gray">
          <a:xfrm>
            <a:off x="251520" y="1196752"/>
            <a:ext cx="8640960" cy="4896544"/>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9"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Divider 1">
    <p:spTree>
      <p:nvGrpSpPr>
        <p:cNvPr id="1" name=""/>
        <p:cNvGrpSpPr/>
        <p:nvPr/>
      </p:nvGrpSpPr>
      <p:grpSpPr>
        <a:xfrm>
          <a:off x="0" y="0"/>
          <a:ext cx="0" cy="0"/>
          <a:chOff x="0" y="0"/>
          <a:chExt cx="0" cy="0"/>
        </a:xfrm>
      </p:grpSpPr>
      <p:sp>
        <p:nvSpPr>
          <p:cNvPr id="6" name="Rectangle 5"/>
          <p:cNvSpPr/>
          <p:nvPr userDrawn="1"/>
        </p:nvSpPr>
        <p:spPr>
          <a:xfrm>
            <a:off x="8587309" y="296254"/>
            <a:ext cx="556692" cy="6248399"/>
          </a:xfrm>
          <a:prstGeom prst="rect">
            <a:avLst/>
          </a:prstGeom>
          <a:solidFill>
            <a:srgbClr val="CCE3F4"/>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7" name="Rectangle 6"/>
          <p:cNvSpPr/>
          <p:nvPr userDrawn="1"/>
        </p:nvSpPr>
        <p:spPr>
          <a:xfrm>
            <a:off x="0" y="296254"/>
            <a:ext cx="6224397" cy="6248399"/>
          </a:xfrm>
          <a:prstGeom prst="rect">
            <a:avLst/>
          </a:prstGeom>
          <a:solidFill>
            <a:srgbClr val="CCE3F4"/>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13" name="Rectangle 12"/>
          <p:cNvSpPr/>
          <p:nvPr userDrawn="1"/>
        </p:nvSpPr>
        <p:spPr>
          <a:xfrm>
            <a:off x="285750" y="296254"/>
            <a:ext cx="8567692" cy="6248399"/>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8" name="Rectangle 7"/>
          <p:cNvSpPr/>
          <p:nvPr userDrawn="1"/>
        </p:nvSpPr>
        <p:spPr>
          <a:xfrm>
            <a:off x="0" y="3939001"/>
            <a:ext cx="5943600" cy="2291697"/>
          </a:xfrm>
          <a:prstGeom prst="rect">
            <a:avLst/>
          </a:prstGeom>
          <a:solidFill>
            <a:srgbClr val="003B76"/>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12" name="Rectangle 11"/>
          <p:cNvSpPr/>
          <p:nvPr userDrawn="1"/>
        </p:nvSpPr>
        <p:spPr>
          <a:xfrm>
            <a:off x="8853443" y="3939001"/>
            <a:ext cx="290557" cy="2291697"/>
          </a:xfrm>
          <a:prstGeom prst="rect">
            <a:avLst/>
          </a:prstGeom>
          <a:solidFill>
            <a:srgbClr val="003B76"/>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15" name="Title 9"/>
          <p:cNvSpPr>
            <a:spLocks noGrp="1"/>
          </p:cNvSpPr>
          <p:nvPr>
            <p:ph type="title"/>
          </p:nvPr>
        </p:nvSpPr>
        <p:spPr bwMode="gray">
          <a:xfrm>
            <a:off x="683568" y="4619811"/>
            <a:ext cx="3384375" cy="1943892"/>
          </a:xfrm>
          <a:noFill/>
          <a:ln w="9525">
            <a:noFill/>
            <a:miter lim="800000"/>
            <a:headEnd/>
            <a:tailEnd/>
          </a:ln>
        </p:spPr>
        <p:txBody>
          <a:bodyPr vert="horz" wrap="square" lIns="0" tIns="0" rIns="0" bIns="0" numCol="1" anchor="t" anchorCtr="0" compatLnSpc="1">
            <a:prstTxWarp prst="textNoShape">
              <a:avLst/>
            </a:prstTxWarp>
            <a:noAutofit/>
          </a:bodyPr>
          <a:lstStyle>
            <a:lvl1pPr algn="l" rtl="0" eaLnBrk="1" fontAlgn="base" hangingPunct="1">
              <a:spcBef>
                <a:spcPct val="40000"/>
              </a:spcBef>
              <a:spcAft>
                <a:spcPct val="0"/>
              </a:spcAft>
              <a:defRPr lang="en-GB" sz="3000" b="1" dirty="0" smtClean="0">
                <a:solidFill>
                  <a:schemeClr val="bg1"/>
                </a:solidFill>
                <a:latin typeface="+mj-lt"/>
                <a:ea typeface="+mj-ea"/>
                <a:cs typeface="+mj-cs"/>
              </a:defRPr>
            </a:lvl1pPr>
            <a:lvl2pPr>
              <a:defRPr lang="en-GB" sz="3000" b="1" dirty="0">
                <a:solidFill>
                  <a:schemeClr val="bg1"/>
                </a:solidFill>
                <a:latin typeface="+mj-lt"/>
              </a:defRPr>
            </a:lvl2pPr>
            <a:lvl3pPr>
              <a:defRPr lang="en-GB" sz="3000" b="1" dirty="0">
                <a:solidFill>
                  <a:schemeClr val="bg1"/>
                </a:solidFill>
                <a:latin typeface="+mj-lt"/>
              </a:defRPr>
            </a:lvl3pPr>
            <a:lvl4pPr>
              <a:defRPr lang="en-GB" sz="3000" b="1" dirty="0">
                <a:solidFill>
                  <a:schemeClr val="bg1"/>
                </a:solidFill>
                <a:latin typeface="+mj-lt"/>
              </a:defRPr>
            </a:lvl4pPr>
            <a:lvl5pPr>
              <a:defRPr lang="en-GB" sz="3000" b="1" dirty="0">
                <a:solidFill>
                  <a:schemeClr val="bg1"/>
                </a:solidFill>
                <a:latin typeface="+mj-lt"/>
              </a:defRPr>
            </a:lvl5pPr>
            <a:lvl6pPr>
              <a:defRPr lang="en-GB" sz="3000" b="1" dirty="0">
                <a:solidFill>
                  <a:schemeClr val="bg1"/>
                </a:solidFill>
                <a:latin typeface="+mj-lt"/>
              </a:defRPr>
            </a:lvl6pPr>
            <a:lvl7pPr>
              <a:defRPr lang="en-GB" sz="3000" b="1" dirty="0">
                <a:solidFill>
                  <a:schemeClr val="bg1"/>
                </a:solidFill>
                <a:latin typeface="+mj-lt"/>
              </a:defRPr>
            </a:lvl7pPr>
            <a:lvl8pPr>
              <a:defRPr lang="en-GB" sz="3000" b="1" dirty="0">
                <a:solidFill>
                  <a:schemeClr val="bg1"/>
                </a:solidFill>
                <a:latin typeface="+mj-lt"/>
              </a:defRPr>
            </a:lvl8pPr>
            <a:lvl9pPr>
              <a:defRPr sz="3000">
                <a:solidFill>
                  <a:schemeClr val="bg1"/>
                </a:solidFill>
              </a:defRPr>
            </a:lvl9pPr>
          </a:lstStyle>
          <a:p>
            <a:pPr lvl="0"/>
            <a:r>
              <a:rPr lang="en-US" dirty="0" smtClean="0"/>
              <a:t>Click to edit Master title style</a:t>
            </a:r>
            <a:endParaRPr lang="en-GB" dirty="0"/>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1_Divider 1">
    <p:spTree>
      <p:nvGrpSpPr>
        <p:cNvPr id="1" name=""/>
        <p:cNvGrpSpPr/>
        <p:nvPr/>
      </p:nvGrpSpPr>
      <p:grpSpPr>
        <a:xfrm>
          <a:off x="0" y="0"/>
          <a:ext cx="0" cy="0"/>
          <a:chOff x="0" y="0"/>
          <a:chExt cx="0" cy="0"/>
        </a:xfrm>
      </p:grpSpPr>
      <p:sp>
        <p:nvSpPr>
          <p:cNvPr id="6" name="Rectangle 5"/>
          <p:cNvSpPr/>
          <p:nvPr userDrawn="1"/>
        </p:nvSpPr>
        <p:spPr>
          <a:xfrm>
            <a:off x="8587309" y="296254"/>
            <a:ext cx="556692" cy="6248399"/>
          </a:xfrm>
          <a:prstGeom prst="rect">
            <a:avLst/>
          </a:prstGeom>
          <a:solidFill>
            <a:srgbClr val="CCE3F4"/>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7" name="Rectangle 6"/>
          <p:cNvSpPr/>
          <p:nvPr userDrawn="1"/>
        </p:nvSpPr>
        <p:spPr>
          <a:xfrm>
            <a:off x="0" y="296254"/>
            <a:ext cx="6224397" cy="6248399"/>
          </a:xfrm>
          <a:prstGeom prst="rect">
            <a:avLst/>
          </a:prstGeom>
          <a:solidFill>
            <a:srgbClr val="CCE3F4"/>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13" name="Rectangle 12"/>
          <p:cNvSpPr/>
          <p:nvPr userDrawn="1"/>
        </p:nvSpPr>
        <p:spPr>
          <a:xfrm>
            <a:off x="285750" y="296254"/>
            <a:ext cx="8567692" cy="6248399"/>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8" name="Rectangle 7"/>
          <p:cNvSpPr/>
          <p:nvPr userDrawn="1"/>
        </p:nvSpPr>
        <p:spPr>
          <a:xfrm>
            <a:off x="0" y="3939001"/>
            <a:ext cx="5943600" cy="2291697"/>
          </a:xfrm>
          <a:prstGeom prst="rect">
            <a:avLst/>
          </a:prstGeom>
          <a:solidFill>
            <a:srgbClr val="003B76"/>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12" name="Rectangle 11"/>
          <p:cNvSpPr/>
          <p:nvPr userDrawn="1"/>
        </p:nvSpPr>
        <p:spPr>
          <a:xfrm>
            <a:off x="8853443" y="3939001"/>
            <a:ext cx="290557" cy="2291697"/>
          </a:xfrm>
          <a:prstGeom prst="rect">
            <a:avLst/>
          </a:prstGeom>
          <a:solidFill>
            <a:srgbClr val="003B76"/>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15" name="Title 9"/>
          <p:cNvSpPr>
            <a:spLocks noGrp="1"/>
          </p:cNvSpPr>
          <p:nvPr>
            <p:ph type="title"/>
          </p:nvPr>
        </p:nvSpPr>
        <p:spPr bwMode="gray">
          <a:xfrm>
            <a:off x="683568" y="4619811"/>
            <a:ext cx="3384375" cy="1943892"/>
          </a:xfrm>
          <a:noFill/>
          <a:ln w="9525">
            <a:noFill/>
            <a:miter lim="800000"/>
            <a:headEnd/>
            <a:tailEnd/>
          </a:ln>
        </p:spPr>
        <p:txBody>
          <a:bodyPr vert="horz" wrap="square" lIns="0" tIns="0" rIns="0" bIns="0" numCol="1" anchor="t" anchorCtr="0" compatLnSpc="1">
            <a:prstTxWarp prst="textNoShape">
              <a:avLst/>
            </a:prstTxWarp>
            <a:noAutofit/>
          </a:bodyPr>
          <a:lstStyle>
            <a:lvl1pPr algn="l" rtl="0" eaLnBrk="1" fontAlgn="base" hangingPunct="1">
              <a:spcBef>
                <a:spcPct val="40000"/>
              </a:spcBef>
              <a:spcAft>
                <a:spcPct val="0"/>
              </a:spcAft>
              <a:defRPr lang="en-GB" sz="3000" b="1" dirty="0" smtClean="0">
                <a:solidFill>
                  <a:schemeClr val="bg1"/>
                </a:solidFill>
                <a:latin typeface="+mj-lt"/>
                <a:ea typeface="+mj-ea"/>
                <a:cs typeface="+mj-cs"/>
              </a:defRPr>
            </a:lvl1pPr>
            <a:lvl2pPr>
              <a:defRPr lang="en-GB" sz="3000" b="1" dirty="0">
                <a:solidFill>
                  <a:schemeClr val="bg1"/>
                </a:solidFill>
                <a:latin typeface="+mj-lt"/>
              </a:defRPr>
            </a:lvl2pPr>
            <a:lvl3pPr>
              <a:defRPr lang="en-GB" sz="3000" b="1" dirty="0">
                <a:solidFill>
                  <a:schemeClr val="bg1"/>
                </a:solidFill>
                <a:latin typeface="+mj-lt"/>
              </a:defRPr>
            </a:lvl3pPr>
            <a:lvl4pPr>
              <a:defRPr lang="en-GB" sz="3000" b="1" dirty="0">
                <a:solidFill>
                  <a:schemeClr val="bg1"/>
                </a:solidFill>
                <a:latin typeface="+mj-lt"/>
              </a:defRPr>
            </a:lvl4pPr>
            <a:lvl5pPr>
              <a:defRPr lang="en-GB" sz="3000" b="1" dirty="0">
                <a:solidFill>
                  <a:schemeClr val="bg1"/>
                </a:solidFill>
                <a:latin typeface="+mj-lt"/>
              </a:defRPr>
            </a:lvl5pPr>
            <a:lvl6pPr>
              <a:defRPr lang="en-GB" sz="3000" b="1" dirty="0">
                <a:solidFill>
                  <a:schemeClr val="bg1"/>
                </a:solidFill>
                <a:latin typeface="+mj-lt"/>
              </a:defRPr>
            </a:lvl6pPr>
            <a:lvl7pPr>
              <a:defRPr lang="en-GB" sz="3000" b="1" dirty="0">
                <a:solidFill>
                  <a:schemeClr val="bg1"/>
                </a:solidFill>
                <a:latin typeface="+mj-lt"/>
              </a:defRPr>
            </a:lvl7pPr>
            <a:lvl8pPr>
              <a:defRPr lang="en-GB" sz="3000" b="1" dirty="0">
                <a:solidFill>
                  <a:schemeClr val="bg1"/>
                </a:solidFill>
                <a:latin typeface="+mj-lt"/>
              </a:defRPr>
            </a:lvl8pPr>
            <a:lvl9pPr>
              <a:defRPr sz="3000">
                <a:solidFill>
                  <a:schemeClr val="bg1"/>
                </a:solidFill>
              </a:defRPr>
            </a:lvl9pPr>
          </a:lstStyle>
          <a:p>
            <a:pPr lvl="0"/>
            <a:r>
              <a:rPr lang="en-US" dirty="0" smtClean="0"/>
              <a:t>Click to edit Master title style</a:t>
            </a:r>
            <a:endParaRPr lang="en-GB" dirty="0"/>
          </a:p>
        </p:txBody>
      </p:sp>
    </p:spTree>
    <p:extLst>
      <p:ext uri="{BB962C8B-B14F-4D97-AF65-F5344CB8AC3E}">
        <p14:creationId xmlns="" xmlns:p14="http://schemas.microsoft.com/office/powerpoint/2010/main" val="403816738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Trademark statement">
    <p:spTree>
      <p:nvGrpSpPr>
        <p:cNvPr id="1" name=""/>
        <p:cNvGrpSpPr/>
        <p:nvPr/>
      </p:nvGrpSpPr>
      <p:grpSpPr>
        <a:xfrm>
          <a:off x="0" y="0"/>
          <a:ext cx="0" cy="0"/>
          <a:chOff x="0" y="0"/>
          <a:chExt cx="0" cy="0"/>
        </a:xfrm>
      </p:grpSpPr>
      <p:sp>
        <p:nvSpPr>
          <p:cNvPr id="10" name="Rectangle 9"/>
          <p:cNvSpPr/>
          <p:nvPr userDrawn="1"/>
        </p:nvSpPr>
        <p:spPr>
          <a:xfrm>
            <a:off x="8587309" y="296254"/>
            <a:ext cx="556692" cy="6248399"/>
          </a:xfrm>
          <a:prstGeom prst="rect">
            <a:avLst/>
          </a:prstGeom>
          <a:solidFill>
            <a:srgbClr val="CCE3F4"/>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11" name="Rectangle 10"/>
          <p:cNvSpPr/>
          <p:nvPr userDrawn="1"/>
        </p:nvSpPr>
        <p:spPr>
          <a:xfrm>
            <a:off x="0" y="296254"/>
            <a:ext cx="4090797" cy="6248399"/>
          </a:xfrm>
          <a:prstGeom prst="rect">
            <a:avLst/>
          </a:prstGeom>
          <a:solidFill>
            <a:srgbClr val="CCE3F4"/>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13" name="Rectangle 12"/>
          <p:cNvSpPr/>
          <p:nvPr userDrawn="1"/>
        </p:nvSpPr>
        <p:spPr>
          <a:xfrm>
            <a:off x="0" y="609601"/>
            <a:ext cx="3810000" cy="5621098"/>
          </a:xfrm>
          <a:prstGeom prst="rect">
            <a:avLst/>
          </a:prstGeom>
          <a:solidFill>
            <a:srgbClr val="003B76"/>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17" name="Rectangle 16"/>
          <p:cNvSpPr/>
          <p:nvPr userDrawn="1"/>
        </p:nvSpPr>
        <p:spPr>
          <a:xfrm>
            <a:off x="8853443" y="3939001"/>
            <a:ext cx="290557" cy="2291697"/>
          </a:xfrm>
          <a:prstGeom prst="rect">
            <a:avLst/>
          </a:prstGeom>
          <a:solidFill>
            <a:srgbClr val="003B76"/>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grpSp>
        <p:nvGrpSpPr>
          <p:cNvPr id="3" name="Group 4"/>
          <p:cNvGrpSpPr>
            <a:grpSpLocks noChangeAspect="1"/>
          </p:cNvGrpSpPr>
          <p:nvPr userDrawn="1"/>
        </p:nvGrpSpPr>
        <p:grpSpPr bwMode="auto">
          <a:xfrm>
            <a:off x="1327150" y="2590800"/>
            <a:ext cx="1155700" cy="1536700"/>
            <a:chOff x="1581" y="1584"/>
            <a:chExt cx="728" cy="968"/>
          </a:xfrm>
        </p:grpSpPr>
        <p:sp>
          <p:nvSpPr>
            <p:cNvPr id="4" name="AutoShape 3"/>
            <p:cNvSpPr>
              <a:spLocks noChangeAspect="1" noChangeArrowheads="1" noTextEdit="1"/>
            </p:cNvSpPr>
            <p:nvPr userDrawn="1"/>
          </p:nvSpPr>
          <p:spPr bwMode="auto">
            <a:xfrm>
              <a:off x="1581" y="1584"/>
              <a:ext cx="728" cy="96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 name="Freeform 5"/>
            <p:cNvSpPr>
              <a:spLocks noEditPoints="1"/>
            </p:cNvSpPr>
            <p:nvPr userDrawn="1"/>
          </p:nvSpPr>
          <p:spPr bwMode="auto">
            <a:xfrm>
              <a:off x="1727" y="1584"/>
              <a:ext cx="441" cy="753"/>
            </a:xfrm>
            <a:custGeom>
              <a:avLst/>
              <a:gdLst>
                <a:gd name="T0" fmla="*/ 0 w 1908"/>
                <a:gd name="T1" fmla="*/ 0 h 3272"/>
                <a:gd name="T2" fmla="*/ 1631 w 1908"/>
                <a:gd name="T3" fmla="*/ 0 h 3272"/>
                <a:gd name="T4" fmla="*/ 1449 w 1908"/>
                <a:gd name="T5" fmla="*/ 151 h 3272"/>
                <a:gd name="T6" fmla="*/ 1177 w 1908"/>
                <a:gd name="T7" fmla="*/ 807 h 3272"/>
                <a:gd name="T8" fmla="*/ 1169 w 1908"/>
                <a:gd name="T9" fmla="*/ 394 h 3272"/>
                <a:gd name="T10" fmla="*/ 901 w 1908"/>
                <a:gd name="T11" fmla="*/ 385 h 3272"/>
                <a:gd name="T12" fmla="*/ 389 w 1908"/>
                <a:gd name="T13" fmla="*/ 1029 h 3272"/>
                <a:gd name="T14" fmla="*/ 24 w 1908"/>
                <a:gd name="T15" fmla="*/ 2006 h 3272"/>
                <a:gd name="T16" fmla="*/ 0 w 1908"/>
                <a:gd name="T17" fmla="*/ 2127 h 3272"/>
                <a:gd name="T18" fmla="*/ 0 w 1908"/>
                <a:gd name="T19" fmla="*/ 0 h 3272"/>
                <a:gd name="T20" fmla="*/ 1657 w 1908"/>
                <a:gd name="T21" fmla="*/ 0 h 3272"/>
                <a:gd name="T22" fmla="*/ 1908 w 1908"/>
                <a:gd name="T23" fmla="*/ 0 h 3272"/>
                <a:gd name="T24" fmla="*/ 1908 w 1908"/>
                <a:gd name="T25" fmla="*/ 989 h 3272"/>
                <a:gd name="T26" fmla="*/ 1907 w 1908"/>
                <a:gd name="T27" fmla="*/ 989 h 3272"/>
                <a:gd name="T28" fmla="*/ 1654 w 1908"/>
                <a:gd name="T29" fmla="*/ 1814 h 3272"/>
                <a:gd name="T30" fmla="*/ 1284 w 1908"/>
                <a:gd name="T31" fmla="*/ 2482 h 3272"/>
                <a:gd name="T32" fmla="*/ 1225 w 1908"/>
                <a:gd name="T33" fmla="*/ 2454 h 3272"/>
                <a:gd name="T34" fmla="*/ 1230 w 1908"/>
                <a:gd name="T35" fmla="*/ 1920 h 3272"/>
                <a:gd name="T36" fmla="*/ 1657 w 1908"/>
                <a:gd name="T37" fmla="*/ 0 h 3272"/>
                <a:gd name="T38" fmla="*/ 1908 w 1908"/>
                <a:gd name="T39" fmla="*/ 1320 h 3272"/>
                <a:gd name="T40" fmla="*/ 1908 w 1908"/>
                <a:gd name="T41" fmla="*/ 3272 h 3272"/>
                <a:gd name="T42" fmla="*/ 0 w 1908"/>
                <a:gd name="T43" fmla="*/ 3272 h 3272"/>
                <a:gd name="T44" fmla="*/ 0 w 1908"/>
                <a:gd name="T45" fmla="*/ 2912 h 3272"/>
                <a:gd name="T46" fmla="*/ 88 w 1908"/>
                <a:gd name="T47" fmla="*/ 3112 h 3272"/>
                <a:gd name="T48" fmla="*/ 408 w 1908"/>
                <a:gd name="T49" fmla="*/ 3178 h 3272"/>
                <a:gd name="T50" fmla="*/ 933 w 1908"/>
                <a:gd name="T51" fmla="*/ 2149 h 3272"/>
                <a:gd name="T52" fmla="*/ 1009 w 1908"/>
                <a:gd name="T53" fmla="*/ 2526 h 3272"/>
                <a:gd name="T54" fmla="*/ 1341 w 1908"/>
                <a:gd name="T55" fmla="*/ 2585 h 3272"/>
                <a:gd name="T56" fmla="*/ 1743 w 1908"/>
                <a:gd name="T57" fmla="*/ 1839 h 3272"/>
                <a:gd name="T58" fmla="*/ 1908 w 1908"/>
                <a:gd name="T59" fmla="*/ 1320 h 3272"/>
                <a:gd name="T60" fmla="*/ 992 w 1908"/>
                <a:gd name="T61" fmla="*/ 450 h 3272"/>
                <a:gd name="T62" fmla="*/ 381 w 1908"/>
                <a:gd name="T63" fmla="*/ 1976 h 3272"/>
                <a:gd name="T64" fmla="*/ 304 w 1908"/>
                <a:gd name="T65" fmla="*/ 3040 h 3272"/>
                <a:gd name="T66" fmla="*/ 376 w 1908"/>
                <a:gd name="T67" fmla="*/ 3076 h 3272"/>
                <a:gd name="T68" fmla="*/ 661 w 1908"/>
                <a:gd name="T69" fmla="*/ 2604 h 3272"/>
                <a:gd name="T70" fmla="*/ 971 w 1908"/>
                <a:gd name="T71" fmla="*/ 1552 h 3272"/>
                <a:gd name="T72" fmla="*/ 1102 w 1908"/>
                <a:gd name="T73" fmla="*/ 470 h 3272"/>
                <a:gd name="T74" fmla="*/ 992 w 1908"/>
                <a:gd name="T75" fmla="*/ 450 h 3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908" h="3272">
                  <a:moveTo>
                    <a:pt x="0" y="0"/>
                  </a:moveTo>
                  <a:lnTo>
                    <a:pt x="1631" y="0"/>
                  </a:lnTo>
                  <a:cubicBezTo>
                    <a:pt x="1555" y="43"/>
                    <a:pt x="1494" y="94"/>
                    <a:pt x="1449" y="151"/>
                  </a:cubicBezTo>
                  <a:cubicBezTo>
                    <a:pt x="1384" y="230"/>
                    <a:pt x="1294" y="449"/>
                    <a:pt x="1177" y="807"/>
                  </a:cubicBezTo>
                  <a:cubicBezTo>
                    <a:pt x="1224" y="613"/>
                    <a:pt x="1221" y="476"/>
                    <a:pt x="1169" y="394"/>
                  </a:cubicBezTo>
                  <a:cubicBezTo>
                    <a:pt x="1115" y="309"/>
                    <a:pt x="1025" y="306"/>
                    <a:pt x="901" y="385"/>
                  </a:cubicBezTo>
                  <a:cubicBezTo>
                    <a:pt x="734" y="491"/>
                    <a:pt x="563" y="706"/>
                    <a:pt x="389" y="1029"/>
                  </a:cubicBezTo>
                  <a:cubicBezTo>
                    <a:pt x="216" y="1352"/>
                    <a:pt x="94" y="1678"/>
                    <a:pt x="24" y="2006"/>
                  </a:cubicBezTo>
                  <a:cubicBezTo>
                    <a:pt x="15" y="2047"/>
                    <a:pt x="7" y="2088"/>
                    <a:pt x="0" y="2127"/>
                  </a:cubicBezTo>
                  <a:lnTo>
                    <a:pt x="0" y="0"/>
                  </a:lnTo>
                  <a:close/>
                  <a:moveTo>
                    <a:pt x="1657" y="0"/>
                  </a:moveTo>
                  <a:lnTo>
                    <a:pt x="1908" y="0"/>
                  </a:lnTo>
                  <a:lnTo>
                    <a:pt x="1908" y="989"/>
                  </a:lnTo>
                  <a:lnTo>
                    <a:pt x="1907" y="989"/>
                  </a:lnTo>
                  <a:cubicBezTo>
                    <a:pt x="1802" y="1356"/>
                    <a:pt x="1718" y="1631"/>
                    <a:pt x="1654" y="1814"/>
                  </a:cubicBezTo>
                  <a:cubicBezTo>
                    <a:pt x="1500" y="2250"/>
                    <a:pt x="1376" y="2473"/>
                    <a:pt x="1284" y="2482"/>
                  </a:cubicBezTo>
                  <a:cubicBezTo>
                    <a:pt x="1260" y="2487"/>
                    <a:pt x="1240" y="2478"/>
                    <a:pt x="1225" y="2454"/>
                  </a:cubicBezTo>
                  <a:cubicBezTo>
                    <a:pt x="1188" y="2396"/>
                    <a:pt x="1190" y="2218"/>
                    <a:pt x="1230" y="1920"/>
                  </a:cubicBezTo>
                  <a:cubicBezTo>
                    <a:pt x="1294" y="1424"/>
                    <a:pt x="1436" y="784"/>
                    <a:pt x="1657" y="0"/>
                  </a:cubicBezTo>
                  <a:close/>
                  <a:moveTo>
                    <a:pt x="1908" y="1320"/>
                  </a:moveTo>
                  <a:lnTo>
                    <a:pt x="1908" y="3272"/>
                  </a:lnTo>
                  <a:lnTo>
                    <a:pt x="0" y="3272"/>
                  </a:lnTo>
                  <a:lnTo>
                    <a:pt x="0" y="2912"/>
                  </a:lnTo>
                  <a:cubicBezTo>
                    <a:pt x="22" y="2987"/>
                    <a:pt x="51" y="3053"/>
                    <a:pt x="88" y="3112"/>
                  </a:cubicBezTo>
                  <a:cubicBezTo>
                    <a:pt x="169" y="3240"/>
                    <a:pt x="276" y="3262"/>
                    <a:pt x="408" y="3178"/>
                  </a:cubicBezTo>
                  <a:cubicBezTo>
                    <a:pt x="575" y="3072"/>
                    <a:pt x="750" y="2729"/>
                    <a:pt x="933" y="2149"/>
                  </a:cubicBezTo>
                  <a:cubicBezTo>
                    <a:pt x="929" y="2315"/>
                    <a:pt x="955" y="2441"/>
                    <a:pt x="1009" y="2526"/>
                  </a:cubicBezTo>
                  <a:cubicBezTo>
                    <a:pt x="1091" y="2654"/>
                    <a:pt x="1201" y="2674"/>
                    <a:pt x="1341" y="2585"/>
                  </a:cubicBezTo>
                  <a:cubicBezTo>
                    <a:pt x="1470" y="2504"/>
                    <a:pt x="1604" y="2255"/>
                    <a:pt x="1743" y="1839"/>
                  </a:cubicBezTo>
                  <a:cubicBezTo>
                    <a:pt x="1797" y="1678"/>
                    <a:pt x="1852" y="1505"/>
                    <a:pt x="1908" y="1320"/>
                  </a:cubicBezTo>
                  <a:close/>
                  <a:moveTo>
                    <a:pt x="992" y="450"/>
                  </a:moveTo>
                  <a:cubicBezTo>
                    <a:pt x="805" y="568"/>
                    <a:pt x="601" y="1077"/>
                    <a:pt x="381" y="1976"/>
                  </a:cubicBezTo>
                  <a:cubicBezTo>
                    <a:pt x="241" y="2545"/>
                    <a:pt x="215" y="2900"/>
                    <a:pt x="304" y="3040"/>
                  </a:cubicBezTo>
                  <a:cubicBezTo>
                    <a:pt x="321" y="3067"/>
                    <a:pt x="345" y="3079"/>
                    <a:pt x="376" y="3076"/>
                  </a:cubicBezTo>
                  <a:cubicBezTo>
                    <a:pt x="445" y="3065"/>
                    <a:pt x="540" y="2907"/>
                    <a:pt x="661" y="2604"/>
                  </a:cubicBezTo>
                  <a:cubicBezTo>
                    <a:pt x="783" y="2300"/>
                    <a:pt x="886" y="1950"/>
                    <a:pt x="971" y="1552"/>
                  </a:cubicBezTo>
                  <a:cubicBezTo>
                    <a:pt x="1106" y="904"/>
                    <a:pt x="1149" y="543"/>
                    <a:pt x="1102" y="470"/>
                  </a:cubicBezTo>
                  <a:cubicBezTo>
                    <a:pt x="1075" y="427"/>
                    <a:pt x="1038" y="420"/>
                    <a:pt x="992" y="45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 name="Freeform 6"/>
            <p:cNvSpPr>
              <a:spLocks noEditPoints="1"/>
            </p:cNvSpPr>
            <p:nvPr userDrawn="1"/>
          </p:nvSpPr>
          <p:spPr bwMode="auto">
            <a:xfrm>
              <a:off x="1581" y="2400"/>
              <a:ext cx="72" cy="86"/>
            </a:xfrm>
            <a:custGeom>
              <a:avLst/>
              <a:gdLst>
                <a:gd name="T0" fmla="*/ 77 w 309"/>
                <a:gd name="T1" fmla="*/ 375 h 375"/>
                <a:gd name="T2" fmla="*/ 0 w 309"/>
                <a:gd name="T3" fmla="*/ 375 h 375"/>
                <a:gd name="T4" fmla="*/ 104 w 309"/>
                <a:gd name="T5" fmla="*/ 0 h 375"/>
                <a:gd name="T6" fmla="*/ 207 w 309"/>
                <a:gd name="T7" fmla="*/ 0 h 375"/>
                <a:gd name="T8" fmla="*/ 309 w 309"/>
                <a:gd name="T9" fmla="*/ 375 h 375"/>
                <a:gd name="T10" fmla="*/ 226 w 309"/>
                <a:gd name="T11" fmla="*/ 375 h 375"/>
                <a:gd name="T12" fmla="*/ 205 w 309"/>
                <a:gd name="T13" fmla="*/ 292 h 375"/>
                <a:gd name="T14" fmla="*/ 99 w 309"/>
                <a:gd name="T15" fmla="*/ 292 h 375"/>
                <a:gd name="T16" fmla="*/ 77 w 309"/>
                <a:gd name="T17" fmla="*/ 375 h 375"/>
                <a:gd name="T18" fmla="*/ 189 w 309"/>
                <a:gd name="T19" fmla="*/ 234 h 375"/>
                <a:gd name="T20" fmla="*/ 151 w 309"/>
                <a:gd name="T21" fmla="*/ 72 h 375"/>
                <a:gd name="T22" fmla="*/ 150 w 309"/>
                <a:gd name="T23" fmla="*/ 72 h 375"/>
                <a:gd name="T24" fmla="*/ 114 w 309"/>
                <a:gd name="T25" fmla="*/ 234 h 375"/>
                <a:gd name="T26" fmla="*/ 189 w 309"/>
                <a:gd name="T27" fmla="*/ 234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9" h="375">
                  <a:moveTo>
                    <a:pt x="77" y="375"/>
                  </a:moveTo>
                  <a:lnTo>
                    <a:pt x="0" y="375"/>
                  </a:lnTo>
                  <a:lnTo>
                    <a:pt x="104" y="0"/>
                  </a:lnTo>
                  <a:lnTo>
                    <a:pt x="207" y="0"/>
                  </a:lnTo>
                  <a:lnTo>
                    <a:pt x="309" y="375"/>
                  </a:lnTo>
                  <a:lnTo>
                    <a:pt x="226" y="375"/>
                  </a:lnTo>
                  <a:lnTo>
                    <a:pt x="205" y="292"/>
                  </a:lnTo>
                  <a:lnTo>
                    <a:pt x="99" y="292"/>
                  </a:lnTo>
                  <a:lnTo>
                    <a:pt x="77" y="375"/>
                  </a:lnTo>
                  <a:close/>
                  <a:moveTo>
                    <a:pt x="189" y="234"/>
                  </a:moveTo>
                  <a:lnTo>
                    <a:pt x="151" y="72"/>
                  </a:lnTo>
                  <a:lnTo>
                    <a:pt x="150" y="72"/>
                  </a:lnTo>
                  <a:lnTo>
                    <a:pt x="114" y="234"/>
                  </a:lnTo>
                  <a:lnTo>
                    <a:pt x="189" y="23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7"/>
            <p:cNvSpPr>
              <a:spLocks noEditPoints="1"/>
            </p:cNvSpPr>
            <p:nvPr userDrawn="1"/>
          </p:nvSpPr>
          <p:spPr bwMode="auto">
            <a:xfrm>
              <a:off x="1660" y="2400"/>
              <a:ext cx="59" cy="86"/>
            </a:xfrm>
            <a:custGeom>
              <a:avLst/>
              <a:gdLst>
                <a:gd name="T0" fmla="*/ 79 w 253"/>
                <a:gd name="T1" fmla="*/ 58 h 375"/>
                <a:gd name="T2" fmla="*/ 79 w 253"/>
                <a:gd name="T3" fmla="*/ 317 h 375"/>
                <a:gd name="T4" fmla="*/ 117 w 253"/>
                <a:gd name="T5" fmla="*/ 317 h 375"/>
                <a:gd name="T6" fmla="*/ 163 w 253"/>
                <a:gd name="T7" fmla="*/ 287 h 375"/>
                <a:gd name="T8" fmla="*/ 174 w 253"/>
                <a:gd name="T9" fmla="*/ 187 h 375"/>
                <a:gd name="T10" fmla="*/ 167 w 253"/>
                <a:gd name="T11" fmla="*/ 97 h 375"/>
                <a:gd name="T12" fmla="*/ 119 w 253"/>
                <a:gd name="T13" fmla="*/ 58 h 375"/>
                <a:gd name="T14" fmla="*/ 79 w 253"/>
                <a:gd name="T15" fmla="*/ 58 h 375"/>
                <a:gd name="T16" fmla="*/ 0 w 253"/>
                <a:gd name="T17" fmla="*/ 375 h 375"/>
                <a:gd name="T18" fmla="*/ 0 w 253"/>
                <a:gd name="T19" fmla="*/ 0 h 375"/>
                <a:gd name="T20" fmla="*/ 131 w 253"/>
                <a:gd name="T21" fmla="*/ 0 h 375"/>
                <a:gd name="T22" fmla="*/ 231 w 253"/>
                <a:gd name="T23" fmla="*/ 49 h 375"/>
                <a:gd name="T24" fmla="*/ 253 w 253"/>
                <a:gd name="T25" fmla="*/ 185 h 375"/>
                <a:gd name="T26" fmla="*/ 241 w 253"/>
                <a:gd name="T27" fmla="*/ 301 h 375"/>
                <a:gd name="T28" fmla="*/ 128 w 253"/>
                <a:gd name="T29" fmla="*/ 375 h 375"/>
                <a:gd name="T30" fmla="*/ 0 w 253"/>
                <a:gd name="T31" fmla="*/ 375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3" h="375">
                  <a:moveTo>
                    <a:pt x="79" y="58"/>
                  </a:moveTo>
                  <a:lnTo>
                    <a:pt x="79" y="317"/>
                  </a:lnTo>
                  <a:lnTo>
                    <a:pt x="117" y="317"/>
                  </a:lnTo>
                  <a:cubicBezTo>
                    <a:pt x="140" y="317"/>
                    <a:pt x="155" y="307"/>
                    <a:pt x="163" y="287"/>
                  </a:cubicBezTo>
                  <a:cubicBezTo>
                    <a:pt x="170" y="270"/>
                    <a:pt x="174" y="236"/>
                    <a:pt x="174" y="187"/>
                  </a:cubicBezTo>
                  <a:cubicBezTo>
                    <a:pt x="174" y="143"/>
                    <a:pt x="171" y="112"/>
                    <a:pt x="167" y="97"/>
                  </a:cubicBezTo>
                  <a:cubicBezTo>
                    <a:pt x="159" y="71"/>
                    <a:pt x="143" y="58"/>
                    <a:pt x="119" y="58"/>
                  </a:cubicBezTo>
                  <a:lnTo>
                    <a:pt x="79" y="58"/>
                  </a:lnTo>
                  <a:close/>
                  <a:moveTo>
                    <a:pt x="0" y="375"/>
                  </a:moveTo>
                  <a:lnTo>
                    <a:pt x="0" y="0"/>
                  </a:lnTo>
                  <a:lnTo>
                    <a:pt x="131" y="0"/>
                  </a:lnTo>
                  <a:cubicBezTo>
                    <a:pt x="179" y="0"/>
                    <a:pt x="212" y="16"/>
                    <a:pt x="231" y="49"/>
                  </a:cubicBezTo>
                  <a:cubicBezTo>
                    <a:pt x="246" y="76"/>
                    <a:pt x="253" y="121"/>
                    <a:pt x="253" y="185"/>
                  </a:cubicBezTo>
                  <a:cubicBezTo>
                    <a:pt x="253" y="240"/>
                    <a:pt x="249" y="279"/>
                    <a:pt x="241" y="301"/>
                  </a:cubicBezTo>
                  <a:cubicBezTo>
                    <a:pt x="223" y="350"/>
                    <a:pt x="185" y="375"/>
                    <a:pt x="128" y="375"/>
                  </a:cubicBezTo>
                  <a:lnTo>
                    <a:pt x="0" y="37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8"/>
            <p:cNvSpPr>
              <a:spLocks/>
            </p:cNvSpPr>
            <p:nvPr userDrawn="1"/>
          </p:nvSpPr>
          <p:spPr bwMode="auto">
            <a:xfrm>
              <a:off x="1725" y="2400"/>
              <a:ext cx="66" cy="86"/>
            </a:xfrm>
            <a:custGeom>
              <a:avLst/>
              <a:gdLst>
                <a:gd name="T0" fmla="*/ 92 w 283"/>
                <a:gd name="T1" fmla="*/ 375 h 375"/>
                <a:gd name="T2" fmla="*/ 0 w 283"/>
                <a:gd name="T3" fmla="*/ 0 h 375"/>
                <a:gd name="T4" fmla="*/ 81 w 283"/>
                <a:gd name="T5" fmla="*/ 0 h 375"/>
                <a:gd name="T6" fmla="*/ 140 w 283"/>
                <a:gd name="T7" fmla="*/ 272 h 375"/>
                <a:gd name="T8" fmla="*/ 141 w 283"/>
                <a:gd name="T9" fmla="*/ 272 h 375"/>
                <a:gd name="T10" fmla="*/ 206 w 283"/>
                <a:gd name="T11" fmla="*/ 0 h 375"/>
                <a:gd name="T12" fmla="*/ 283 w 283"/>
                <a:gd name="T13" fmla="*/ 0 h 375"/>
                <a:gd name="T14" fmla="*/ 184 w 283"/>
                <a:gd name="T15" fmla="*/ 375 h 375"/>
                <a:gd name="T16" fmla="*/ 92 w 283"/>
                <a:gd name="T17" fmla="*/ 375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3" h="375">
                  <a:moveTo>
                    <a:pt x="92" y="375"/>
                  </a:moveTo>
                  <a:lnTo>
                    <a:pt x="0" y="0"/>
                  </a:lnTo>
                  <a:lnTo>
                    <a:pt x="81" y="0"/>
                  </a:lnTo>
                  <a:lnTo>
                    <a:pt x="140" y="272"/>
                  </a:lnTo>
                  <a:lnTo>
                    <a:pt x="141" y="272"/>
                  </a:lnTo>
                  <a:lnTo>
                    <a:pt x="206" y="0"/>
                  </a:lnTo>
                  <a:lnTo>
                    <a:pt x="283" y="0"/>
                  </a:lnTo>
                  <a:lnTo>
                    <a:pt x="184" y="375"/>
                  </a:lnTo>
                  <a:lnTo>
                    <a:pt x="92" y="37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9"/>
            <p:cNvSpPr>
              <a:spLocks noEditPoints="1"/>
            </p:cNvSpPr>
            <p:nvPr userDrawn="1"/>
          </p:nvSpPr>
          <p:spPr bwMode="auto">
            <a:xfrm>
              <a:off x="1787" y="2400"/>
              <a:ext cx="71" cy="86"/>
            </a:xfrm>
            <a:custGeom>
              <a:avLst/>
              <a:gdLst>
                <a:gd name="T0" fmla="*/ 77 w 309"/>
                <a:gd name="T1" fmla="*/ 375 h 375"/>
                <a:gd name="T2" fmla="*/ 0 w 309"/>
                <a:gd name="T3" fmla="*/ 375 h 375"/>
                <a:gd name="T4" fmla="*/ 104 w 309"/>
                <a:gd name="T5" fmla="*/ 0 h 375"/>
                <a:gd name="T6" fmla="*/ 207 w 309"/>
                <a:gd name="T7" fmla="*/ 0 h 375"/>
                <a:gd name="T8" fmla="*/ 309 w 309"/>
                <a:gd name="T9" fmla="*/ 375 h 375"/>
                <a:gd name="T10" fmla="*/ 226 w 309"/>
                <a:gd name="T11" fmla="*/ 375 h 375"/>
                <a:gd name="T12" fmla="*/ 205 w 309"/>
                <a:gd name="T13" fmla="*/ 292 h 375"/>
                <a:gd name="T14" fmla="*/ 99 w 309"/>
                <a:gd name="T15" fmla="*/ 292 h 375"/>
                <a:gd name="T16" fmla="*/ 77 w 309"/>
                <a:gd name="T17" fmla="*/ 375 h 375"/>
                <a:gd name="T18" fmla="*/ 189 w 309"/>
                <a:gd name="T19" fmla="*/ 234 h 375"/>
                <a:gd name="T20" fmla="*/ 151 w 309"/>
                <a:gd name="T21" fmla="*/ 72 h 375"/>
                <a:gd name="T22" fmla="*/ 150 w 309"/>
                <a:gd name="T23" fmla="*/ 72 h 375"/>
                <a:gd name="T24" fmla="*/ 114 w 309"/>
                <a:gd name="T25" fmla="*/ 234 h 375"/>
                <a:gd name="T26" fmla="*/ 189 w 309"/>
                <a:gd name="T27" fmla="*/ 234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9" h="375">
                  <a:moveTo>
                    <a:pt x="77" y="375"/>
                  </a:moveTo>
                  <a:lnTo>
                    <a:pt x="0" y="375"/>
                  </a:lnTo>
                  <a:lnTo>
                    <a:pt x="104" y="0"/>
                  </a:lnTo>
                  <a:lnTo>
                    <a:pt x="207" y="0"/>
                  </a:lnTo>
                  <a:lnTo>
                    <a:pt x="309" y="375"/>
                  </a:lnTo>
                  <a:lnTo>
                    <a:pt x="226" y="375"/>
                  </a:lnTo>
                  <a:lnTo>
                    <a:pt x="205" y="292"/>
                  </a:lnTo>
                  <a:lnTo>
                    <a:pt x="99" y="292"/>
                  </a:lnTo>
                  <a:lnTo>
                    <a:pt x="77" y="375"/>
                  </a:lnTo>
                  <a:close/>
                  <a:moveTo>
                    <a:pt x="189" y="234"/>
                  </a:moveTo>
                  <a:lnTo>
                    <a:pt x="151" y="72"/>
                  </a:lnTo>
                  <a:lnTo>
                    <a:pt x="150" y="72"/>
                  </a:lnTo>
                  <a:lnTo>
                    <a:pt x="114" y="234"/>
                  </a:lnTo>
                  <a:lnTo>
                    <a:pt x="189" y="23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Rectangle 10"/>
            <p:cNvSpPr>
              <a:spLocks noChangeArrowheads="1"/>
            </p:cNvSpPr>
            <p:nvPr userDrawn="1"/>
          </p:nvSpPr>
          <p:spPr bwMode="auto">
            <a:xfrm>
              <a:off x="1866" y="2400"/>
              <a:ext cx="18" cy="86"/>
            </a:xfrm>
            <a:prstGeom prst="rect">
              <a:avLst/>
            </a:prstGeom>
            <a:solidFill>
              <a:srgbClr val="FFFFFF"/>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11"/>
            <p:cNvSpPr>
              <a:spLocks/>
            </p:cNvSpPr>
            <p:nvPr userDrawn="1"/>
          </p:nvSpPr>
          <p:spPr bwMode="auto">
            <a:xfrm>
              <a:off x="1891" y="2400"/>
              <a:ext cx="59" cy="86"/>
            </a:xfrm>
            <a:custGeom>
              <a:avLst/>
              <a:gdLst>
                <a:gd name="T0" fmla="*/ 0 w 253"/>
                <a:gd name="T1" fmla="*/ 0 h 375"/>
                <a:gd name="T2" fmla="*/ 253 w 253"/>
                <a:gd name="T3" fmla="*/ 0 h 375"/>
                <a:gd name="T4" fmla="*/ 253 w 253"/>
                <a:gd name="T5" fmla="*/ 62 h 375"/>
                <a:gd name="T6" fmla="*/ 165 w 253"/>
                <a:gd name="T7" fmla="*/ 62 h 375"/>
                <a:gd name="T8" fmla="*/ 165 w 253"/>
                <a:gd name="T9" fmla="*/ 375 h 375"/>
                <a:gd name="T10" fmla="*/ 87 w 253"/>
                <a:gd name="T11" fmla="*/ 375 h 375"/>
                <a:gd name="T12" fmla="*/ 87 w 253"/>
                <a:gd name="T13" fmla="*/ 62 h 375"/>
                <a:gd name="T14" fmla="*/ 0 w 253"/>
                <a:gd name="T15" fmla="*/ 62 h 375"/>
                <a:gd name="T16" fmla="*/ 0 w 253"/>
                <a:gd name="T17" fmla="*/ 0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 h="375">
                  <a:moveTo>
                    <a:pt x="0" y="0"/>
                  </a:moveTo>
                  <a:lnTo>
                    <a:pt x="253" y="0"/>
                  </a:lnTo>
                  <a:lnTo>
                    <a:pt x="253" y="62"/>
                  </a:lnTo>
                  <a:lnTo>
                    <a:pt x="165" y="62"/>
                  </a:lnTo>
                  <a:lnTo>
                    <a:pt x="165" y="375"/>
                  </a:lnTo>
                  <a:lnTo>
                    <a:pt x="87" y="375"/>
                  </a:lnTo>
                  <a:lnTo>
                    <a:pt x="87" y="62"/>
                  </a:lnTo>
                  <a:lnTo>
                    <a:pt x="0" y="62"/>
                  </a:lnTo>
                  <a:lnTo>
                    <a:pt x="0" y="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Freeform 12"/>
            <p:cNvSpPr>
              <a:spLocks noEditPoints="1"/>
            </p:cNvSpPr>
            <p:nvPr userDrawn="1"/>
          </p:nvSpPr>
          <p:spPr bwMode="auto">
            <a:xfrm>
              <a:off x="1943" y="2400"/>
              <a:ext cx="71" cy="86"/>
            </a:xfrm>
            <a:custGeom>
              <a:avLst/>
              <a:gdLst>
                <a:gd name="T0" fmla="*/ 78 w 309"/>
                <a:gd name="T1" fmla="*/ 375 h 375"/>
                <a:gd name="T2" fmla="*/ 0 w 309"/>
                <a:gd name="T3" fmla="*/ 375 h 375"/>
                <a:gd name="T4" fmla="*/ 104 w 309"/>
                <a:gd name="T5" fmla="*/ 0 h 375"/>
                <a:gd name="T6" fmla="*/ 207 w 309"/>
                <a:gd name="T7" fmla="*/ 0 h 375"/>
                <a:gd name="T8" fmla="*/ 309 w 309"/>
                <a:gd name="T9" fmla="*/ 375 h 375"/>
                <a:gd name="T10" fmla="*/ 227 w 309"/>
                <a:gd name="T11" fmla="*/ 375 h 375"/>
                <a:gd name="T12" fmla="*/ 206 w 309"/>
                <a:gd name="T13" fmla="*/ 292 h 375"/>
                <a:gd name="T14" fmla="*/ 99 w 309"/>
                <a:gd name="T15" fmla="*/ 292 h 375"/>
                <a:gd name="T16" fmla="*/ 78 w 309"/>
                <a:gd name="T17" fmla="*/ 375 h 375"/>
                <a:gd name="T18" fmla="*/ 189 w 309"/>
                <a:gd name="T19" fmla="*/ 234 h 375"/>
                <a:gd name="T20" fmla="*/ 151 w 309"/>
                <a:gd name="T21" fmla="*/ 72 h 375"/>
                <a:gd name="T22" fmla="*/ 150 w 309"/>
                <a:gd name="T23" fmla="*/ 72 h 375"/>
                <a:gd name="T24" fmla="*/ 115 w 309"/>
                <a:gd name="T25" fmla="*/ 234 h 375"/>
                <a:gd name="T26" fmla="*/ 189 w 309"/>
                <a:gd name="T27" fmla="*/ 234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9" h="375">
                  <a:moveTo>
                    <a:pt x="78" y="375"/>
                  </a:moveTo>
                  <a:lnTo>
                    <a:pt x="0" y="375"/>
                  </a:lnTo>
                  <a:lnTo>
                    <a:pt x="104" y="0"/>
                  </a:lnTo>
                  <a:lnTo>
                    <a:pt x="207" y="0"/>
                  </a:lnTo>
                  <a:lnTo>
                    <a:pt x="309" y="375"/>
                  </a:lnTo>
                  <a:lnTo>
                    <a:pt x="227" y="375"/>
                  </a:lnTo>
                  <a:lnTo>
                    <a:pt x="206" y="292"/>
                  </a:lnTo>
                  <a:lnTo>
                    <a:pt x="99" y="292"/>
                  </a:lnTo>
                  <a:lnTo>
                    <a:pt x="78" y="375"/>
                  </a:lnTo>
                  <a:close/>
                  <a:moveTo>
                    <a:pt x="189" y="234"/>
                  </a:moveTo>
                  <a:lnTo>
                    <a:pt x="151" y="72"/>
                  </a:lnTo>
                  <a:lnTo>
                    <a:pt x="150" y="72"/>
                  </a:lnTo>
                  <a:lnTo>
                    <a:pt x="115" y="234"/>
                  </a:lnTo>
                  <a:lnTo>
                    <a:pt x="189" y="23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13"/>
            <p:cNvSpPr>
              <a:spLocks/>
            </p:cNvSpPr>
            <p:nvPr userDrawn="1"/>
          </p:nvSpPr>
          <p:spPr bwMode="auto">
            <a:xfrm>
              <a:off x="2049" y="2400"/>
              <a:ext cx="37" cy="86"/>
            </a:xfrm>
            <a:custGeom>
              <a:avLst/>
              <a:gdLst>
                <a:gd name="T0" fmla="*/ 158 w 158"/>
                <a:gd name="T1" fmla="*/ 375 h 375"/>
                <a:gd name="T2" fmla="*/ 0 w 158"/>
                <a:gd name="T3" fmla="*/ 375 h 375"/>
                <a:gd name="T4" fmla="*/ 0 w 158"/>
                <a:gd name="T5" fmla="*/ 0 h 375"/>
                <a:gd name="T6" fmla="*/ 34 w 158"/>
                <a:gd name="T7" fmla="*/ 0 h 375"/>
                <a:gd name="T8" fmla="*/ 34 w 158"/>
                <a:gd name="T9" fmla="*/ 347 h 375"/>
                <a:gd name="T10" fmla="*/ 158 w 158"/>
                <a:gd name="T11" fmla="*/ 347 h 375"/>
                <a:gd name="T12" fmla="*/ 158 w 158"/>
                <a:gd name="T13" fmla="*/ 375 h 375"/>
              </a:gdLst>
              <a:ahLst/>
              <a:cxnLst>
                <a:cxn ang="0">
                  <a:pos x="T0" y="T1"/>
                </a:cxn>
                <a:cxn ang="0">
                  <a:pos x="T2" y="T3"/>
                </a:cxn>
                <a:cxn ang="0">
                  <a:pos x="T4" y="T5"/>
                </a:cxn>
                <a:cxn ang="0">
                  <a:pos x="T6" y="T7"/>
                </a:cxn>
                <a:cxn ang="0">
                  <a:pos x="T8" y="T9"/>
                </a:cxn>
                <a:cxn ang="0">
                  <a:pos x="T10" y="T11"/>
                </a:cxn>
                <a:cxn ang="0">
                  <a:pos x="T12" y="T13"/>
                </a:cxn>
              </a:cxnLst>
              <a:rect l="0" t="0" r="r" b="b"/>
              <a:pathLst>
                <a:path w="158" h="375">
                  <a:moveTo>
                    <a:pt x="158" y="375"/>
                  </a:moveTo>
                  <a:lnTo>
                    <a:pt x="0" y="375"/>
                  </a:lnTo>
                  <a:lnTo>
                    <a:pt x="0" y="0"/>
                  </a:lnTo>
                  <a:lnTo>
                    <a:pt x="34" y="0"/>
                  </a:lnTo>
                  <a:lnTo>
                    <a:pt x="34" y="347"/>
                  </a:lnTo>
                  <a:lnTo>
                    <a:pt x="158" y="347"/>
                  </a:lnTo>
                  <a:lnTo>
                    <a:pt x="158" y="37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14"/>
            <p:cNvSpPr>
              <a:spLocks/>
            </p:cNvSpPr>
            <p:nvPr userDrawn="1"/>
          </p:nvSpPr>
          <p:spPr bwMode="auto">
            <a:xfrm>
              <a:off x="2096" y="2400"/>
              <a:ext cx="40" cy="86"/>
            </a:xfrm>
            <a:custGeom>
              <a:avLst/>
              <a:gdLst>
                <a:gd name="T0" fmla="*/ 0 w 173"/>
                <a:gd name="T1" fmla="*/ 0 h 375"/>
                <a:gd name="T2" fmla="*/ 169 w 173"/>
                <a:gd name="T3" fmla="*/ 0 h 375"/>
                <a:gd name="T4" fmla="*/ 169 w 173"/>
                <a:gd name="T5" fmla="*/ 28 h 375"/>
                <a:gd name="T6" fmla="*/ 33 w 173"/>
                <a:gd name="T7" fmla="*/ 28 h 375"/>
                <a:gd name="T8" fmla="*/ 33 w 173"/>
                <a:gd name="T9" fmla="*/ 168 h 375"/>
                <a:gd name="T10" fmla="*/ 163 w 173"/>
                <a:gd name="T11" fmla="*/ 168 h 375"/>
                <a:gd name="T12" fmla="*/ 163 w 173"/>
                <a:gd name="T13" fmla="*/ 196 h 375"/>
                <a:gd name="T14" fmla="*/ 33 w 173"/>
                <a:gd name="T15" fmla="*/ 196 h 375"/>
                <a:gd name="T16" fmla="*/ 33 w 173"/>
                <a:gd name="T17" fmla="*/ 347 h 375"/>
                <a:gd name="T18" fmla="*/ 173 w 173"/>
                <a:gd name="T19" fmla="*/ 347 h 375"/>
                <a:gd name="T20" fmla="*/ 173 w 173"/>
                <a:gd name="T21" fmla="*/ 375 h 375"/>
                <a:gd name="T22" fmla="*/ 0 w 173"/>
                <a:gd name="T23" fmla="*/ 375 h 375"/>
                <a:gd name="T24" fmla="*/ 0 w 173"/>
                <a:gd name="T25" fmla="*/ 0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3" h="375">
                  <a:moveTo>
                    <a:pt x="0" y="0"/>
                  </a:moveTo>
                  <a:lnTo>
                    <a:pt x="169" y="0"/>
                  </a:lnTo>
                  <a:lnTo>
                    <a:pt x="169" y="28"/>
                  </a:lnTo>
                  <a:lnTo>
                    <a:pt x="33" y="28"/>
                  </a:lnTo>
                  <a:lnTo>
                    <a:pt x="33" y="168"/>
                  </a:lnTo>
                  <a:lnTo>
                    <a:pt x="163" y="168"/>
                  </a:lnTo>
                  <a:lnTo>
                    <a:pt x="163" y="196"/>
                  </a:lnTo>
                  <a:lnTo>
                    <a:pt x="33" y="196"/>
                  </a:lnTo>
                  <a:lnTo>
                    <a:pt x="33" y="347"/>
                  </a:lnTo>
                  <a:lnTo>
                    <a:pt x="173" y="347"/>
                  </a:lnTo>
                  <a:lnTo>
                    <a:pt x="173" y="375"/>
                  </a:lnTo>
                  <a:lnTo>
                    <a:pt x="0" y="375"/>
                  </a:lnTo>
                  <a:lnTo>
                    <a:pt x="0" y="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15"/>
            <p:cNvSpPr>
              <a:spLocks/>
            </p:cNvSpPr>
            <p:nvPr userDrawn="1"/>
          </p:nvSpPr>
          <p:spPr bwMode="auto">
            <a:xfrm>
              <a:off x="2146" y="2398"/>
              <a:ext cx="51" cy="90"/>
            </a:xfrm>
            <a:custGeom>
              <a:avLst/>
              <a:gdLst>
                <a:gd name="T0" fmla="*/ 183 w 221"/>
                <a:gd name="T1" fmla="*/ 350 h 389"/>
                <a:gd name="T2" fmla="*/ 183 w 221"/>
                <a:gd name="T3" fmla="*/ 214 h 389"/>
                <a:gd name="T4" fmla="*/ 107 w 221"/>
                <a:gd name="T5" fmla="*/ 214 h 389"/>
                <a:gd name="T6" fmla="*/ 107 w 221"/>
                <a:gd name="T7" fmla="*/ 186 h 389"/>
                <a:gd name="T8" fmla="*/ 216 w 221"/>
                <a:gd name="T9" fmla="*/ 186 h 389"/>
                <a:gd name="T10" fmla="*/ 216 w 221"/>
                <a:gd name="T11" fmla="*/ 373 h 389"/>
                <a:gd name="T12" fmla="*/ 113 w 221"/>
                <a:gd name="T13" fmla="*/ 389 h 389"/>
                <a:gd name="T14" fmla="*/ 29 w 221"/>
                <a:gd name="T15" fmla="*/ 355 h 389"/>
                <a:gd name="T16" fmla="*/ 2 w 221"/>
                <a:gd name="T17" fmla="*/ 277 h 389"/>
                <a:gd name="T18" fmla="*/ 0 w 221"/>
                <a:gd name="T19" fmla="*/ 194 h 389"/>
                <a:gd name="T20" fmla="*/ 2 w 221"/>
                <a:gd name="T21" fmla="*/ 112 h 389"/>
                <a:gd name="T22" fmla="*/ 29 w 221"/>
                <a:gd name="T23" fmla="*/ 34 h 389"/>
                <a:gd name="T24" fmla="*/ 113 w 221"/>
                <a:gd name="T25" fmla="*/ 0 h 389"/>
                <a:gd name="T26" fmla="*/ 220 w 221"/>
                <a:gd name="T27" fmla="*/ 103 h 389"/>
                <a:gd name="T28" fmla="*/ 186 w 221"/>
                <a:gd name="T29" fmla="*/ 103 h 389"/>
                <a:gd name="T30" fmla="*/ 113 w 221"/>
                <a:gd name="T31" fmla="*/ 28 h 389"/>
                <a:gd name="T32" fmla="*/ 43 w 221"/>
                <a:gd name="T33" fmla="*/ 76 h 389"/>
                <a:gd name="T34" fmla="*/ 33 w 221"/>
                <a:gd name="T35" fmla="*/ 194 h 389"/>
                <a:gd name="T36" fmla="*/ 43 w 221"/>
                <a:gd name="T37" fmla="*/ 313 h 389"/>
                <a:gd name="T38" fmla="*/ 113 w 221"/>
                <a:gd name="T39" fmla="*/ 361 h 389"/>
                <a:gd name="T40" fmla="*/ 183 w 221"/>
                <a:gd name="T41" fmla="*/ 350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1" h="389">
                  <a:moveTo>
                    <a:pt x="183" y="350"/>
                  </a:moveTo>
                  <a:lnTo>
                    <a:pt x="183" y="214"/>
                  </a:lnTo>
                  <a:lnTo>
                    <a:pt x="107" y="214"/>
                  </a:lnTo>
                  <a:lnTo>
                    <a:pt x="107" y="186"/>
                  </a:lnTo>
                  <a:lnTo>
                    <a:pt x="216" y="186"/>
                  </a:lnTo>
                  <a:lnTo>
                    <a:pt x="216" y="373"/>
                  </a:lnTo>
                  <a:cubicBezTo>
                    <a:pt x="183" y="384"/>
                    <a:pt x="148" y="389"/>
                    <a:pt x="113" y="389"/>
                  </a:cubicBezTo>
                  <a:cubicBezTo>
                    <a:pt x="75" y="389"/>
                    <a:pt x="48" y="377"/>
                    <a:pt x="29" y="355"/>
                  </a:cubicBezTo>
                  <a:cubicBezTo>
                    <a:pt x="15" y="337"/>
                    <a:pt x="6" y="311"/>
                    <a:pt x="2" y="277"/>
                  </a:cubicBezTo>
                  <a:cubicBezTo>
                    <a:pt x="0" y="264"/>
                    <a:pt x="0" y="236"/>
                    <a:pt x="0" y="194"/>
                  </a:cubicBezTo>
                  <a:cubicBezTo>
                    <a:pt x="0" y="152"/>
                    <a:pt x="0" y="125"/>
                    <a:pt x="2" y="112"/>
                  </a:cubicBezTo>
                  <a:cubicBezTo>
                    <a:pt x="6" y="78"/>
                    <a:pt x="15" y="52"/>
                    <a:pt x="29" y="34"/>
                  </a:cubicBezTo>
                  <a:cubicBezTo>
                    <a:pt x="48" y="11"/>
                    <a:pt x="75" y="0"/>
                    <a:pt x="113" y="0"/>
                  </a:cubicBezTo>
                  <a:cubicBezTo>
                    <a:pt x="185" y="0"/>
                    <a:pt x="221" y="34"/>
                    <a:pt x="220" y="103"/>
                  </a:cubicBezTo>
                  <a:lnTo>
                    <a:pt x="186" y="103"/>
                  </a:lnTo>
                  <a:cubicBezTo>
                    <a:pt x="186" y="53"/>
                    <a:pt x="162" y="28"/>
                    <a:pt x="113" y="28"/>
                  </a:cubicBezTo>
                  <a:cubicBezTo>
                    <a:pt x="76" y="28"/>
                    <a:pt x="53" y="44"/>
                    <a:pt x="43" y="76"/>
                  </a:cubicBezTo>
                  <a:cubicBezTo>
                    <a:pt x="36" y="95"/>
                    <a:pt x="33" y="134"/>
                    <a:pt x="33" y="194"/>
                  </a:cubicBezTo>
                  <a:cubicBezTo>
                    <a:pt x="33" y="254"/>
                    <a:pt x="36" y="294"/>
                    <a:pt x="43" y="313"/>
                  </a:cubicBezTo>
                  <a:cubicBezTo>
                    <a:pt x="53" y="345"/>
                    <a:pt x="76" y="361"/>
                    <a:pt x="113" y="361"/>
                  </a:cubicBezTo>
                  <a:cubicBezTo>
                    <a:pt x="140" y="361"/>
                    <a:pt x="164" y="357"/>
                    <a:pt x="183" y="35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16"/>
            <p:cNvSpPr>
              <a:spLocks noEditPoints="1"/>
            </p:cNvSpPr>
            <p:nvPr userDrawn="1"/>
          </p:nvSpPr>
          <p:spPr bwMode="auto">
            <a:xfrm>
              <a:off x="2206" y="2400"/>
              <a:ext cx="64" cy="86"/>
            </a:xfrm>
            <a:custGeom>
              <a:avLst/>
              <a:gdLst>
                <a:gd name="T0" fmla="*/ 118 w 275"/>
                <a:gd name="T1" fmla="*/ 0 h 375"/>
                <a:gd name="T2" fmla="*/ 158 w 275"/>
                <a:gd name="T3" fmla="*/ 0 h 375"/>
                <a:gd name="T4" fmla="*/ 275 w 275"/>
                <a:gd name="T5" fmla="*/ 375 h 375"/>
                <a:gd name="T6" fmla="*/ 240 w 275"/>
                <a:gd name="T7" fmla="*/ 375 h 375"/>
                <a:gd name="T8" fmla="*/ 210 w 275"/>
                <a:gd name="T9" fmla="*/ 276 h 375"/>
                <a:gd name="T10" fmla="*/ 63 w 275"/>
                <a:gd name="T11" fmla="*/ 276 h 375"/>
                <a:gd name="T12" fmla="*/ 33 w 275"/>
                <a:gd name="T13" fmla="*/ 375 h 375"/>
                <a:gd name="T14" fmla="*/ 0 w 275"/>
                <a:gd name="T15" fmla="*/ 375 h 375"/>
                <a:gd name="T16" fmla="*/ 118 w 275"/>
                <a:gd name="T17" fmla="*/ 0 h 375"/>
                <a:gd name="T18" fmla="*/ 73 w 275"/>
                <a:gd name="T19" fmla="*/ 248 h 375"/>
                <a:gd name="T20" fmla="*/ 201 w 275"/>
                <a:gd name="T21" fmla="*/ 248 h 375"/>
                <a:gd name="T22" fmla="*/ 137 w 275"/>
                <a:gd name="T23" fmla="*/ 36 h 375"/>
                <a:gd name="T24" fmla="*/ 136 w 275"/>
                <a:gd name="T25" fmla="*/ 36 h 375"/>
                <a:gd name="T26" fmla="*/ 73 w 275"/>
                <a:gd name="T27" fmla="*/ 248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5" h="375">
                  <a:moveTo>
                    <a:pt x="118" y="0"/>
                  </a:moveTo>
                  <a:lnTo>
                    <a:pt x="158" y="0"/>
                  </a:lnTo>
                  <a:lnTo>
                    <a:pt x="275" y="375"/>
                  </a:lnTo>
                  <a:lnTo>
                    <a:pt x="240" y="375"/>
                  </a:lnTo>
                  <a:lnTo>
                    <a:pt x="210" y="276"/>
                  </a:lnTo>
                  <a:lnTo>
                    <a:pt x="63" y="276"/>
                  </a:lnTo>
                  <a:lnTo>
                    <a:pt x="33" y="375"/>
                  </a:lnTo>
                  <a:lnTo>
                    <a:pt x="0" y="375"/>
                  </a:lnTo>
                  <a:lnTo>
                    <a:pt x="118" y="0"/>
                  </a:lnTo>
                  <a:close/>
                  <a:moveTo>
                    <a:pt x="73" y="248"/>
                  </a:moveTo>
                  <a:lnTo>
                    <a:pt x="201" y="248"/>
                  </a:lnTo>
                  <a:lnTo>
                    <a:pt x="137" y="36"/>
                  </a:lnTo>
                  <a:lnTo>
                    <a:pt x="136" y="36"/>
                  </a:lnTo>
                  <a:lnTo>
                    <a:pt x="73" y="248"/>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17"/>
            <p:cNvSpPr>
              <a:spLocks/>
            </p:cNvSpPr>
            <p:nvPr userDrawn="1"/>
          </p:nvSpPr>
          <p:spPr bwMode="auto">
            <a:xfrm>
              <a:off x="2278" y="2400"/>
              <a:ext cx="37" cy="86"/>
            </a:xfrm>
            <a:custGeom>
              <a:avLst/>
              <a:gdLst>
                <a:gd name="T0" fmla="*/ 157 w 157"/>
                <a:gd name="T1" fmla="*/ 375 h 375"/>
                <a:gd name="T2" fmla="*/ 0 w 157"/>
                <a:gd name="T3" fmla="*/ 375 h 375"/>
                <a:gd name="T4" fmla="*/ 0 w 157"/>
                <a:gd name="T5" fmla="*/ 0 h 375"/>
                <a:gd name="T6" fmla="*/ 33 w 157"/>
                <a:gd name="T7" fmla="*/ 0 h 375"/>
                <a:gd name="T8" fmla="*/ 33 w 157"/>
                <a:gd name="T9" fmla="*/ 347 h 375"/>
                <a:gd name="T10" fmla="*/ 157 w 157"/>
                <a:gd name="T11" fmla="*/ 347 h 375"/>
                <a:gd name="T12" fmla="*/ 157 w 157"/>
                <a:gd name="T13" fmla="*/ 375 h 375"/>
              </a:gdLst>
              <a:ahLst/>
              <a:cxnLst>
                <a:cxn ang="0">
                  <a:pos x="T0" y="T1"/>
                </a:cxn>
                <a:cxn ang="0">
                  <a:pos x="T2" y="T3"/>
                </a:cxn>
                <a:cxn ang="0">
                  <a:pos x="T4" y="T5"/>
                </a:cxn>
                <a:cxn ang="0">
                  <a:pos x="T6" y="T7"/>
                </a:cxn>
                <a:cxn ang="0">
                  <a:pos x="T8" y="T9"/>
                </a:cxn>
                <a:cxn ang="0">
                  <a:pos x="T10" y="T11"/>
                </a:cxn>
                <a:cxn ang="0">
                  <a:pos x="T12" y="T13"/>
                </a:cxn>
              </a:cxnLst>
              <a:rect l="0" t="0" r="r" b="b"/>
              <a:pathLst>
                <a:path w="157" h="375">
                  <a:moveTo>
                    <a:pt x="157" y="375"/>
                  </a:moveTo>
                  <a:lnTo>
                    <a:pt x="0" y="375"/>
                  </a:lnTo>
                  <a:lnTo>
                    <a:pt x="0" y="0"/>
                  </a:lnTo>
                  <a:lnTo>
                    <a:pt x="33" y="0"/>
                  </a:lnTo>
                  <a:lnTo>
                    <a:pt x="33" y="347"/>
                  </a:lnTo>
                  <a:lnTo>
                    <a:pt x="157" y="347"/>
                  </a:lnTo>
                  <a:lnTo>
                    <a:pt x="157" y="375"/>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18"/>
            <p:cNvSpPr>
              <a:spLocks noEditPoints="1"/>
            </p:cNvSpPr>
            <p:nvPr userDrawn="1"/>
          </p:nvSpPr>
          <p:spPr bwMode="auto">
            <a:xfrm>
              <a:off x="1721" y="2530"/>
              <a:ext cx="21" cy="29"/>
            </a:xfrm>
            <a:custGeom>
              <a:avLst/>
              <a:gdLst>
                <a:gd name="T0" fmla="*/ 40 w 93"/>
                <a:gd name="T1" fmla="*/ 0 h 127"/>
                <a:gd name="T2" fmla="*/ 53 w 93"/>
                <a:gd name="T3" fmla="*/ 0 h 127"/>
                <a:gd name="T4" fmla="*/ 93 w 93"/>
                <a:gd name="T5" fmla="*/ 127 h 127"/>
                <a:gd name="T6" fmla="*/ 81 w 93"/>
                <a:gd name="T7" fmla="*/ 127 h 127"/>
                <a:gd name="T8" fmla="*/ 71 w 93"/>
                <a:gd name="T9" fmla="*/ 94 h 127"/>
                <a:gd name="T10" fmla="*/ 21 w 93"/>
                <a:gd name="T11" fmla="*/ 94 h 127"/>
                <a:gd name="T12" fmla="*/ 11 w 93"/>
                <a:gd name="T13" fmla="*/ 127 h 127"/>
                <a:gd name="T14" fmla="*/ 0 w 93"/>
                <a:gd name="T15" fmla="*/ 127 h 127"/>
                <a:gd name="T16" fmla="*/ 40 w 93"/>
                <a:gd name="T17" fmla="*/ 0 h 127"/>
                <a:gd name="T18" fmla="*/ 25 w 93"/>
                <a:gd name="T19" fmla="*/ 84 h 127"/>
                <a:gd name="T20" fmla="*/ 68 w 93"/>
                <a:gd name="T21" fmla="*/ 84 h 127"/>
                <a:gd name="T22" fmla="*/ 46 w 93"/>
                <a:gd name="T23" fmla="*/ 12 h 127"/>
                <a:gd name="T24" fmla="*/ 46 w 93"/>
                <a:gd name="T25" fmla="*/ 12 h 127"/>
                <a:gd name="T26" fmla="*/ 25 w 93"/>
                <a:gd name="T27" fmla="*/ 84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 h="127">
                  <a:moveTo>
                    <a:pt x="40" y="0"/>
                  </a:moveTo>
                  <a:lnTo>
                    <a:pt x="53" y="0"/>
                  </a:lnTo>
                  <a:lnTo>
                    <a:pt x="93" y="127"/>
                  </a:lnTo>
                  <a:lnTo>
                    <a:pt x="81" y="127"/>
                  </a:lnTo>
                  <a:lnTo>
                    <a:pt x="71" y="94"/>
                  </a:lnTo>
                  <a:lnTo>
                    <a:pt x="21" y="94"/>
                  </a:lnTo>
                  <a:lnTo>
                    <a:pt x="11" y="127"/>
                  </a:lnTo>
                  <a:lnTo>
                    <a:pt x="0" y="127"/>
                  </a:lnTo>
                  <a:lnTo>
                    <a:pt x="40" y="0"/>
                  </a:lnTo>
                  <a:close/>
                  <a:moveTo>
                    <a:pt x="25" y="84"/>
                  </a:moveTo>
                  <a:lnTo>
                    <a:pt x="68" y="84"/>
                  </a:lnTo>
                  <a:lnTo>
                    <a:pt x="46" y="12"/>
                  </a:lnTo>
                  <a:lnTo>
                    <a:pt x="46" y="12"/>
                  </a:lnTo>
                  <a:lnTo>
                    <a:pt x="25" y="8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19"/>
            <p:cNvSpPr>
              <a:spLocks/>
            </p:cNvSpPr>
            <p:nvPr userDrawn="1"/>
          </p:nvSpPr>
          <p:spPr bwMode="auto">
            <a:xfrm>
              <a:off x="1740" y="2530"/>
              <a:ext cx="17" cy="29"/>
            </a:xfrm>
            <a:custGeom>
              <a:avLst/>
              <a:gdLst>
                <a:gd name="T0" fmla="*/ 31 w 73"/>
                <a:gd name="T1" fmla="*/ 127 h 127"/>
                <a:gd name="T2" fmla="*/ 31 w 73"/>
                <a:gd name="T3" fmla="*/ 9 h 127"/>
                <a:gd name="T4" fmla="*/ 0 w 73"/>
                <a:gd name="T5" fmla="*/ 9 h 127"/>
                <a:gd name="T6" fmla="*/ 0 w 73"/>
                <a:gd name="T7" fmla="*/ 0 h 127"/>
                <a:gd name="T8" fmla="*/ 73 w 73"/>
                <a:gd name="T9" fmla="*/ 0 h 127"/>
                <a:gd name="T10" fmla="*/ 73 w 73"/>
                <a:gd name="T11" fmla="*/ 9 h 127"/>
                <a:gd name="T12" fmla="*/ 42 w 73"/>
                <a:gd name="T13" fmla="*/ 9 h 127"/>
                <a:gd name="T14" fmla="*/ 42 w 73"/>
                <a:gd name="T15" fmla="*/ 127 h 127"/>
                <a:gd name="T16" fmla="*/ 31 w 73"/>
                <a:gd name="T17"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127">
                  <a:moveTo>
                    <a:pt x="31" y="127"/>
                  </a:moveTo>
                  <a:lnTo>
                    <a:pt x="31" y="9"/>
                  </a:lnTo>
                  <a:lnTo>
                    <a:pt x="0" y="9"/>
                  </a:lnTo>
                  <a:lnTo>
                    <a:pt x="0" y="0"/>
                  </a:lnTo>
                  <a:lnTo>
                    <a:pt x="73" y="0"/>
                  </a:lnTo>
                  <a:lnTo>
                    <a:pt x="73" y="9"/>
                  </a:lnTo>
                  <a:lnTo>
                    <a:pt x="42" y="9"/>
                  </a:lnTo>
                  <a:lnTo>
                    <a:pt x="42" y="127"/>
                  </a:lnTo>
                  <a:lnTo>
                    <a:pt x="31" y="127"/>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20"/>
            <p:cNvSpPr>
              <a:spLocks/>
            </p:cNvSpPr>
            <p:nvPr userDrawn="1"/>
          </p:nvSpPr>
          <p:spPr bwMode="auto">
            <a:xfrm>
              <a:off x="1759" y="2530"/>
              <a:ext cx="16" cy="29"/>
            </a:xfrm>
            <a:custGeom>
              <a:avLst/>
              <a:gdLst>
                <a:gd name="T0" fmla="*/ 31 w 73"/>
                <a:gd name="T1" fmla="*/ 127 h 127"/>
                <a:gd name="T2" fmla="*/ 31 w 73"/>
                <a:gd name="T3" fmla="*/ 9 h 127"/>
                <a:gd name="T4" fmla="*/ 0 w 73"/>
                <a:gd name="T5" fmla="*/ 9 h 127"/>
                <a:gd name="T6" fmla="*/ 0 w 73"/>
                <a:gd name="T7" fmla="*/ 0 h 127"/>
                <a:gd name="T8" fmla="*/ 73 w 73"/>
                <a:gd name="T9" fmla="*/ 0 h 127"/>
                <a:gd name="T10" fmla="*/ 73 w 73"/>
                <a:gd name="T11" fmla="*/ 9 h 127"/>
                <a:gd name="T12" fmla="*/ 42 w 73"/>
                <a:gd name="T13" fmla="*/ 9 h 127"/>
                <a:gd name="T14" fmla="*/ 42 w 73"/>
                <a:gd name="T15" fmla="*/ 127 h 127"/>
                <a:gd name="T16" fmla="*/ 31 w 73"/>
                <a:gd name="T17"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127">
                  <a:moveTo>
                    <a:pt x="31" y="127"/>
                  </a:moveTo>
                  <a:lnTo>
                    <a:pt x="31" y="9"/>
                  </a:lnTo>
                  <a:lnTo>
                    <a:pt x="0" y="9"/>
                  </a:lnTo>
                  <a:lnTo>
                    <a:pt x="0" y="0"/>
                  </a:lnTo>
                  <a:lnTo>
                    <a:pt x="73" y="0"/>
                  </a:lnTo>
                  <a:lnTo>
                    <a:pt x="73" y="9"/>
                  </a:lnTo>
                  <a:lnTo>
                    <a:pt x="42" y="9"/>
                  </a:lnTo>
                  <a:lnTo>
                    <a:pt x="42" y="127"/>
                  </a:lnTo>
                  <a:lnTo>
                    <a:pt x="31" y="127"/>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24" name="Freeform 21"/>
            <p:cNvSpPr>
              <a:spLocks noEditPoints="1"/>
            </p:cNvSpPr>
            <p:nvPr userDrawn="1"/>
          </p:nvSpPr>
          <p:spPr bwMode="auto">
            <a:xfrm>
              <a:off x="1778" y="2529"/>
              <a:ext cx="18" cy="31"/>
            </a:xfrm>
            <a:custGeom>
              <a:avLst/>
              <a:gdLst>
                <a:gd name="T0" fmla="*/ 12 w 77"/>
                <a:gd name="T1" fmla="*/ 66 h 133"/>
                <a:gd name="T2" fmla="*/ 15 w 77"/>
                <a:gd name="T3" fmla="*/ 107 h 133"/>
                <a:gd name="T4" fmla="*/ 39 w 77"/>
                <a:gd name="T5" fmla="*/ 123 h 133"/>
                <a:gd name="T6" fmla="*/ 63 w 77"/>
                <a:gd name="T7" fmla="*/ 107 h 133"/>
                <a:gd name="T8" fmla="*/ 66 w 77"/>
                <a:gd name="T9" fmla="*/ 66 h 133"/>
                <a:gd name="T10" fmla="*/ 63 w 77"/>
                <a:gd name="T11" fmla="*/ 25 h 133"/>
                <a:gd name="T12" fmla="*/ 39 w 77"/>
                <a:gd name="T13" fmla="*/ 10 h 133"/>
                <a:gd name="T14" fmla="*/ 15 w 77"/>
                <a:gd name="T15" fmla="*/ 25 h 133"/>
                <a:gd name="T16" fmla="*/ 12 w 77"/>
                <a:gd name="T17" fmla="*/ 66 h 133"/>
                <a:gd name="T18" fmla="*/ 0 w 77"/>
                <a:gd name="T19" fmla="*/ 66 h 133"/>
                <a:gd name="T20" fmla="*/ 5 w 77"/>
                <a:gd name="T21" fmla="*/ 20 h 133"/>
                <a:gd name="T22" fmla="*/ 39 w 77"/>
                <a:gd name="T23" fmla="*/ 0 h 133"/>
                <a:gd name="T24" fmla="*/ 72 w 77"/>
                <a:gd name="T25" fmla="*/ 20 h 133"/>
                <a:gd name="T26" fmla="*/ 77 w 77"/>
                <a:gd name="T27" fmla="*/ 66 h 133"/>
                <a:gd name="T28" fmla="*/ 72 w 77"/>
                <a:gd name="T29" fmla="*/ 112 h 133"/>
                <a:gd name="T30" fmla="*/ 39 w 77"/>
                <a:gd name="T31" fmla="*/ 133 h 133"/>
                <a:gd name="T32" fmla="*/ 5 w 77"/>
                <a:gd name="T33" fmla="*/ 112 h 133"/>
                <a:gd name="T34" fmla="*/ 0 w 77"/>
                <a:gd name="T35" fmla="*/ 66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7" h="133">
                  <a:moveTo>
                    <a:pt x="12" y="66"/>
                  </a:moveTo>
                  <a:cubicBezTo>
                    <a:pt x="12" y="87"/>
                    <a:pt x="13" y="101"/>
                    <a:pt x="15" y="107"/>
                  </a:cubicBezTo>
                  <a:cubicBezTo>
                    <a:pt x="19" y="118"/>
                    <a:pt x="27" y="123"/>
                    <a:pt x="39" y="123"/>
                  </a:cubicBezTo>
                  <a:cubicBezTo>
                    <a:pt x="51" y="123"/>
                    <a:pt x="59" y="118"/>
                    <a:pt x="63" y="107"/>
                  </a:cubicBezTo>
                  <a:cubicBezTo>
                    <a:pt x="65" y="101"/>
                    <a:pt x="66" y="87"/>
                    <a:pt x="66" y="66"/>
                  </a:cubicBezTo>
                  <a:cubicBezTo>
                    <a:pt x="66" y="46"/>
                    <a:pt x="65" y="32"/>
                    <a:pt x="63" y="25"/>
                  </a:cubicBezTo>
                  <a:cubicBezTo>
                    <a:pt x="59" y="15"/>
                    <a:pt x="51" y="10"/>
                    <a:pt x="39" y="10"/>
                  </a:cubicBezTo>
                  <a:cubicBezTo>
                    <a:pt x="27" y="10"/>
                    <a:pt x="19" y="15"/>
                    <a:pt x="15" y="25"/>
                  </a:cubicBezTo>
                  <a:cubicBezTo>
                    <a:pt x="13" y="32"/>
                    <a:pt x="12" y="46"/>
                    <a:pt x="12" y="66"/>
                  </a:cubicBezTo>
                  <a:close/>
                  <a:moveTo>
                    <a:pt x="0" y="66"/>
                  </a:moveTo>
                  <a:cubicBezTo>
                    <a:pt x="0" y="44"/>
                    <a:pt x="2" y="29"/>
                    <a:pt x="5" y="20"/>
                  </a:cubicBezTo>
                  <a:cubicBezTo>
                    <a:pt x="11" y="7"/>
                    <a:pt x="22" y="0"/>
                    <a:pt x="39" y="0"/>
                  </a:cubicBezTo>
                  <a:cubicBezTo>
                    <a:pt x="56" y="0"/>
                    <a:pt x="67" y="7"/>
                    <a:pt x="72" y="20"/>
                  </a:cubicBezTo>
                  <a:cubicBezTo>
                    <a:pt x="76" y="29"/>
                    <a:pt x="77" y="44"/>
                    <a:pt x="77" y="66"/>
                  </a:cubicBezTo>
                  <a:cubicBezTo>
                    <a:pt x="77" y="89"/>
                    <a:pt x="76" y="104"/>
                    <a:pt x="72" y="112"/>
                  </a:cubicBezTo>
                  <a:cubicBezTo>
                    <a:pt x="67" y="126"/>
                    <a:pt x="56" y="133"/>
                    <a:pt x="39" y="133"/>
                  </a:cubicBezTo>
                  <a:cubicBezTo>
                    <a:pt x="22" y="133"/>
                    <a:pt x="11" y="126"/>
                    <a:pt x="5" y="112"/>
                  </a:cubicBezTo>
                  <a:cubicBezTo>
                    <a:pt x="2" y="104"/>
                    <a:pt x="0" y="89"/>
                    <a:pt x="0" y="6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25" name="Freeform 22"/>
            <p:cNvSpPr>
              <a:spLocks noEditPoints="1"/>
            </p:cNvSpPr>
            <p:nvPr userDrawn="1"/>
          </p:nvSpPr>
          <p:spPr bwMode="auto">
            <a:xfrm>
              <a:off x="1802" y="2530"/>
              <a:ext cx="15" cy="29"/>
            </a:xfrm>
            <a:custGeom>
              <a:avLst/>
              <a:gdLst>
                <a:gd name="T0" fmla="*/ 33 w 66"/>
                <a:gd name="T1" fmla="*/ 65 h 127"/>
                <a:gd name="T2" fmla="*/ 11 w 66"/>
                <a:gd name="T3" fmla="*/ 65 h 127"/>
                <a:gd name="T4" fmla="*/ 11 w 66"/>
                <a:gd name="T5" fmla="*/ 127 h 127"/>
                <a:gd name="T6" fmla="*/ 0 w 66"/>
                <a:gd name="T7" fmla="*/ 127 h 127"/>
                <a:gd name="T8" fmla="*/ 0 w 66"/>
                <a:gd name="T9" fmla="*/ 0 h 127"/>
                <a:gd name="T10" fmla="*/ 35 w 66"/>
                <a:gd name="T11" fmla="*/ 0 h 127"/>
                <a:gd name="T12" fmla="*/ 59 w 66"/>
                <a:gd name="T13" fmla="*/ 6 h 127"/>
                <a:gd name="T14" fmla="*/ 66 w 66"/>
                <a:gd name="T15" fmla="*/ 30 h 127"/>
                <a:gd name="T16" fmla="*/ 62 w 66"/>
                <a:gd name="T17" fmla="*/ 50 h 127"/>
                <a:gd name="T18" fmla="*/ 46 w 66"/>
                <a:gd name="T19" fmla="*/ 61 h 127"/>
                <a:gd name="T20" fmla="*/ 46 w 66"/>
                <a:gd name="T21" fmla="*/ 61 h 127"/>
                <a:gd name="T22" fmla="*/ 59 w 66"/>
                <a:gd name="T23" fmla="*/ 66 h 127"/>
                <a:gd name="T24" fmla="*/ 64 w 66"/>
                <a:gd name="T25" fmla="*/ 80 h 127"/>
                <a:gd name="T26" fmla="*/ 65 w 66"/>
                <a:gd name="T27" fmla="*/ 112 h 127"/>
                <a:gd name="T28" fmla="*/ 66 w 66"/>
                <a:gd name="T29" fmla="*/ 127 h 127"/>
                <a:gd name="T30" fmla="*/ 55 w 66"/>
                <a:gd name="T31" fmla="*/ 127 h 127"/>
                <a:gd name="T32" fmla="*/ 54 w 66"/>
                <a:gd name="T33" fmla="*/ 95 h 127"/>
                <a:gd name="T34" fmla="*/ 54 w 66"/>
                <a:gd name="T35" fmla="*/ 85 h 127"/>
                <a:gd name="T36" fmla="*/ 49 w 66"/>
                <a:gd name="T37" fmla="*/ 72 h 127"/>
                <a:gd name="T38" fmla="*/ 33 w 66"/>
                <a:gd name="T39" fmla="*/ 65 h 127"/>
                <a:gd name="T40" fmla="*/ 11 w 66"/>
                <a:gd name="T41" fmla="*/ 9 h 127"/>
                <a:gd name="T42" fmla="*/ 11 w 66"/>
                <a:gd name="T43" fmla="*/ 56 h 127"/>
                <a:gd name="T44" fmla="*/ 30 w 66"/>
                <a:gd name="T45" fmla="*/ 56 h 127"/>
                <a:gd name="T46" fmla="*/ 49 w 66"/>
                <a:gd name="T47" fmla="*/ 51 h 127"/>
                <a:gd name="T48" fmla="*/ 54 w 66"/>
                <a:gd name="T49" fmla="*/ 30 h 127"/>
                <a:gd name="T50" fmla="*/ 49 w 66"/>
                <a:gd name="T51" fmla="*/ 13 h 127"/>
                <a:gd name="T52" fmla="*/ 34 w 66"/>
                <a:gd name="T53" fmla="*/ 9 h 127"/>
                <a:gd name="T54" fmla="*/ 11 w 66"/>
                <a:gd name="T55" fmla="*/ 9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6" h="127">
                  <a:moveTo>
                    <a:pt x="33" y="65"/>
                  </a:moveTo>
                  <a:lnTo>
                    <a:pt x="11" y="65"/>
                  </a:lnTo>
                  <a:lnTo>
                    <a:pt x="11" y="127"/>
                  </a:lnTo>
                  <a:lnTo>
                    <a:pt x="0" y="127"/>
                  </a:lnTo>
                  <a:lnTo>
                    <a:pt x="0" y="0"/>
                  </a:lnTo>
                  <a:lnTo>
                    <a:pt x="35" y="0"/>
                  </a:lnTo>
                  <a:cubicBezTo>
                    <a:pt x="47" y="0"/>
                    <a:pt x="55" y="2"/>
                    <a:pt x="59" y="6"/>
                  </a:cubicBezTo>
                  <a:cubicBezTo>
                    <a:pt x="64" y="11"/>
                    <a:pt x="66" y="19"/>
                    <a:pt x="66" y="30"/>
                  </a:cubicBezTo>
                  <a:cubicBezTo>
                    <a:pt x="66" y="39"/>
                    <a:pt x="65" y="46"/>
                    <a:pt x="62" y="50"/>
                  </a:cubicBezTo>
                  <a:cubicBezTo>
                    <a:pt x="59" y="55"/>
                    <a:pt x="54" y="59"/>
                    <a:pt x="46" y="61"/>
                  </a:cubicBezTo>
                  <a:lnTo>
                    <a:pt x="46" y="61"/>
                  </a:lnTo>
                  <a:cubicBezTo>
                    <a:pt x="52" y="62"/>
                    <a:pt x="57" y="64"/>
                    <a:pt x="59" y="66"/>
                  </a:cubicBezTo>
                  <a:cubicBezTo>
                    <a:pt x="61" y="68"/>
                    <a:pt x="63" y="73"/>
                    <a:pt x="64" y="80"/>
                  </a:cubicBezTo>
                  <a:cubicBezTo>
                    <a:pt x="65" y="85"/>
                    <a:pt x="65" y="96"/>
                    <a:pt x="65" y="112"/>
                  </a:cubicBezTo>
                  <a:cubicBezTo>
                    <a:pt x="65" y="111"/>
                    <a:pt x="65" y="116"/>
                    <a:pt x="66" y="127"/>
                  </a:cubicBezTo>
                  <a:lnTo>
                    <a:pt x="55" y="127"/>
                  </a:lnTo>
                  <a:cubicBezTo>
                    <a:pt x="55" y="125"/>
                    <a:pt x="54" y="114"/>
                    <a:pt x="54" y="95"/>
                  </a:cubicBezTo>
                  <a:cubicBezTo>
                    <a:pt x="54" y="92"/>
                    <a:pt x="54" y="88"/>
                    <a:pt x="54" y="85"/>
                  </a:cubicBezTo>
                  <a:cubicBezTo>
                    <a:pt x="53" y="80"/>
                    <a:pt x="51" y="75"/>
                    <a:pt x="49" y="72"/>
                  </a:cubicBezTo>
                  <a:cubicBezTo>
                    <a:pt x="45" y="67"/>
                    <a:pt x="40" y="65"/>
                    <a:pt x="33" y="65"/>
                  </a:cubicBezTo>
                  <a:close/>
                  <a:moveTo>
                    <a:pt x="11" y="9"/>
                  </a:moveTo>
                  <a:lnTo>
                    <a:pt x="11" y="56"/>
                  </a:lnTo>
                  <a:lnTo>
                    <a:pt x="30" y="56"/>
                  </a:lnTo>
                  <a:cubicBezTo>
                    <a:pt x="38" y="56"/>
                    <a:pt x="45" y="54"/>
                    <a:pt x="49" y="51"/>
                  </a:cubicBezTo>
                  <a:cubicBezTo>
                    <a:pt x="53" y="47"/>
                    <a:pt x="54" y="40"/>
                    <a:pt x="54" y="30"/>
                  </a:cubicBezTo>
                  <a:cubicBezTo>
                    <a:pt x="54" y="22"/>
                    <a:pt x="53" y="16"/>
                    <a:pt x="49" y="13"/>
                  </a:cubicBezTo>
                  <a:cubicBezTo>
                    <a:pt x="46" y="11"/>
                    <a:pt x="41" y="9"/>
                    <a:pt x="34" y="9"/>
                  </a:cubicBezTo>
                  <a:lnTo>
                    <a:pt x="11" y="9"/>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26" name="Freeform 23"/>
            <p:cNvSpPr>
              <a:spLocks/>
            </p:cNvSpPr>
            <p:nvPr userDrawn="1"/>
          </p:nvSpPr>
          <p:spPr bwMode="auto">
            <a:xfrm>
              <a:off x="1822" y="2530"/>
              <a:ext cx="19" cy="29"/>
            </a:xfrm>
            <a:custGeom>
              <a:avLst/>
              <a:gdLst>
                <a:gd name="T0" fmla="*/ 11 w 80"/>
                <a:gd name="T1" fmla="*/ 127 h 127"/>
                <a:gd name="T2" fmla="*/ 0 w 80"/>
                <a:gd name="T3" fmla="*/ 127 h 127"/>
                <a:gd name="T4" fmla="*/ 0 w 80"/>
                <a:gd name="T5" fmla="*/ 0 h 127"/>
                <a:gd name="T6" fmla="*/ 17 w 80"/>
                <a:gd name="T7" fmla="*/ 0 h 127"/>
                <a:gd name="T8" fmla="*/ 69 w 80"/>
                <a:gd name="T9" fmla="*/ 112 h 127"/>
                <a:gd name="T10" fmla="*/ 69 w 80"/>
                <a:gd name="T11" fmla="*/ 111 h 127"/>
                <a:gd name="T12" fmla="*/ 69 w 80"/>
                <a:gd name="T13" fmla="*/ 0 h 127"/>
                <a:gd name="T14" fmla="*/ 80 w 80"/>
                <a:gd name="T15" fmla="*/ 0 h 127"/>
                <a:gd name="T16" fmla="*/ 80 w 80"/>
                <a:gd name="T17" fmla="*/ 127 h 127"/>
                <a:gd name="T18" fmla="*/ 63 w 80"/>
                <a:gd name="T19" fmla="*/ 127 h 127"/>
                <a:gd name="T20" fmla="*/ 11 w 80"/>
                <a:gd name="T21" fmla="*/ 14 h 127"/>
                <a:gd name="T22" fmla="*/ 11 w 80"/>
                <a:gd name="T23" fmla="*/ 14 h 127"/>
                <a:gd name="T24" fmla="*/ 11 w 80"/>
                <a:gd name="T25"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 h="127">
                  <a:moveTo>
                    <a:pt x="11" y="127"/>
                  </a:moveTo>
                  <a:lnTo>
                    <a:pt x="0" y="127"/>
                  </a:lnTo>
                  <a:lnTo>
                    <a:pt x="0" y="0"/>
                  </a:lnTo>
                  <a:lnTo>
                    <a:pt x="17" y="0"/>
                  </a:lnTo>
                  <a:lnTo>
                    <a:pt x="69" y="112"/>
                  </a:lnTo>
                  <a:lnTo>
                    <a:pt x="69" y="111"/>
                  </a:lnTo>
                  <a:lnTo>
                    <a:pt x="69" y="0"/>
                  </a:lnTo>
                  <a:lnTo>
                    <a:pt x="80" y="0"/>
                  </a:lnTo>
                  <a:lnTo>
                    <a:pt x="80" y="127"/>
                  </a:lnTo>
                  <a:lnTo>
                    <a:pt x="63" y="127"/>
                  </a:lnTo>
                  <a:lnTo>
                    <a:pt x="11" y="14"/>
                  </a:lnTo>
                  <a:lnTo>
                    <a:pt x="11" y="14"/>
                  </a:lnTo>
                  <a:lnTo>
                    <a:pt x="11" y="127"/>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27" name="Freeform 24"/>
            <p:cNvSpPr>
              <a:spLocks/>
            </p:cNvSpPr>
            <p:nvPr userDrawn="1"/>
          </p:nvSpPr>
          <p:spPr bwMode="auto">
            <a:xfrm>
              <a:off x="1847" y="2530"/>
              <a:ext cx="14" cy="29"/>
            </a:xfrm>
            <a:custGeom>
              <a:avLst/>
              <a:gdLst>
                <a:gd name="T0" fmla="*/ 0 w 59"/>
                <a:gd name="T1" fmla="*/ 0 h 127"/>
                <a:gd name="T2" fmla="*/ 58 w 59"/>
                <a:gd name="T3" fmla="*/ 0 h 127"/>
                <a:gd name="T4" fmla="*/ 58 w 59"/>
                <a:gd name="T5" fmla="*/ 9 h 127"/>
                <a:gd name="T6" fmla="*/ 11 w 59"/>
                <a:gd name="T7" fmla="*/ 9 h 127"/>
                <a:gd name="T8" fmla="*/ 11 w 59"/>
                <a:gd name="T9" fmla="*/ 57 h 127"/>
                <a:gd name="T10" fmla="*/ 56 w 59"/>
                <a:gd name="T11" fmla="*/ 57 h 127"/>
                <a:gd name="T12" fmla="*/ 56 w 59"/>
                <a:gd name="T13" fmla="*/ 66 h 127"/>
                <a:gd name="T14" fmla="*/ 11 w 59"/>
                <a:gd name="T15" fmla="*/ 66 h 127"/>
                <a:gd name="T16" fmla="*/ 11 w 59"/>
                <a:gd name="T17" fmla="*/ 118 h 127"/>
                <a:gd name="T18" fmla="*/ 59 w 59"/>
                <a:gd name="T19" fmla="*/ 118 h 127"/>
                <a:gd name="T20" fmla="*/ 59 w 59"/>
                <a:gd name="T21" fmla="*/ 127 h 127"/>
                <a:gd name="T22" fmla="*/ 0 w 59"/>
                <a:gd name="T23" fmla="*/ 127 h 127"/>
                <a:gd name="T24" fmla="*/ 0 w 59"/>
                <a:gd name="T25" fmla="*/ 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127">
                  <a:moveTo>
                    <a:pt x="0" y="0"/>
                  </a:moveTo>
                  <a:lnTo>
                    <a:pt x="58" y="0"/>
                  </a:lnTo>
                  <a:lnTo>
                    <a:pt x="58" y="9"/>
                  </a:lnTo>
                  <a:lnTo>
                    <a:pt x="11" y="9"/>
                  </a:lnTo>
                  <a:lnTo>
                    <a:pt x="11" y="57"/>
                  </a:lnTo>
                  <a:lnTo>
                    <a:pt x="56" y="57"/>
                  </a:lnTo>
                  <a:lnTo>
                    <a:pt x="56" y="66"/>
                  </a:lnTo>
                  <a:lnTo>
                    <a:pt x="11" y="66"/>
                  </a:lnTo>
                  <a:lnTo>
                    <a:pt x="11" y="118"/>
                  </a:lnTo>
                  <a:lnTo>
                    <a:pt x="59" y="118"/>
                  </a:lnTo>
                  <a:lnTo>
                    <a:pt x="59" y="127"/>
                  </a:lnTo>
                  <a:lnTo>
                    <a:pt x="0" y="127"/>
                  </a:lnTo>
                  <a:lnTo>
                    <a:pt x="0" y="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28" name="Freeform 25"/>
            <p:cNvSpPr>
              <a:spLocks/>
            </p:cNvSpPr>
            <p:nvPr userDrawn="1"/>
          </p:nvSpPr>
          <p:spPr bwMode="auto">
            <a:xfrm>
              <a:off x="1863" y="2530"/>
              <a:ext cx="19" cy="29"/>
            </a:xfrm>
            <a:custGeom>
              <a:avLst/>
              <a:gdLst>
                <a:gd name="T0" fmla="*/ 36 w 84"/>
                <a:gd name="T1" fmla="*/ 127 h 127"/>
                <a:gd name="T2" fmla="*/ 36 w 84"/>
                <a:gd name="T3" fmla="*/ 74 h 127"/>
                <a:gd name="T4" fmla="*/ 0 w 84"/>
                <a:gd name="T5" fmla="*/ 0 h 127"/>
                <a:gd name="T6" fmla="*/ 13 w 84"/>
                <a:gd name="T7" fmla="*/ 0 h 127"/>
                <a:gd name="T8" fmla="*/ 42 w 84"/>
                <a:gd name="T9" fmla="*/ 63 h 127"/>
                <a:gd name="T10" fmla="*/ 73 w 84"/>
                <a:gd name="T11" fmla="*/ 0 h 127"/>
                <a:gd name="T12" fmla="*/ 84 w 84"/>
                <a:gd name="T13" fmla="*/ 0 h 127"/>
                <a:gd name="T14" fmla="*/ 48 w 84"/>
                <a:gd name="T15" fmla="*/ 74 h 127"/>
                <a:gd name="T16" fmla="*/ 48 w 84"/>
                <a:gd name="T17" fmla="*/ 127 h 127"/>
                <a:gd name="T18" fmla="*/ 36 w 84"/>
                <a:gd name="T19"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 h="127">
                  <a:moveTo>
                    <a:pt x="36" y="127"/>
                  </a:moveTo>
                  <a:lnTo>
                    <a:pt x="36" y="74"/>
                  </a:lnTo>
                  <a:lnTo>
                    <a:pt x="0" y="0"/>
                  </a:lnTo>
                  <a:lnTo>
                    <a:pt x="13" y="0"/>
                  </a:lnTo>
                  <a:lnTo>
                    <a:pt x="42" y="63"/>
                  </a:lnTo>
                  <a:lnTo>
                    <a:pt x="73" y="0"/>
                  </a:lnTo>
                  <a:lnTo>
                    <a:pt x="84" y="0"/>
                  </a:lnTo>
                  <a:lnTo>
                    <a:pt x="48" y="74"/>
                  </a:lnTo>
                  <a:lnTo>
                    <a:pt x="48" y="127"/>
                  </a:lnTo>
                  <a:lnTo>
                    <a:pt x="36" y="127"/>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29" name="Freeform 26"/>
            <p:cNvSpPr>
              <a:spLocks/>
            </p:cNvSpPr>
            <p:nvPr userDrawn="1"/>
          </p:nvSpPr>
          <p:spPr bwMode="auto">
            <a:xfrm>
              <a:off x="1885" y="2529"/>
              <a:ext cx="16" cy="31"/>
            </a:xfrm>
            <a:custGeom>
              <a:avLst/>
              <a:gdLst>
                <a:gd name="T0" fmla="*/ 70 w 70"/>
                <a:gd name="T1" fmla="*/ 35 h 133"/>
                <a:gd name="T2" fmla="*/ 58 w 70"/>
                <a:gd name="T3" fmla="*/ 35 h 133"/>
                <a:gd name="T4" fmla="*/ 54 w 70"/>
                <a:gd name="T5" fmla="*/ 16 h 133"/>
                <a:gd name="T6" fmla="*/ 37 w 70"/>
                <a:gd name="T7" fmla="*/ 10 h 133"/>
                <a:gd name="T8" fmla="*/ 14 w 70"/>
                <a:gd name="T9" fmla="*/ 30 h 133"/>
                <a:gd name="T10" fmla="*/ 21 w 70"/>
                <a:gd name="T11" fmla="*/ 48 h 133"/>
                <a:gd name="T12" fmla="*/ 38 w 70"/>
                <a:gd name="T13" fmla="*/ 59 h 133"/>
                <a:gd name="T14" fmla="*/ 53 w 70"/>
                <a:gd name="T15" fmla="*/ 69 h 133"/>
                <a:gd name="T16" fmla="*/ 65 w 70"/>
                <a:gd name="T17" fmla="*/ 80 h 133"/>
                <a:gd name="T18" fmla="*/ 70 w 70"/>
                <a:gd name="T19" fmla="*/ 99 h 133"/>
                <a:gd name="T20" fmla="*/ 36 w 70"/>
                <a:gd name="T21" fmla="*/ 133 h 133"/>
                <a:gd name="T22" fmla="*/ 1 w 70"/>
                <a:gd name="T23" fmla="*/ 94 h 133"/>
                <a:gd name="T24" fmla="*/ 13 w 70"/>
                <a:gd name="T25" fmla="*/ 94 h 133"/>
                <a:gd name="T26" fmla="*/ 16 w 70"/>
                <a:gd name="T27" fmla="*/ 114 h 133"/>
                <a:gd name="T28" fmla="*/ 37 w 70"/>
                <a:gd name="T29" fmla="*/ 123 h 133"/>
                <a:gd name="T30" fmla="*/ 59 w 70"/>
                <a:gd name="T31" fmla="*/ 100 h 133"/>
                <a:gd name="T32" fmla="*/ 51 w 70"/>
                <a:gd name="T33" fmla="*/ 81 h 133"/>
                <a:gd name="T34" fmla="*/ 29 w 70"/>
                <a:gd name="T35" fmla="*/ 67 h 133"/>
                <a:gd name="T36" fmla="*/ 7 w 70"/>
                <a:gd name="T37" fmla="*/ 48 h 133"/>
                <a:gd name="T38" fmla="*/ 3 w 70"/>
                <a:gd name="T39" fmla="*/ 31 h 133"/>
                <a:gd name="T40" fmla="*/ 38 w 70"/>
                <a:gd name="T41" fmla="*/ 0 h 133"/>
                <a:gd name="T42" fmla="*/ 70 w 70"/>
                <a:gd name="T43" fmla="*/ 35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0" h="133">
                  <a:moveTo>
                    <a:pt x="70" y="35"/>
                  </a:moveTo>
                  <a:lnTo>
                    <a:pt x="58" y="35"/>
                  </a:lnTo>
                  <a:cubicBezTo>
                    <a:pt x="58" y="26"/>
                    <a:pt x="57" y="20"/>
                    <a:pt x="54" y="16"/>
                  </a:cubicBezTo>
                  <a:cubicBezTo>
                    <a:pt x="51" y="12"/>
                    <a:pt x="45" y="10"/>
                    <a:pt x="37" y="10"/>
                  </a:cubicBezTo>
                  <a:cubicBezTo>
                    <a:pt x="22" y="10"/>
                    <a:pt x="14" y="16"/>
                    <a:pt x="14" y="30"/>
                  </a:cubicBezTo>
                  <a:cubicBezTo>
                    <a:pt x="14" y="38"/>
                    <a:pt x="16" y="44"/>
                    <a:pt x="21" y="48"/>
                  </a:cubicBezTo>
                  <a:cubicBezTo>
                    <a:pt x="27" y="52"/>
                    <a:pt x="32" y="55"/>
                    <a:pt x="38" y="59"/>
                  </a:cubicBezTo>
                  <a:cubicBezTo>
                    <a:pt x="43" y="63"/>
                    <a:pt x="48" y="66"/>
                    <a:pt x="53" y="69"/>
                  </a:cubicBezTo>
                  <a:cubicBezTo>
                    <a:pt x="59" y="73"/>
                    <a:pt x="63" y="76"/>
                    <a:pt x="65" y="80"/>
                  </a:cubicBezTo>
                  <a:cubicBezTo>
                    <a:pt x="68" y="85"/>
                    <a:pt x="70" y="91"/>
                    <a:pt x="70" y="99"/>
                  </a:cubicBezTo>
                  <a:cubicBezTo>
                    <a:pt x="70" y="121"/>
                    <a:pt x="59" y="133"/>
                    <a:pt x="36" y="133"/>
                  </a:cubicBezTo>
                  <a:cubicBezTo>
                    <a:pt x="12" y="133"/>
                    <a:pt x="0" y="120"/>
                    <a:pt x="1" y="94"/>
                  </a:cubicBezTo>
                  <a:lnTo>
                    <a:pt x="13" y="94"/>
                  </a:lnTo>
                  <a:cubicBezTo>
                    <a:pt x="13" y="103"/>
                    <a:pt x="14" y="110"/>
                    <a:pt x="16" y="114"/>
                  </a:cubicBezTo>
                  <a:cubicBezTo>
                    <a:pt x="20" y="120"/>
                    <a:pt x="26" y="123"/>
                    <a:pt x="37" y="123"/>
                  </a:cubicBezTo>
                  <a:cubicBezTo>
                    <a:pt x="51" y="123"/>
                    <a:pt x="59" y="115"/>
                    <a:pt x="59" y="100"/>
                  </a:cubicBezTo>
                  <a:cubicBezTo>
                    <a:pt x="59" y="93"/>
                    <a:pt x="56" y="86"/>
                    <a:pt x="51" y="81"/>
                  </a:cubicBezTo>
                  <a:cubicBezTo>
                    <a:pt x="48" y="79"/>
                    <a:pt x="41" y="74"/>
                    <a:pt x="29" y="67"/>
                  </a:cubicBezTo>
                  <a:cubicBezTo>
                    <a:pt x="17" y="60"/>
                    <a:pt x="10" y="54"/>
                    <a:pt x="7" y="48"/>
                  </a:cubicBezTo>
                  <a:cubicBezTo>
                    <a:pt x="4" y="44"/>
                    <a:pt x="3" y="39"/>
                    <a:pt x="3" y="31"/>
                  </a:cubicBezTo>
                  <a:cubicBezTo>
                    <a:pt x="3" y="11"/>
                    <a:pt x="14" y="0"/>
                    <a:pt x="38" y="0"/>
                  </a:cubicBezTo>
                  <a:cubicBezTo>
                    <a:pt x="59" y="0"/>
                    <a:pt x="70" y="12"/>
                    <a:pt x="70" y="35"/>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31" name="Freeform 27"/>
            <p:cNvSpPr>
              <a:spLocks noEditPoints="1"/>
            </p:cNvSpPr>
            <p:nvPr userDrawn="1"/>
          </p:nvSpPr>
          <p:spPr bwMode="auto">
            <a:xfrm>
              <a:off x="1913" y="2530"/>
              <a:ext cx="21" cy="29"/>
            </a:xfrm>
            <a:custGeom>
              <a:avLst/>
              <a:gdLst>
                <a:gd name="T0" fmla="*/ 40 w 93"/>
                <a:gd name="T1" fmla="*/ 0 h 127"/>
                <a:gd name="T2" fmla="*/ 54 w 93"/>
                <a:gd name="T3" fmla="*/ 0 h 127"/>
                <a:gd name="T4" fmla="*/ 93 w 93"/>
                <a:gd name="T5" fmla="*/ 127 h 127"/>
                <a:gd name="T6" fmla="*/ 82 w 93"/>
                <a:gd name="T7" fmla="*/ 127 h 127"/>
                <a:gd name="T8" fmla="*/ 71 w 93"/>
                <a:gd name="T9" fmla="*/ 94 h 127"/>
                <a:gd name="T10" fmla="*/ 21 w 93"/>
                <a:gd name="T11" fmla="*/ 94 h 127"/>
                <a:gd name="T12" fmla="*/ 11 w 93"/>
                <a:gd name="T13" fmla="*/ 127 h 127"/>
                <a:gd name="T14" fmla="*/ 0 w 93"/>
                <a:gd name="T15" fmla="*/ 127 h 127"/>
                <a:gd name="T16" fmla="*/ 40 w 93"/>
                <a:gd name="T17" fmla="*/ 0 h 127"/>
                <a:gd name="T18" fmla="*/ 25 w 93"/>
                <a:gd name="T19" fmla="*/ 84 h 127"/>
                <a:gd name="T20" fmla="*/ 68 w 93"/>
                <a:gd name="T21" fmla="*/ 84 h 127"/>
                <a:gd name="T22" fmla="*/ 47 w 93"/>
                <a:gd name="T23" fmla="*/ 12 h 127"/>
                <a:gd name="T24" fmla="*/ 46 w 93"/>
                <a:gd name="T25" fmla="*/ 12 h 127"/>
                <a:gd name="T26" fmla="*/ 25 w 93"/>
                <a:gd name="T27" fmla="*/ 84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 h="127">
                  <a:moveTo>
                    <a:pt x="40" y="0"/>
                  </a:moveTo>
                  <a:lnTo>
                    <a:pt x="54" y="0"/>
                  </a:lnTo>
                  <a:lnTo>
                    <a:pt x="93" y="127"/>
                  </a:lnTo>
                  <a:lnTo>
                    <a:pt x="82" y="127"/>
                  </a:lnTo>
                  <a:lnTo>
                    <a:pt x="71" y="94"/>
                  </a:lnTo>
                  <a:lnTo>
                    <a:pt x="21" y="94"/>
                  </a:lnTo>
                  <a:lnTo>
                    <a:pt x="11" y="127"/>
                  </a:lnTo>
                  <a:lnTo>
                    <a:pt x="0" y="127"/>
                  </a:lnTo>
                  <a:lnTo>
                    <a:pt x="40" y="0"/>
                  </a:lnTo>
                  <a:close/>
                  <a:moveTo>
                    <a:pt x="25" y="84"/>
                  </a:moveTo>
                  <a:lnTo>
                    <a:pt x="68" y="84"/>
                  </a:lnTo>
                  <a:lnTo>
                    <a:pt x="47" y="12"/>
                  </a:lnTo>
                  <a:lnTo>
                    <a:pt x="46" y="12"/>
                  </a:lnTo>
                  <a:lnTo>
                    <a:pt x="25" y="8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32" name="Freeform 28"/>
            <p:cNvSpPr>
              <a:spLocks/>
            </p:cNvSpPr>
            <p:nvPr userDrawn="1"/>
          </p:nvSpPr>
          <p:spPr bwMode="auto">
            <a:xfrm>
              <a:off x="1938" y="2530"/>
              <a:ext cx="19" cy="29"/>
            </a:xfrm>
            <a:custGeom>
              <a:avLst/>
              <a:gdLst>
                <a:gd name="T0" fmla="*/ 12 w 81"/>
                <a:gd name="T1" fmla="*/ 127 h 127"/>
                <a:gd name="T2" fmla="*/ 0 w 81"/>
                <a:gd name="T3" fmla="*/ 127 h 127"/>
                <a:gd name="T4" fmla="*/ 0 w 81"/>
                <a:gd name="T5" fmla="*/ 0 h 127"/>
                <a:gd name="T6" fmla="*/ 18 w 81"/>
                <a:gd name="T7" fmla="*/ 0 h 127"/>
                <a:gd name="T8" fmla="*/ 69 w 81"/>
                <a:gd name="T9" fmla="*/ 112 h 127"/>
                <a:gd name="T10" fmla="*/ 70 w 81"/>
                <a:gd name="T11" fmla="*/ 111 h 127"/>
                <a:gd name="T12" fmla="*/ 70 w 81"/>
                <a:gd name="T13" fmla="*/ 0 h 127"/>
                <a:gd name="T14" fmla="*/ 81 w 81"/>
                <a:gd name="T15" fmla="*/ 0 h 127"/>
                <a:gd name="T16" fmla="*/ 81 w 81"/>
                <a:gd name="T17" fmla="*/ 127 h 127"/>
                <a:gd name="T18" fmla="*/ 64 w 81"/>
                <a:gd name="T19" fmla="*/ 127 h 127"/>
                <a:gd name="T20" fmla="*/ 12 w 81"/>
                <a:gd name="T21" fmla="*/ 14 h 127"/>
                <a:gd name="T22" fmla="*/ 12 w 81"/>
                <a:gd name="T23" fmla="*/ 14 h 127"/>
                <a:gd name="T24" fmla="*/ 12 w 81"/>
                <a:gd name="T25"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 h="127">
                  <a:moveTo>
                    <a:pt x="12" y="127"/>
                  </a:moveTo>
                  <a:lnTo>
                    <a:pt x="0" y="127"/>
                  </a:lnTo>
                  <a:lnTo>
                    <a:pt x="0" y="0"/>
                  </a:lnTo>
                  <a:lnTo>
                    <a:pt x="18" y="0"/>
                  </a:lnTo>
                  <a:lnTo>
                    <a:pt x="69" y="112"/>
                  </a:lnTo>
                  <a:lnTo>
                    <a:pt x="70" y="111"/>
                  </a:lnTo>
                  <a:lnTo>
                    <a:pt x="70" y="0"/>
                  </a:lnTo>
                  <a:lnTo>
                    <a:pt x="81" y="0"/>
                  </a:lnTo>
                  <a:lnTo>
                    <a:pt x="81" y="127"/>
                  </a:lnTo>
                  <a:lnTo>
                    <a:pt x="64" y="127"/>
                  </a:lnTo>
                  <a:lnTo>
                    <a:pt x="12" y="14"/>
                  </a:lnTo>
                  <a:lnTo>
                    <a:pt x="12" y="14"/>
                  </a:lnTo>
                  <a:lnTo>
                    <a:pt x="12" y="127"/>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33" name="Freeform 29"/>
            <p:cNvSpPr>
              <a:spLocks noEditPoints="1"/>
            </p:cNvSpPr>
            <p:nvPr userDrawn="1"/>
          </p:nvSpPr>
          <p:spPr bwMode="auto">
            <a:xfrm>
              <a:off x="1963" y="2530"/>
              <a:ext cx="17" cy="29"/>
            </a:xfrm>
            <a:custGeom>
              <a:avLst/>
              <a:gdLst>
                <a:gd name="T0" fmla="*/ 11 w 74"/>
                <a:gd name="T1" fmla="*/ 9 h 127"/>
                <a:gd name="T2" fmla="*/ 11 w 74"/>
                <a:gd name="T3" fmla="*/ 118 h 127"/>
                <a:gd name="T4" fmla="*/ 25 w 74"/>
                <a:gd name="T5" fmla="*/ 118 h 127"/>
                <a:gd name="T6" fmla="*/ 50 w 74"/>
                <a:gd name="T7" fmla="*/ 113 h 127"/>
                <a:gd name="T8" fmla="*/ 60 w 74"/>
                <a:gd name="T9" fmla="*/ 95 h 127"/>
                <a:gd name="T10" fmla="*/ 62 w 74"/>
                <a:gd name="T11" fmla="*/ 56 h 127"/>
                <a:gd name="T12" fmla="*/ 56 w 74"/>
                <a:gd name="T13" fmla="*/ 19 h 127"/>
                <a:gd name="T14" fmla="*/ 26 w 74"/>
                <a:gd name="T15" fmla="*/ 9 h 127"/>
                <a:gd name="T16" fmla="*/ 11 w 74"/>
                <a:gd name="T17" fmla="*/ 9 h 127"/>
                <a:gd name="T18" fmla="*/ 0 w 74"/>
                <a:gd name="T19" fmla="*/ 127 h 127"/>
                <a:gd name="T20" fmla="*/ 0 w 74"/>
                <a:gd name="T21" fmla="*/ 0 h 127"/>
                <a:gd name="T22" fmla="*/ 34 w 74"/>
                <a:gd name="T23" fmla="*/ 0 h 127"/>
                <a:gd name="T24" fmla="*/ 67 w 74"/>
                <a:gd name="T25" fmla="*/ 16 h 127"/>
                <a:gd name="T26" fmla="*/ 74 w 74"/>
                <a:gd name="T27" fmla="*/ 64 h 127"/>
                <a:gd name="T28" fmla="*/ 66 w 74"/>
                <a:gd name="T29" fmla="*/ 111 h 127"/>
                <a:gd name="T30" fmla="*/ 29 w 74"/>
                <a:gd name="T31" fmla="*/ 127 h 127"/>
                <a:gd name="T32" fmla="*/ 0 w 74"/>
                <a:gd name="T33"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4" h="127">
                  <a:moveTo>
                    <a:pt x="11" y="9"/>
                  </a:moveTo>
                  <a:lnTo>
                    <a:pt x="11" y="118"/>
                  </a:lnTo>
                  <a:lnTo>
                    <a:pt x="25" y="118"/>
                  </a:lnTo>
                  <a:cubicBezTo>
                    <a:pt x="37" y="118"/>
                    <a:pt x="45" y="116"/>
                    <a:pt x="50" y="113"/>
                  </a:cubicBezTo>
                  <a:cubicBezTo>
                    <a:pt x="55" y="110"/>
                    <a:pt x="58" y="104"/>
                    <a:pt x="60" y="95"/>
                  </a:cubicBezTo>
                  <a:cubicBezTo>
                    <a:pt x="62" y="88"/>
                    <a:pt x="62" y="75"/>
                    <a:pt x="62" y="56"/>
                  </a:cubicBezTo>
                  <a:cubicBezTo>
                    <a:pt x="62" y="38"/>
                    <a:pt x="60" y="25"/>
                    <a:pt x="56" y="19"/>
                  </a:cubicBezTo>
                  <a:cubicBezTo>
                    <a:pt x="51" y="13"/>
                    <a:pt x="41" y="9"/>
                    <a:pt x="26" y="9"/>
                  </a:cubicBezTo>
                  <a:lnTo>
                    <a:pt x="11" y="9"/>
                  </a:lnTo>
                  <a:close/>
                  <a:moveTo>
                    <a:pt x="0" y="127"/>
                  </a:moveTo>
                  <a:lnTo>
                    <a:pt x="0" y="0"/>
                  </a:lnTo>
                  <a:lnTo>
                    <a:pt x="34" y="0"/>
                  </a:lnTo>
                  <a:cubicBezTo>
                    <a:pt x="50" y="0"/>
                    <a:pt x="61" y="5"/>
                    <a:pt x="67" y="16"/>
                  </a:cubicBezTo>
                  <a:cubicBezTo>
                    <a:pt x="71" y="24"/>
                    <a:pt x="74" y="40"/>
                    <a:pt x="74" y="64"/>
                  </a:cubicBezTo>
                  <a:cubicBezTo>
                    <a:pt x="74" y="87"/>
                    <a:pt x="71" y="103"/>
                    <a:pt x="66" y="111"/>
                  </a:cubicBezTo>
                  <a:cubicBezTo>
                    <a:pt x="59" y="122"/>
                    <a:pt x="47" y="127"/>
                    <a:pt x="29" y="127"/>
                  </a:cubicBezTo>
                  <a:lnTo>
                    <a:pt x="0" y="127"/>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34" name="Freeform 30"/>
            <p:cNvSpPr>
              <a:spLocks noEditPoints="1"/>
            </p:cNvSpPr>
            <p:nvPr userDrawn="1"/>
          </p:nvSpPr>
          <p:spPr bwMode="auto">
            <a:xfrm>
              <a:off x="1992" y="2530"/>
              <a:ext cx="22" cy="29"/>
            </a:xfrm>
            <a:custGeom>
              <a:avLst/>
              <a:gdLst>
                <a:gd name="T0" fmla="*/ 40 w 93"/>
                <a:gd name="T1" fmla="*/ 0 h 127"/>
                <a:gd name="T2" fmla="*/ 54 w 93"/>
                <a:gd name="T3" fmla="*/ 0 h 127"/>
                <a:gd name="T4" fmla="*/ 93 w 93"/>
                <a:gd name="T5" fmla="*/ 127 h 127"/>
                <a:gd name="T6" fmla="*/ 82 w 93"/>
                <a:gd name="T7" fmla="*/ 127 h 127"/>
                <a:gd name="T8" fmla="*/ 71 w 93"/>
                <a:gd name="T9" fmla="*/ 94 h 127"/>
                <a:gd name="T10" fmla="*/ 22 w 93"/>
                <a:gd name="T11" fmla="*/ 94 h 127"/>
                <a:gd name="T12" fmla="*/ 11 w 93"/>
                <a:gd name="T13" fmla="*/ 127 h 127"/>
                <a:gd name="T14" fmla="*/ 0 w 93"/>
                <a:gd name="T15" fmla="*/ 127 h 127"/>
                <a:gd name="T16" fmla="*/ 40 w 93"/>
                <a:gd name="T17" fmla="*/ 0 h 127"/>
                <a:gd name="T18" fmla="*/ 25 w 93"/>
                <a:gd name="T19" fmla="*/ 84 h 127"/>
                <a:gd name="T20" fmla="*/ 68 w 93"/>
                <a:gd name="T21" fmla="*/ 84 h 127"/>
                <a:gd name="T22" fmla="*/ 47 w 93"/>
                <a:gd name="T23" fmla="*/ 12 h 127"/>
                <a:gd name="T24" fmla="*/ 46 w 93"/>
                <a:gd name="T25" fmla="*/ 12 h 127"/>
                <a:gd name="T26" fmla="*/ 25 w 93"/>
                <a:gd name="T27" fmla="*/ 84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 h="127">
                  <a:moveTo>
                    <a:pt x="40" y="0"/>
                  </a:moveTo>
                  <a:lnTo>
                    <a:pt x="54" y="0"/>
                  </a:lnTo>
                  <a:lnTo>
                    <a:pt x="93" y="127"/>
                  </a:lnTo>
                  <a:lnTo>
                    <a:pt x="82" y="127"/>
                  </a:lnTo>
                  <a:lnTo>
                    <a:pt x="71" y="94"/>
                  </a:lnTo>
                  <a:lnTo>
                    <a:pt x="22" y="94"/>
                  </a:lnTo>
                  <a:lnTo>
                    <a:pt x="11" y="127"/>
                  </a:lnTo>
                  <a:lnTo>
                    <a:pt x="0" y="127"/>
                  </a:lnTo>
                  <a:lnTo>
                    <a:pt x="40" y="0"/>
                  </a:lnTo>
                  <a:close/>
                  <a:moveTo>
                    <a:pt x="25" y="84"/>
                  </a:moveTo>
                  <a:lnTo>
                    <a:pt x="68" y="84"/>
                  </a:lnTo>
                  <a:lnTo>
                    <a:pt x="47" y="12"/>
                  </a:lnTo>
                  <a:lnTo>
                    <a:pt x="46" y="12"/>
                  </a:lnTo>
                  <a:lnTo>
                    <a:pt x="25" y="8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35" name="Freeform 31"/>
            <p:cNvSpPr>
              <a:spLocks noEditPoints="1"/>
            </p:cNvSpPr>
            <p:nvPr userDrawn="1"/>
          </p:nvSpPr>
          <p:spPr bwMode="auto">
            <a:xfrm>
              <a:off x="2017" y="2530"/>
              <a:ext cx="17" cy="29"/>
            </a:xfrm>
            <a:custGeom>
              <a:avLst/>
              <a:gdLst>
                <a:gd name="T0" fmla="*/ 11 w 74"/>
                <a:gd name="T1" fmla="*/ 9 h 127"/>
                <a:gd name="T2" fmla="*/ 11 w 74"/>
                <a:gd name="T3" fmla="*/ 118 h 127"/>
                <a:gd name="T4" fmla="*/ 25 w 74"/>
                <a:gd name="T5" fmla="*/ 118 h 127"/>
                <a:gd name="T6" fmla="*/ 50 w 74"/>
                <a:gd name="T7" fmla="*/ 113 h 127"/>
                <a:gd name="T8" fmla="*/ 60 w 74"/>
                <a:gd name="T9" fmla="*/ 95 h 127"/>
                <a:gd name="T10" fmla="*/ 63 w 74"/>
                <a:gd name="T11" fmla="*/ 56 h 127"/>
                <a:gd name="T12" fmla="*/ 56 w 74"/>
                <a:gd name="T13" fmla="*/ 19 h 127"/>
                <a:gd name="T14" fmla="*/ 26 w 74"/>
                <a:gd name="T15" fmla="*/ 9 h 127"/>
                <a:gd name="T16" fmla="*/ 11 w 74"/>
                <a:gd name="T17" fmla="*/ 9 h 127"/>
                <a:gd name="T18" fmla="*/ 0 w 74"/>
                <a:gd name="T19" fmla="*/ 127 h 127"/>
                <a:gd name="T20" fmla="*/ 0 w 74"/>
                <a:gd name="T21" fmla="*/ 0 h 127"/>
                <a:gd name="T22" fmla="*/ 34 w 74"/>
                <a:gd name="T23" fmla="*/ 0 h 127"/>
                <a:gd name="T24" fmla="*/ 67 w 74"/>
                <a:gd name="T25" fmla="*/ 16 h 127"/>
                <a:gd name="T26" fmla="*/ 74 w 74"/>
                <a:gd name="T27" fmla="*/ 64 h 127"/>
                <a:gd name="T28" fmla="*/ 66 w 74"/>
                <a:gd name="T29" fmla="*/ 111 h 127"/>
                <a:gd name="T30" fmla="*/ 29 w 74"/>
                <a:gd name="T31" fmla="*/ 127 h 127"/>
                <a:gd name="T32" fmla="*/ 0 w 74"/>
                <a:gd name="T33"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4" h="127">
                  <a:moveTo>
                    <a:pt x="11" y="9"/>
                  </a:moveTo>
                  <a:lnTo>
                    <a:pt x="11" y="118"/>
                  </a:lnTo>
                  <a:lnTo>
                    <a:pt x="25" y="118"/>
                  </a:lnTo>
                  <a:cubicBezTo>
                    <a:pt x="37" y="118"/>
                    <a:pt x="45" y="116"/>
                    <a:pt x="50" y="113"/>
                  </a:cubicBezTo>
                  <a:cubicBezTo>
                    <a:pt x="55" y="110"/>
                    <a:pt x="59" y="104"/>
                    <a:pt x="60" y="95"/>
                  </a:cubicBezTo>
                  <a:cubicBezTo>
                    <a:pt x="62" y="88"/>
                    <a:pt x="63" y="75"/>
                    <a:pt x="63" y="56"/>
                  </a:cubicBezTo>
                  <a:cubicBezTo>
                    <a:pt x="63" y="38"/>
                    <a:pt x="60" y="25"/>
                    <a:pt x="56" y="19"/>
                  </a:cubicBezTo>
                  <a:cubicBezTo>
                    <a:pt x="52" y="13"/>
                    <a:pt x="42" y="9"/>
                    <a:pt x="26" y="9"/>
                  </a:cubicBezTo>
                  <a:lnTo>
                    <a:pt x="11" y="9"/>
                  </a:lnTo>
                  <a:close/>
                  <a:moveTo>
                    <a:pt x="0" y="127"/>
                  </a:moveTo>
                  <a:lnTo>
                    <a:pt x="0" y="0"/>
                  </a:lnTo>
                  <a:lnTo>
                    <a:pt x="34" y="0"/>
                  </a:lnTo>
                  <a:cubicBezTo>
                    <a:pt x="51" y="0"/>
                    <a:pt x="62" y="5"/>
                    <a:pt x="67" y="16"/>
                  </a:cubicBezTo>
                  <a:cubicBezTo>
                    <a:pt x="72" y="24"/>
                    <a:pt x="74" y="40"/>
                    <a:pt x="74" y="64"/>
                  </a:cubicBezTo>
                  <a:cubicBezTo>
                    <a:pt x="74" y="87"/>
                    <a:pt x="71" y="103"/>
                    <a:pt x="66" y="111"/>
                  </a:cubicBezTo>
                  <a:cubicBezTo>
                    <a:pt x="60" y="122"/>
                    <a:pt x="47" y="127"/>
                    <a:pt x="29" y="127"/>
                  </a:cubicBezTo>
                  <a:lnTo>
                    <a:pt x="0" y="127"/>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36" name="Freeform 32"/>
            <p:cNvSpPr>
              <a:spLocks/>
            </p:cNvSpPr>
            <p:nvPr userDrawn="1"/>
          </p:nvSpPr>
          <p:spPr bwMode="auto">
            <a:xfrm>
              <a:off x="2037" y="2530"/>
              <a:ext cx="20" cy="29"/>
            </a:xfrm>
            <a:custGeom>
              <a:avLst/>
              <a:gdLst>
                <a:gd name="T0" fmla="*/ 42 w 84"/>
                <a:gd name="T1" fmla="*/ 114 h 127"/>
                <a:gd name="T2" fmla="*/ 73 w 84"/>
                <a:gd name="T3" fmla="*/ 0 h 127"/>
                <a:gd name="T4" fmla="*/ 84 w 84"/>
                <a:gd name="T5" fmla="*/ 0 h 127"/>
                <a:gd name="T6" fmla="*/ 49 w 84"/>
                <a:gd name="T7" fmla="*/ 127 h 127"/>
                <a:gd name="T8" fmla="*/ 35 w 84"/>
                <a:gd name="T9" fmla="*/ 127 h 127"/>
                <a:gd name="T10" fmla="*/ 0 w 84"/>
                <a:gd name="T11" fmla="*/ 0 h 127"/>
                <a:gd name="T12" fmla="*/ 12 w 84"/>
                <a:gd name="T13" fmla="*/ 0 h 127"/>
                <a:gd name="T14" fmla="*/ 42 w 84"/>
                <a:gd name="T15" fmla="*/ 114 h 1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27">
                  <a:moveTo>
                    <a:pt x="42" y="114"/>
                  </a:moveTo>
                  <a:lnTo>
                    <a:pt x="73" y="0"/>
                  </a:lnTo>
                  <a:lnTo>
                    <a:pt x="84" y="0"/>
                  </a:lnTo>
                  <a:lnTo>
                    <a:pt x="49" y="127"/>
                  </a:lnTo>
                  <a:lnTo>
                    <a:pt x="35" y="127"/>
                  </a:lnTo>
                  <a:lnTo>
                    <a:pt x="0" y="0"/>
                  </a:lnTo>
                  <a:lnTo>
                    <a:pt x="12" y="0"/>
                  </a:lnTo>
                  <a:lnTo>
                    <a:pt x="42" y="11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37" name="Freeform 33"/>
            <p:cNvSpPr>
              <a:spLocks noEditPoints="1"/>
            </p:cNvSpPr>
            <p:nvPr userDrawn="1"/>
          </p:nvSpPr>
          <p:spPr bwMode="auto">
            <a:xfrm>
              <a:off x="2060" y="2529"/>
              <a:ext cx="18" cy="31"/>
            </a:xfrm>
            <a:custGeom>
              <a:avLst/>
              <a:gdLst>
                <a:gd name="T0" fmla="*/ 11 w 77"/>
                <a:gd name="T1" fmla="*/ 66 h 133"/>
                <a:gd name="T2" fmla="*/ 15 w 77"/>
                <a:gd name="T3" fmla="*/ 107 h 133"/>
                <a:gd name="T4" fmla="*/ 38 w 77"/>
                <a:gd name="T5" fmla="*/ 123 h 133"/>
                <a:gd name="T6" fmla="*/ 62 w 77"/>
                <a:gd name="T7" fmla="*/ 107 h 133"/>
                <a:gd name="T8" fmla="*/ 65 w 77"/>
                <a:gd name="T9" fmla="*/ 66 h 133"/>
                <a:gd name="T10" fmla="*/ 62 w 77"/>
                <a:gd name="T11" fmla="*/ 25 h 133"/>
                <a:gd name="T12" fmla="*/ 38 w 77"/>
                <a:gd name="T13" fmla="*/ 10 h 133"/>
                <a:gd name="T14" fmla="*/ 15 w 77"/>
                <a:gd name="T15" fmla="*/ 25 h 133"/>
                <a:gd name="T16" fmla="*/ 11 w 77"/>
                <a:gd name="T17" fmla="*/ 66 h 133"/>
                <a:gd name="T18" fmla="*/ 0 w 77"/>
                <a:gd name="T19" fmla="*/ 66 h 133"/>
                <a:gd name="T20" fmla="*/ 5 w 77"/>
                <a:gd name="T21" fmla="*/ 20 h 133"/>
                <a:gd name="T22" fmla="*/ 38 w 77"/>
                <a:gd name="T23" fmla="*/ 0 h 133"/>
                <a:gd name="T24" fmla="*/ 72 w 77"/>
                <a:gd name="T25" fmla="*/ 20 h 133"/>
                <a:gd name="T26" fmla="*/ 77 w 77"/>
                <a:gd name="T27" fmla="*/ 66 h 133"/>
                <a:gd name="T28" fmla="*/ 72 w 77"/>
                <a:gd name="T29" fmla="*/ 112 h 133"/>
                <a:gd name="T30" fmla="*/ 38 w 77"/>
                <a:gd name="T31" fmla="*/ 133 h 133"/>
                <a:gd name="T32" fmla="*/ 5 w 77"/>
                <a:gd name="T33" fmla="*/ 112 h 133"/>
                <a:gd name="T34" fmla="*/ 0 w 77"/>
                <a:gd name="T35" fmla="*/ 66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7" h="133">
                  <a:moveTo>
                    <a:pt x="11" y="66"/>
                  </a:moveTo>
                  <a:cubicBezTo>
                    <a:pt x="11" y="87"/>
                    <a:pt x="12" y="101"/>
                    <a:pt x="15" y="107"/>
                  </a:cubicBezTo>
                  <a:cubicBezTo>
                    <a:pt x="18" y="118"/>
                    <a:pt x="26" y="123"/>
                    <a:pt x="38" y="123"/>
                  </a:cubicBezTo>
                  <a:cubicBezTo>
                    <a:pt x="50" y="123"/>
                    <a:pt x="58" y="118"/>
                    <a:pt x="62" y="107"/>
                  </a:cubicBezTo>
                  <a:cubicBezTo>
                    <a:pt x="64" y="101"/>
                    <a:pt x="65" y="87"/>
                    <a:pt x="65" y="66"/>
                  </a:cubicBezTo>
                  <a:cubicBezTo>
                    <a:pt x="65" y="46"/>
                    <a:pt x="64" y="32"/>
                    <a:pt x="62" y="25"/>
                  </a:cubicBezTo>
                  <a:cubicBezTo>
                    <a:pt x="58" y="15"/>
                    <a:pt x="50" y="10"/>
                    <a:pt x="38" y="10"/>
                  </a:cubicBezTo>
                  <a:cubicBezTo>
                    <a:pt x="26" y="10"/>
                    <a:pt x="18" y="15"/>
                    <a:pt x="15" y="25"/>
                  </a:cubicBezTo>
                  <a:cubicBezTo>
                    <a:pt x="12" y="32"/>
                    <a:pt x="11" y="46"/>
                    <a:pt x="11" y="66"/>
                  </a:cubicBezTo>
                  <a:close/>
                  <a:moveTo>
                    <a:pt x="0" y="66"/>
                  </a:moveTo>
                  <a:cubicBezTo>
                    <a:pt x="0" y="44"/>
                    <a:pt x="1" y="29"/>
                    <a:pt x="5" y="20"/>
                  </a:cubicBezTo>
                  <a:cubicBezTo>
                    <a:pt x="10" y="7"/>
                    <a:pt x="21" y="0"/>
                    <a:pt x="38" y="0"/>
                  </a:cubicBezTo>
                  <a:cubicBezTo>
                    <a:pt x="55" y="0"/>
                    <a:pt x="66" y="7"/>
                    <a:pt x="72" y="20"/>
                  </a:cubicBezTo>
                  <a:cubicBezTo>
                    <a:pt x="75" y="29"/>
                    <a:pt x="77" y="44"/>
                    <a:pt x="77" y="66"/>
                  </a:cubicBezTo>
                  <a:cubicBezTo>
                    <a:pt x="77" y="89"/>
                    <a:pt x="75" y="104"/>
                    <a:pt x="72" y="112"/>
                  </a:cubicBezTo>
                  <a:cubicBezTo>
                    <a:pt x="66" y="126"/>
                    <a:pt x="55" y="133"/>
                    <a:pt x="38" y="133"/>
                  </a:cubicBezTo>
                  <a:cubicBezTo>
                    <a:pt x="21" y="133"/>
                    <a:pt x="10" y="126"/>
                    <a:pt x="5" y="112"/>
                  </a:cubicBezTo>
                  <a:cubicBezTo>
                    <a:pt x="1" y="104"/>
                    <a:pt x="0" y="89"/>
                    <a:pt x="0" y="6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38" name="Freeform 34"/>
            <p:cNvSpPr>
              <a:spLocks/>
            </p:cNvSpPr>
            <p:nvPr userDrawn="1"/>
          </p:nvSpPr>
          <p:spPr bwMode="auto">
            <a:xfrm>
              <a:off x="2082" y="2529"/>
              <a:ext cx="17" cy="31"/>
            </a:xfrm>
            <a:custGeom>
              <a:avLst/>
              <a:gdLst>
                <a:gd name="T0" fmla="*/ 39 w 71"/>
                <a:gd name="T1" fmla="*/ 133 h 133"/>
                <a:gd name="T2" fmla="*/ 5 w 71"/>
                <a:gd name="T3" fmla="*/ 112 h 133"/>
                <a:gd name="T4" fmla="*/ 0 w 71"/>
                <a:gd name="T5" fmla="*/ 66 h 133"/>
                <a:gd name="T6" fmla="*/ 5 w 71"/>
                <a:gd name="T7" fmla="*/ 20 h 133"/>
                <a:gd name="T8" fmla="*/ 39 w 71"/>
                <a:gd name="T9" fmla="*/ 0 h 133"/>
                <a:gd name="T10" fmla="*/ 66 w 71"/>
                <a:gd name="T11" fmla="*/ 14 h 133"/>
                <a:gd name="T12" fmla="*/ 70 w 71"/>
                <a:gd name="T13" fmla="*/ 37 h 133"/>
                <a:gd name="T14" fmla="*/ 59 w 71"/>
                <a:gd name="T15" fmla="*/ 37 h 133"/>
                <a:gd name="T16" fmla="*/ 39 w 71"/>
                <a:gd name="T17" fmla="*/ 10 h 133"/>
                <a:gd name="T18" fmla="*/ 15 w 71"/>
                <a:gd name="T19" fmla="*/ 25 h 133"/>
                <a:gd name="T20" fmla="*/ 12 w 71"/>
                <a:gd name="T21" fmla="*/ 66 h 133"/>
                <a:gd name="T22" fmla="*/ 15 w 71"/>
                <a:gd name="T23" fmla="*/ 107 h 133"/>
                <a:gd name="T24" fmla="*/ 39 w 71"/>
                <a:gd name="T25" fmla="*/ 123 h 133"/>
                <a:gd name="T26" fmla="*/ 59 w 71"/>
                <a:gd name="T27" fmla="*/ 94 h 133"/>
                <a:gd name="T28" fmla="*/ 71 w 71"/>
                <a:gd name="T29" fmla="*/ 94 h 133"/>
                <a:gd name="T30" fmla="*/ 66 w 71"/>
                <a:gd name="T31" fmla="*/ 116 h 133"/>
                <a:gd name="T32" fmla="*/ 39 w 71"/>
                <a:gd name="T33" fmla="*/ 133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1" h="133">
                  <a:moveTo>
                    <a:pt x="39" y="133"/>
                  </a:moveTo>
                  <a:cubicBezTo>
                    <a:pt x="22" y="133"/>
                    <a:pt x="10" y="126"/>
                    <a:pt x="5" y="112"/>
                  </a:cubicBezTo>
                  <a:cubicBezTo>
                    <a:pt x="2" y="104"/>
                    <a:pt x="0" y="89"/>
                    <a:pt x="0" y="66"/>
                  </a:cubicBezTo>
                  <a:cubicBezTo>
                    <a:pt x="0" y="44"/>
                    <a:pt x="2" y="29"/>
                    <a:pt x="5" y="20"/>
                  </a:cubicBezTo>
                  <a:cubicBezTo>
                    <a:pt x="11" y="7"/>
                    <a:pt x="22" y="0"/>
                    <a:pt x="39" y="0"/>
                  </a:cubicBezTo>
                  <a:cubicBezTo>
                    <a:pt x="52" y="0"/>
                    <a:pt x="61" y="5"/>
                    <a:pt x="66" y="14"/>
                  </a:cubicBezTo>
                  <a:cubicBezTo>
                    <a:pt x="69" y="20"/>
                    <a:pt x="70" y="27"/>
                    <a:pt x="70" y="37"/>
                  </a:cubicBezTo>
                  <a:lnTo>
                    <a:pt x="59" y="37"/>
                  </a:lnTo>
                  <a:cubicBezTo>
                    <a:pt x="59" y="19"/>
                    <a:pt x="52" y="10"/>
                    <a:pt x="39" y="10"/>
                  </a:cubicBezTo>
                  <a:cubicBezTo>
                    <a:pt x="27" y="10"/>
                    <a:pt x="19" y="15"/>
                    <a:pt x="15" y="25"/>
                  </a:cubicBezTo>
                  <a:cubicBezTo>
                    <a:pt x="13" y="32"/>
                    <a:pt x="12" y="46"/>
                    <a:pt x="12" y="66"/>
                  </a:cubicBezTo>
                  <a:cubicBezTo>
                    <a:pt x="12" y="87"/>
                    <a:pt x="13" y="101"/>
                    <a:pt x="15" y="107"/>
                  </a:cubicBezTo>
                  <a:cubicBezTo>
                    <a:pt x="19" y="118"/>
                    <a:pt x="27" y="123"/>
                    <a:pt x="39" y="123"/>
                  </a:cubicBezTo>
                  <a:cubicBezTo>
                    <a:pt x="52" y="123"/>
                    <a:pt x="59" y="113"/>
                    <a:pt x="59" y="94"/>
                  </a:cubicBezTo>
                  <a:lnTo>
                    <a:pt x="71" y="94"/>
                  </a:lnTo>
                  <a:cubicBezTo>
                    <a:pt x="71" y="102"/>
                    <a:pt x="69" y="110"/>
                    <a:pt x="66" y="116"/>
                  </a:cubicBezTo>
                  <a:cubicBezTo>
                    <a:pt x="61" y="127"/>
                    <a:pt x="52" y="133"/>
                    <a:pt x="39" y="133"/>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39" name="Freeform 35"/>
            <p:cNvSpPr>
              <a:spLocks noEditPoints="1"/>
            </p:cNvSpPr>
            <p:nvPr userDrawn="1"/>
          </p:nvSpPr>
          <p:spPr bwMode="auto">
            <a:xfrm>
              <a:off x="2101" y="2530"/>
              <a:ext cx="22" cy="29"/>
            </a:xfrm>
            <a:custGeom>
              <a:avLst/>
              <a:gdLst>
                <a:gd name="T0" fmla="*/ 40 w 93"/>
                <a:gd name="T1" fmla="*/ 0 h 127"/>
                <a:gd name="T2" fmla="*/ 53 w 93"/>
                <a:gd name="T3" fmla="*/ 0 h 127"/>
                <a:gd name="T4" fmla="*/ 93 w 93"/>
                <a:gd name="T5" fmla="*/ 127 h 127"/>
                <a:gd name="T6" fmla="*/ 81 w 93"/>
                <a:gd name="T7" fmla="*/ 127 h 127"/>
                <a:gd name="T8" fmla="*/ 71 w 93"/>
                <a:gd name="T9" fmla="*/ 94 h 127"/>
                <a:gd name="T10" fmla="*/ 21 w 93"/>
                <a:gd name="T11" fmla="*/ 94 h 127"/>
                <a:gd name="T12" fmla="*/ 11 w 93"/>
                <a:gd name="T13" fmla="*/ 127 h 127"/>
                <a:gd name="T14" fmla="*/ 0 w 93"/>
                <a:gd name="T15" fmla="*/ 127 h 127"/>
                <a:gd name="T16" fmla="*/ 40 w 93"/>
                <a:gd name="T17" fmla="*/ 0 h 127"/>
                <a:gd name="T18" fmla="*/ 24 w 93"/>
                <a:gd name="T19" fmla="*/ 84 h 127"/>
                <a:gd name="T20" fmla="*/ 68 w 93"/>
                <a:gd name="T21" fmla="*/ 84 h 127"/>
                <a:gd name="T22" fmla="*/ 46 w 93"/>
                <a:gd name="T23" fmla="*/ 12 h 127"/>
                <a:gd name="T24" fmla="*/ 46 w 93"/>
                <a:gd name="T25" fmla="*/ 12 h 127"/>
                <a:gd name="T26" fmla="*/ 24 w 93"/>
                <a:gd name="T27" fmla="*/ 84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 h="127">
                  <a:moveTo>
                    <a:pt x="40" y="0"/>
                  </a:moveTo>
                  <a:lnTo>
                    <a:pt x="53" y="0"/>
                  </a:lnTo>
                  <a:lnTo>
                    <a:pt x="93" y="127"/>
                  </a:lnTo>
                  <a:lnTo>
                    <a:pt x="81" y="127"/>
                  </a:lnTo>
                  <a:lnTo>
                    <a:pt x="71" y="94"/>
                  </a:lnTo>
                  <a:lnTo>
                    <a:pt x="21" y="94"/>
                  </a:lnTo>
                  <a:lnTo>
                    <a:pt x="11" y="127"/>
                  </a:lnTo>
                  <a:lnTo>
                    <a:pt x="0" y="127"/>
                  </a:lnTo>
                  <a:lnTo>
                    <a:pt x="40" y="0"/>
                  </a:lnTo>
                  <a:close/>
                  <a:moveTo>
                    <a:pt x="24" y="84"/>
                  </a:moveTo>
                  <a:lnTo>
                    <a:pt x="68" y="84"/>
                  </a:lnTo>
                  <a:lnTo>
                    <a:pt x="46" y="12"/>
                  </a:lnTo>
                  <a:lnTo>
                    <a:pt x="46" y="12"/>
                  </a:lnTo>
                  <a:lnTo>
                    <a:pt x="24" y="8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40" name="Freeform 36"/>
            <p:cNvSpPr>
              <a:spLocks/>
            </p:cNvSpPr>
            <p:nvPr userDrawn="1"/>
          </p:nvSpPr>
          <p:spPr bwMode="auto">
            <a:xfrm>
              <a:off x="2121" y="2530"/>
              <a:ext cx="17" cy="29"/>
            </a:xfrm>
            <a:custGeom>
              <a:avLst/>
              <a:gdLst>
                <a:gd name="T0" fmla="*/ 31 w 73"/>
                <a:gd name="T1" fmla="*/ 127 h 127"/>
                <a:gd name="T2" fmla="*/ 31 w 73"/>
                <a:gd name="T3" fmla="*/ 9 h 127"/>
                <a:gd name="T4" fmla="*/ 0 w 73"/>
                <a:gd name="T5" fmla="*/ 9 h 127"/>
                <a:gd name="T6" fmla="*/ 0 w 73"/>
                <a:gd name="T7" fmla="*/ 0 h 127"/>
                <a:gd name="T8" fmla="*/ 73 w 73"/>
                <a:gd name="T9" fmla="*/ 0 h 127"/>
                <a:gd name="T10" fmla="*/ 73 w 73"/>
                <a:gd name="T11" fmla="*/ 9 h 127"/>
                <a:gd name="T12" fmla="*/ 42 w 73"/>
                <a:gd name="T13" fmla="*/ 9 h 127"/>
                <a:gd name="T14" fmla="*/ 42 w 73"/>
                <a:gd name="T15" fmla="*/ 127 h 127"/>
                <a:gd name="T16" fmla="*/ 31 w 73"/>
                <a:gd name="T17"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127">
                  <a:moveTo>
                    <a:pt x="31" y="127"/>
                  </a:moveTo>
                  <a:lnTo>
                    <a:pt x="31" y="9"/>
                  </a:lnTo>
                  <a:lnTo>
                    <a:pt x="0" y="9"/>
                  </a:lnTo>
                  <a:lnTo>
                    <a:pt x="0" y="0"/>
                  </a:lnTo>
                  <a:lnTo>
                    <a:pt x="73" y="0"/>
                  </a:lnTo>
                  <a:lnTo>
                    <a:pt x="73" y="9"/>
                  </a:lnTo>
                  <a:lnTo>
                    <a:pt x="42" y="9"/>
                  </a:lnTo>
                  <a:lnTo>
                    <a:pt x="42" y="127"/>
                  </a:lnTo>
                  <a:lnTo>
                    <a:pt x="31" y="127"/>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41" name="Freeform 37"/>
            <p:cNvSpPr>
              <a:spLocks/>
            </p:cNvSpPr>
            <p:nvPr userDrawn="1"/>
          </p:nvSpPr>
          <p:spPr bwMode="auto">
            <a:xfrm>
              <a:off x="2142" y="2530"/>
              <a:ext cx="13" cy="29"/>
            </a:xfrm>
            <a:custGeom>
              <a:avLst/>
              <a:gdLst>
                <a:gd name="T0" fmla="*/ 0 w 59"/>
                <a:gd name="T1" fmla="*/ 0 h 127"/>
                <a:gd name="T2" fmla="*/ 57 w 59"/>
                <a:gd name="T3" fmla="*/ 0 h 127"/>
                <a:gd name="T4" fmla="*/ 57 w 59"/>
                <a:gd name="T5" fmla="*/ 9 h 127"/>
                <a:gd name="T6" fmla="*/ 11 w 59"/>
                <a:gd name="T7" fmla="*/ 9 h 127"/>
                <a:gd name="T8" fmla="*/ 11 w 59"/>
                <a:gd name="T9" fmla="*/ 57 h 127"/>
                <a:gd name="T10" fmla="*/ 55 w 59"/>
                <a:gd name="T11" fmla="*/ 57 h 127"/>
                <a:gd name="T12" fmla="*/ 55 w 59"/>
                <a:gd name="T13" fmla="*/ 66 h 127"/>
                <a:gd name="T14" fmla="*/ 11 w 59"/>
                <a:gd name="T15" fmla="*/ 66 h 127"/>
                <a:gd name="T16" fmla="*/ 11 w 59"/>
                <a:gd name="T17" fmla="*/ 118 h 127"/>
                <a:gd name="T18" fmla="*/ 59 w 59"/>
                <a:gd name="T19" fmla="*/ 118 h 127"/>
                <a:gd name="T20" fmla="*/ 59 w 59"/>
                <a:gd name="T21" fmla="*/ 127 h 127"/>
                <a:gd name="T22" fmla="*/ 0 w 59"/>
                <a:gd name="T23" fmla="*/ 127 h 127"/>
                <a:gd name="T24" fmla="*/ 0 w 59"/>
                <a:gd name="T25" fmla="*/ 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127">
                  <a:moveTo>
                    <a:pt x="0" y="0"/>
                  </a:moveTo>
                  <a:lnTo>
                    <a:pt x="57" y="0"/>
                  </a:lnTo>
                  <a:lnTo>
                    <a:pt x="57" y="9"/>
                  </a:lnTo>
                  <a:lnTo>
                    <a:pt x="11" y="9"/>
                  </a:lnTo>
                  <a:lnTo>
                    <a:pt x="11" y="57"/>
                  </a:lnTo>
                  <a:lnTo>
                    <a:pt x="55" y="57"/>
                  </a:lnTo>
                  <a:lnTo>
                    <a:pt x="55" y="66"/>
                  </a:lnTo>
                  <a:lnTo>
                    <a:pt x="11" y="66"/>
                  </a:lnTo>
                  <a:lnTo>
                    <a:pt x="11" y="118"/>
                  </a:lnTo>
                  <a:lnTo>
                    <a:pt x="59" y="118"/>
                  </a:lnTo>
                  <a:lnTo>
                    <a:pt x="59" y="127"/>
                  </a:lnTo>
                  <a:lnTo>
                    <a:pt x="0" y="127"/>
                  </a:lnTo>
                  <a:lnTo>
                    <a:pt x="0" y="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042" name="Freeform 38"/>
            <p:cNvSpPr>
              <a:spLocks/>
            </p:cNvSpPr>
            <p:nvPr userDrawn="1"/>
          </p:nvSpPr>
          <p:spPr bwMode="auto">
            <a:xfrm>
              <a:off x="2158" y="2529"/>
              <a:ext cx="17" cy="31"/>
            </a:xfrm>
            <a:custGeom>
              <a:avLst/>
              <a:gdLst>
                <a:gd name="T0" fmla="*/ 70 w 70"/>
                <a:gd name="T1" fmla="*/ 35 h 133"/>
                <a:gd name="T2" fmla="*/ 59 w 70"/>
                <a:gd name="T3" fmla="*/ 35 h 133"/>
                <a:gd name="T4" fmla="*/ 54 w 70"/>
                <a:gd name="T5" fmla="*/ 16 h 133"/>
                <a:gd name="T6" fmla="*/ 37 w 70"/>
                <a:gd name="T7" fmla="*/ 10 h 133"/>
                <a:gd name="T8" fmla="*/ 15 w 70"/>
                <a:gd name="T9" fmla="*/ 30 h 133"/>
                <a:gd name="T10" fmla="*/ 21 w 70"/>
                <a:gd name="T11" fmla="*/ 48 h 133"/>
                <a:gd name="T12" fmla="*/ 39 w 70"/>
                <a:gd name="T13" fmla="*/ 59 h 133"/>
                <a:gd name="T14" fmla="*/ 54 w 70"/>
                <a:gd name="T15" fmla="*/ 69 h 133"/>
                <a:gd name="T16" fmla="*/ 66 w 70"/>
                <a:gd name="T17" fmla="*/ 80 h 133"/>
                <a:gd name="T18" fmla="*/ 70 w 70"/>
                <a:gd name="T19" fmla="*/ 99 h 133"/>
                <a:gd name="T20" fmla="*/ 36 w 70"/>
                <a:gd name="T21" fmla="*/ 133 h 133"/>
                <a:gd name="T22" fmla="*/ 1 w 70"/>
                <a:gd name="T23" fmla="*/ 94 h 133"/>
                <a:gd name="T24" fmla="*/ 13 w 70"/>
                <a:gd name="T25" fmla="*/ 94 h 133"/>
                <a:gd name="T26" fmla="*/ 16 w 70"/>
                <a:gd name="T27" fmla="*/ 114 h 133"/>
                <a:gd name="T28" fmla="*/ 37 w 70"/>
                <a:gd name="T29" fmla="*/ 123 h 133"/>
                <a:gd name="T30" fmla="*/ 59 w 70"/>
                <a:gd name="T31" fmla="*/ 100 h 133"/>
                <a:gd name="T32" fmla="*/ 51 w 70"/>
                <a:gd name="T33" fmla="*/ 81 h 133"/>
                <a:gd name="T34" fmla="*/ 29 w 70"/>
                <a:gd name="T35" fmla="*/ 67 h 133"/>
                <a:gd name="T36" fmla="*/ 7 w 70"/>
                <a:gd name="T37" fmla="*/ 48 h 133"/>
                <a:gd name="T38" fmla="*/ 3 w 70"/>
                <a:gd name="T39" fmla="*/ 31 h 133"/>
                <a:gd name="T40" fmla="*/ 38 w 70"/>
                <a:gd name="T41" fmla="*/ 0 h 133"/>
                <a:gd name="T42" fmla="*/ 70 w 70"/>
                <a:gd name="T43" fmla="*/ 35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0" h="133">
                  <a:moveTo>
                    <a:pt x="70" y="35"/>
                  </a:moveTo>
                  <a:lnTo>
                    <a:pt x="59" y="35"/>
                  </a:lnTo>
                  <a:cubicBezTo>
                    <a:pt x="59" y="26"/>
                    <a:pt x="57" y="20"/>
                    <a:pt x="54" y="16"/>
                  </a:cubicBezTo>
                  <a:cubicBezTo>
                    <a:pt x="51" y="12"/>
                    <a:pt x="45" y="10"/>
                    <a:pt x="37" y="10"/>
                  </a:cubicBezTo>
                  <a:cubicBezTo>
                    <a:pt x="22" y="10"/>
                    <a:pt x="15" y="16"/>
                    <a:pt x="15" y="30"/>
                  </a:cubicBezTo>
                  <a:cubicBezTo>
                    <a:pt x="15" y="38"/>
                    <a:pt x="17" y="44"/>
                    <a:pt x="21" y="48"/>
                  </a:cubicBezTo>
                  <a:cubicBezTo>
                    <a:pt x="27" y="52"/>
                    <a:pt x="33" y="55"/>
                    <a:pt x="39" y="59"/>
                  </a:cubicBezTo>
                  <a:cubicBezTo>
                    <a:pt x="44" y="63"/>
                    <a:pt x="49" y="66"/>
                    <a:pt x="54" y="69"/>
                  </a:cubicBezTo>
                  <a:cubicBezTo>
                    <a:pt x="59" y="73"/>
                    <a:pt x="63" y="76"/>
                    <a:pt x="66" y="80"/>
                  </a:cubicBezTo>
                  <a:cubicBezTo>
                    <a:pt x="69" y="85"/>
                    <a:pt x="70" y="91"/>
                    <a:pt x="70" y="99"/>
                  </a:cubicBezTo>
                  <a:cubicBezTo>
                    <a:pt x="70" y="121"/>
                    <a:pt x="59" y="133"/>
                    <a:pt x="36" y="133"/>
                  </a:cubicBezTo>
                  <a:cubicBezTo>
                    <a:pt x="12" y="133"/>
                    <a:pt x="0" y="120"/>
                    <a:pt x="1" y="94"/>
                  </a:cubicBezTo>
                  <a:lnTo>
                    <a:pt x="13" y="94"/>
                  </a:lnTo>
                  <a:cubicBezTo>
                    <a:pt x="13" y="103"/>
                    <a:pt x="14" y="110"/>
                    <a:pt x="16" y="114"/>
                  </a:cubicBezTo>
                  <a:cubicBezTo>
                    <a:pt x="20" y="120"/>
                    <a:pt x="27" y="123"/>
                    <a:pt x="37" y="123"/>
                  </a:cubicBezTo>
                  <a:cubicBezTo>
                    <a:pt x="52" y="123"/>
                    <a:pt x="59" y="115"/>
                    <a:pt x="59" y="100"/>
                  </a:cubicBezTo>
                  <a:cubicBezTo>
                    <a:pt x="59" y="93"/>
                    <a:pt x="56" y="86"/>
                    <a:pt x="51" y="81"/>
                  </a:cubicBezTo>
                  <a:cubicBezTo>
                    <a:pt x="49" y="79"/>
                    <a:pt x="41" y="74"/>
                    <a:pt x="29" y="67"/>
                  </a:cubicBezTo>
                  <a:cubicBezTo>
                    <a:pt x="18" y="60"/>
                    <a:pt x="10" y="54"/>
                    <a:pt x="7" y="48"/>
                  </a:cubicBezTo>
                  <a:cubicBezTo>
                    <a:pt x="5" y="44"/>
                    <a:pt x="3" y="39"/>
                    <a:pt x="3" y="31"/>
                  </a:cubicBezTo>
                  <a:cubicBezTo>
                    <a:pt x="3" y="11"/>
                    <a:pt x="15" y="0"/>
                    <a:pt x="38" y="0"/>
                  </a:cubicBezTo>
                  <a:cubicBezTo>
                    <a:pt x="60" y="0"/>
                    <a:pt x="70" y="12"/>
                    <a:pt x="70" y="35"/>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1525A79-7986-443F-BA00-5DA51F349374}" type="datetimeFigureOut">
              <a:rPr lang="en-US" smtClean="0"/>
              <a:pPr/>
              <a:t>1/17/2016</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FEDAA208-30A3-46D9-8475-352B4EA3B560}"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Demands and drivers">
    <p:spTree>
      <p:nvGrpSpPr>
        <p:cNvPr id="1" name=""/>
        <p:cNvGrpSpPr/>
        <p:nvPr/>
      </p:nvGrpSpPr>
      <p:grpSpPr>
        <a:xfrm>
          <a:off x="0" y="0"/>
          <a:ext cx="0" cy="0"/>
          <a:chOff x="0" y="0"/>
          <a:chExt cx="0" cy="0"/>
        </a:xfrm>
      </p:grpSpPr>
      <p:sp>
        <p:nvSpPr>
          <p:cNvPr id="52" name="AutoShape 20"/>
          <p:cNvSpPr>
            <a:spLocks noChangeArrowheads="1"/>
          </p:cNvSpPr>
          <p:nvPr userDrawn="1"/>
        </p:nvSpPr>
        <p:spPr bwMode="gray">
          <a:xfrm rot="19080000" flipH="1">
            <a:off x="4917249" y="2528326"/>
            <a:ext cx="1497623"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noAutofit/>
          </a:bodyPr>
          <a:lstStyle/>
          <a:p>
            <a:endParaRPr lang="en-CA" dirty="0"/>
          </a:p>
        </p:txBody>
      </p:sp>
      <p:sp>
        <p:nvSpPr>
          <p:cNvPr id="53" name="AutoShape 17"/>
          <p:cNvSpPr>
            <a:spLocks noChangeArrowheads="1"/>
          </p:cNvSpPr>
          <p:nvPr userDrawn="1"/>
        </p:nvSpPr>
        <p:spPr bwMode="gray">
          <a:xfrm rot="2520000" flipH="1">
            <a:off x="4954975" y="4257994"/>
            <a:ext cx="1203868"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noAutofit/>
          </a:bodyPr>
          <a:lstStyle/>
          <a:p>
            <a:pPr marL="0" algn="l" defTabSz="914400" rtl="0" eaLnBrk="1" latinLnBrk="0" hangingPunct="1"/>
            <a:endParaRPr lang="en-CA" sz="1800" kern="1200" dirty="0">
              <a:solidFill>
                <a:schemeClr val="tx1"/>
              </a:solidFill>
              <a:latin typeface="+mn-lt"/>
              <a:ea typeface="+mn-ea"/>
              <a:cs typeface="+mn-cs"/>
            </a:endParaRPr>
          </a:p>
        </p:txBody>
      </p:sp>
      <p:sp>
        <p:nvSpPr>
          <p:cNvPr id="49"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
        <p:nvSpPr>
          <p:cNvPr id="10" name="Title 9"/>
          <p:cNvSpPr>
            <a:spLocks noGrp="1"/>
          </p:cNvSpPr>
          <p:nvPr>
            <p:ph type="title"/>
          </p:nvPr>
        </p:nvSpPr>
        <p:spPr bwMode="gray"/>
        <p:txBody>
          <a:bodyPr>
            <a:noAutofit/>
          </a:bodyPr>
          <a:lstStyle/>
          <a:p>
            <a:r>
              <a:rPr lang="en-US" smtClean="0"/>
              <a:t>Click to edit Master title style</a:t>
            </a:r>
            <a:endParaRPr lang="en-GB"/>
          </a:p>
        </p:txBody>
      </p:sp>
      <p:sp>
        <p:nvSpPr>
          <p:cNvPr id="22" name="AutoShape 20"/>
          <p:cNvSpPr>
            <a:spLocks noChangeArrowheads="1"/>
          </p:cNvSpPr>
          <p:nvPr userDrawn="1"/>
        </p:nvSpPr>
        <p:spPr bwMode="gray">
          <a:xfrm>
            <a:off x="2668379" y="3264024"/>
            <a:ext cx="1140417" cy="381000"/>
          </a:xfrm>
          <a:prstGeom prst="rightArrow">
            <a:avLst>
              <a:gd name="adj1" fmla="val 63333"/>
              <a:gd name="adj2" fmla="val 49582"/>
            </a:avLst>
          </a:prstGeom>
          <a:gradFill rotWithShape="1">
            <a:gsLst>
              <a:gs pos="0">
                <a:srgbClr val="DCDDDD"/>
              </a:gs>
              <a:gs pos="100000">
                <a:srgbClr val="97989A"/>
              </a:gs>
            </a:gsLst>
            <a:lin ang="0" scaled="1"/>
          </a:gradFill>
          <a:ln w="6350" algn="ctr">
            <a:noFill/>
            <a:miter lim="800000"/>
            <a:headEnd/>
            <a:tailEnd/>
          </a:ln>
          <a:effectLst/>
        </p:spPr>
        <p:txBody>
          <a:bodyPr rot="10800000" wrap="none" anchor="ctr">
            <a:noAutofit/>
          </a:bodyPr>
          <a:lstStyle/>
          <a:p>
            <a:endParaRPr lang="en-CA" dirty="0"/>
          </a:p>
        </p:txBody>
      </p:sp>
      <p:sp>
        <p:nvSpPr>
          <p:cNvPr id="25" name="Text Placeholder 10"/>
          <p:cNvSpPr>
            <a:spLocks noGrp="1"/>
          </p:cNvSpPr>
          <p:nvPr userDrawn="1">
            <p:ph type="body" sz="quarter" idx="21"/>
          </p:nvPr>
        </p:nvSpPr>
        <p:spPr bwMode="gray">
          <a:xfrm>
            <a:off x="3753330" y="3031884"/>
            <a:ext cx="1525489" cy="1175353"/>
          </a:xfrm>
          <a:prstGeom prst="ellipse">
            <a:avLst/>
          </a:prstGeom>
          <a:solidFill>
            <a:srgbClr val="AA5CAA"/>
          </a:solidFill>
          <a:ln>
            <a:noFill/>
          </a:ln>
        </p:spPr>
        <p:txBody>
          <a:bodyPr lIns="54000" tIns="54000" rIns="54000" bIns="54000" anchor="ctr" anchorCtr="1">
            <a:noAutofit/>
          </a:bodyPr>
          <a:lstStyle>
            <a:lvl1pPr algn="ctr">
              <a:defRPr>
                <a:solidFill>
                  <a:schemeClr val="bg1"/>
                </a:solidFill>
              </a:defRPr>
            </a:lvl1pPr>
          </a:lstStyle>
          <a:p>
            <a:pPr lvl="0"/>
            <a:r>
              <a:rPr lang="en-US" dirty="0" smtClean="0"/>
              <a:t>Click to edit Master text styles</a:t>
            </a:r>
          </a:p>
        </p:txBody>
      </p:sp>
      <p:sp>
        <p:nvSpPr>
          <p:cNvPr id="29" name="Text Placeholder 20"/>
          <p:cNvSpPr>
            <a:spLocks noGrp="1"/>
          </p:cNvSpPr>
          <p:nvPr>
            <p:ph type="body" sz="quarter" idx="22"/>
          </p:nvPr>
        </p:nvSpPr>
        <p:spPr bwMode="gray">
          <a:xfrm>
            <a:off x="642578" y="1698767"/>
            <a:ext cx="2025801" cy="3101834"/>
          </a:xfrm>
          <a:solidFill>
            <a:schemeClr val="bg1"/>
          </a:solidFill>
          <a:ln w="6350">
            <a:solidFill>
              <a:srgbClr val="409DAD"/>
            </a:solidFill>
          </a:ln>
        </p:spPr>
        <p:txBody>
          <a:bodyPr lIns="54000" tIns="54000" rIns="54000" bIns="54000">
            <a:noAutofit/>
          </a:bodyPr>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31" name="Text Placeholder 20"/>
          <p:cNvSpPr>
            <a:spLocks noGrp="1"/>
          </p:cNvSpPr>
          <p:nvPr>
            <p:ph type="body" sz="quarter" idx="24"/>
          </p:nvPr>
        </p:nvSpPr>
        <p:spPr bwMode="gray">
          <a:xfrm>
            <a:off x="5968006" y="1628774"/>
            <a:ext cx="2525384" cy="1944688"/>
          </a:xfrm>
          <a:solidFill>
            <a:schemeClr val="bg1"/>
          </a:solidFill>
          <a:ln w="6350">
            <a:solidFill>
              <a:srgbClr val="409DAD"/>
            </a:solidFill>
          </a:ln>
        </p:spPr>
        <p:txBody>
          <a:bodyPr lIns="54000" tIns="54000" rIns="54000" bIns="54000">
            <a:noAutofit/>
          </a:bodyPr>
          <a:lstStyle>
            <a:lvl5pPr>
              <a:defRPr/>
            </a:lvl5pPr>
            <a:lvl6pPr>
              <a:defRPr baseline="0"/>
            </a:lvl6pPr>
            <a:lvl7pPr>
              <a:defRPr baseline="0"/>
            </a:lvl7pPr>
            <a:lvl8pPr>
              <a:defRPr baseline="0"/>
            </a:lvl8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32" name="Text Placeholder 20"/>
          <p:cNvSpPr>
            <a:spLocks noGrp="1"/>
          </p:cNvSpPr>
          <p:nvPr>
            <p:ph type="body" sz="quarter" idx="25"/>
          </p:nvPr>
        </p:nvSpPr>
        <p:spPr bwMode="gray">
          <a:xfrm>
            <a:off x="5977945" y="4207238"/>
            <a:ext cx="2525384" cy="1944688"/>
          </a:xfrm>
          <a:solidFill>
            <a:schemeClr val="bg1"/>
          </a:solidFill>
          <a:ln w="6350">
            <a:solidFill>
              <a:srgbClr val="409DAD"/>
            </a:solidFill>
          </a:ln>
        </p:spPr>
        <p:txBody>
          <a:bodyPr lIns="54000" tIns="54000" rIns="54000" bIns="54000">
            <a:noAutofit/>
          </a:bodyPr>
          <a:lstStyle>
            <a:lvl5pPr>
              <a:defRPr/>
            </a:lvl5pPr>
            <a:lvl6pPr>
              <a:defRPr baseline="0"/>
            </a:lvl6pPr>
            <a:lvl7pPr>
              <a:defRPr baseline="0"/>
            </a:lvl7pPr>
            <a:lvl8pPr>
              <a:defRPr baseline="0"/>
            </a:lvl8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 xmlns:p14="http://schemas.microsoft.com/office/powerpoint/2010/main" val="2160546458"/>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3" name="Title 2"/>
          <p:cNvSpPr>
            <a:spLocks noGrp="1"/>
          </p:cNvSpPr>
          <p:nvPr>
            <p:ph type="title"/>
          </p:nvPr>
        </p:nvSpPr>
        <p:spPr bwMode="gray"/>
        <p:txBody>
          <a:bodyPr>
            <a:noAutofit/>
          </a:bodyPr>
          <a:lstStyle/>
          <a:p>
            <a:r>
              <a:rPr lang="en-US" smtClean="0"/>
              <a:t>Click to edit Master title style</a:t>
            </a:r>
            <a:endParaRPr lang="en-GB" dirty="0"/>
          </a:p>
        </p:txBody>
      </p:sp>
      <p:sp>
        <p:nvSpPr>
          <p:cNvPr id="23"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Tree>
    <p:extLst>
      <p:ext uri="{BB962C8B-B14F-4D97-AF65-F5344CB8AC3E}">
        <p14:creationId xmlns="" xmlns:p14="http://schemas.microsoft.com/office/powerpoint/2010/main" val="53578457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grpSp>
        <p:nvGrpSpPr>
          <p:cNvPr id="9" name="Group 8"/>
          <p:cNvGrpSpPr/>
          <p:nvPr userDrawn="1"/>
        </p:nvGrpSpPr>
        <p:grpSpPr bwMode="gray">
          <a:xfrm>
            <a:off x="1" y="904875"/>
            <a:ext cx="9143999" cy="5476453"/>
            <a:chOff x="1" y="904875"/>
            <a:chExt cx="9143999" cy="5476453"/>
          </a:xfrm>
          <a:noFill/>
        </p:grpSpPr>
        <p:grpSp>
          <p:nvGrpSpPr>
            <p:cNvPr id="10" name="Group 29"/>
            <p:cNvGrpSpPr/>
            <p:nvPr userDrawn="1"/>
          </p:nvGrpSpPr>
          <p:grpSpPr bwMode="gray">
            <a:xfrm>
              <a:off x="251521" y="1193800"/>
              <a:ext cx="8640960" cy="4896000"/>
              <a:chOff x="251521" y="1193800"/>
              <a:chExt cx="8640960" cy="4896000"/>
            </a:xfrm>
            <a:grpFill/>
          </p:grpSpPr>
          <p:sp>
            <p:nvSpPr>
              <p:cNvPr id="16" name="Rectangle 18"/>
              <p:cNvSpPr>
                <a:spLocks noChangeArrowheads="1"/>
              </p:cNvSpPr>
              <p:nvPr userDrawn="1"/>
            </p:nvSpPr>
            <p:spPr bwMode="gray">
              <a:xfrm>
                <a:off x="251521" y="1193800"/>
                <a:ext cx="8640960" cy="4894263"/>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17" name="Rectangle 19"/>
              <p:cNvSpPr>
                <a:spLocks noChangeArrowheads="1"/>
              </p:cNvSpPr>
              <p:nvPr userDrawn="1"/>
            </p:nvSpPr>
            <p:spPr bwMode="gray">
              <a:xfrm>
                <a:off x="251521" y="3568700"/>
                <a:ext cx="8640960" cy="144463"/>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18" name="Rectangle 20"/>
              <p:cNvSpPr>
                <a:spLocks noChangeArrowheads="1"/>
              </p:cNvSpPr>
              <p:nvPr userDrawn="1"/>
            </p:nvSpPr>
            <p:spPr bwMode="gray">
              <a:xfrm>
                <a:off x="3706318" y="1193800"/>
                <a:ext cx="144463" cy="4896000"/>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19" name="Rectangle 21"/>
              <p:cNvSpPr>
                <a:spLocks noChangeArrowheads="1"/>
              </p:cNvSpPr>
              <p:nvPr userDrawn="1"/>
            </p:nvSpPr>
            <p:spPr bwMode="gray">
              <a:xfrm>
                <a:off x="1836838" y="1193800"/>
                <a:ext cx="284163" cy="4896000"/>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20" name="Rectangle 22"/>
              <p:cNvSpPr>
                <a:spLocks noChangeArrowheads="1"/>
              </p:cNvSpPr>
              <p:nvPr userDrawn="1"/>
            </p:nvSpPr>
            <p:spPr bwMode="gray">
              <a:xfrm>
                <a:off x="5436098" y="1193800"/>
                <a:ext cx="142875" cy="4896000"/>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21" name="Rectangle 23"/>
              <p:cNvSpPr>
                <a:spLocks noChangeArrowheads="1"/>
              </p:cNvSpPr>
              <p:nvPr userDrawn="1"/>
            </p:nvSpPr>
            <p:spPr bwMode="gray">
              <a:xfrm>
                <a:off x="7164290" y="1193800"/>
                <a:ext cx="142875" cy="4896000"/>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grpSp>
        <p:grpSp>
          <p:nvGrpSpPr>
            <p:cNvPr id="11" name="Group 30"/>
            <p:cNvGrpSpPr/>
            <p:nvPr userDrawn="1"/>
          </p:nvGrpSpPr>
          <p:grpSpPr bwMode="gray">
            <a:xfrm>
              <a:off x="1" y="904875"/>
              <a:ext cx="9143999" cy="5476453"/>
              <a:chOff x="1" y="904875"/>
              <a:chExt cx="9143999" cy="5476453"/>
            </a:xfrm>
            <a:grpFill/>
          </p:grpSpPr>
          <p:sp>
            <p:nvSpPr>
              <p:cNvPr id="12" name="Rectangle 25"/>
              <p:cNvSpPr>
                <a:spLocks noChangeArrowheads="1"/>
              </p:cNvSpPr>
              <p:nvPr/>
            </p:nvSpPr>
            <p:spPr bwMode="gray">
              <a:xfrm>
                <a:off x="4913313" y="904875"/>
                <a:ext cx="71437" cy="291877"/>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Arial" charset="0"/>
                  <a:ea typeface="+mn-ea"/>
                  <a:cs typeface="Arial" charset="0"/>
                </a:endParaRPr>
              </a:p>
            </p:txBody>
          </p:sp>
          <p:sp>
            <p:nvSpPr>
              <p:cNvPr id="13" name="Rectangle 26"/>
              <p:cNvSpPr>
                <a:spLocks noChangeArrowheads="1"/>
              </p:cNvSpPr>
              <p:nvPr/>
            </p:nvSpPr>
            <p:spPr bwMode="gray">
              <a:xfrm>
                <a:off x="4913313" y="6088063"/>
                <a:ext cx="71437" cy="293265"/>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Arial" charset="0"/>
                  <a:ea typeface="+mn-ea"/>
                  <a:cs typeface="Arial" charset="0"/>
                </a:endParaRPr>
              </a:p>
            </p:txBody>
          </p:sp>
          <p:sp>
            <p:nvSpPr>
              <p:cNvPr id="14" name="Rectangle 27"/>
              <p:cNvSpPr>
                <a:spLocks noChangeArrowheads="1"/>
              </p:cNvSpPr>
              <p:nvPr/>
            </p:nvSpPr>
            <p:spPr bwMode="gray">
              <a:xfrm>
                <a:off x="1" y="3605213"/>
                <a:ext cx="251520" cy="71437"/>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Arial" charset="0"/>
                  <a:ea typeface="+mn-ea"/>
                  <a:cs typeface="Arial" charset="0"/>
                </a:endParaRPr>
              </a:p>
            </p:txBody>
          </p:sp>
          <p:sp>
            <p:nvSpPr>
              <p:cNvPr id="15" name="Rectangle 27"/>
              <p:cNvSpPr>
                <a:spLocks noChangeArrowheads="1"/>
              </p:cNvSpPr>
              <p:nvPr userDrawn="1"/>
            </p:nvSpPr>
            <p:spPr bwMode="gray">
              <a:xfrm>
                <a:off x="8892480" y="3605213"/>
                <a:ext cx="251520" cy="71437"/>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Arial" charset="0"/>
                  <a:ea typeface="+mn-ea"/>
                  <a:cs typeface="Arial" charset="0"/>
                </a:endParaRPr>
              </a:p>
            </p:txBody>
          </p:sp>
        </p:grpSp>
      </p:grpSp>
      <p:sp>
        <p:nvSpPr>
          <p:cNvPr id="7" name="Freeform 29"/>
          <p:cNvSpPr>
            <a:spLocks/>
          </p:cNvSpPr>
          <p:nvPr userDrawn="1"/>
        </p:nvSpPr>
        <p:spPr bwMode="gray">
          <a:xfrm>
            <a:off x="0" y="908720"/>
            <a:ext cx="1835695" cy="5474865"/>
          </a:xfrm>
          <a:custGeom>
            <a:avLst/>
            <a:gdLst>
              <a:gd name="T0" fmla="*/ 0 w 1260"/>
              <a:gd name="T1" fmla="*/ 0 h 3748"/>
              <a:gd name="T2" fmla="*/ 0 w 1260"/>
              <a:gd name="T3" fmla="*/ 3748 h 3748"/>
              <a:gd name="T4" fmla="*/ 1260 w 1260"/>
              <a:gd name="T5" fmla="*/ 3748 h 3748"/>
              <a:gd name="T6" fmla="*/ 1260 w 1260"/>
              <a:gd name="T7" fmla="*/ 0 h 3748"/>
              <a:gd name="T8" fmla="*/ 0 w 1260"/>
              <a:gd name="T9" fmla="*/ 0 h 3748"/>
              <a:gd name="T10" fmla="*/ 0 w 1260"/>
              <a:gd name="T11" fmla="*/ 0 h 3748"/>
              <a:gd name="T12" fmla="*/ 0 60000 65536"/>
              <a:gd name="T13" fmla="*/ 0 60000 65536"/>
              <a:gd name="T14" fmla="*/ 0 60000 65536"/>
              <a:gd name="T15" fmla="*/ 0 60000 65536"/>
              <a:gd name="T16" fmla="*/ 0 60000 65536"/>
              <a:gd name="T17" fmla="*/ 0 60000 65536"/>
              <a:gd name="T18" fmla="*/ 0 w 1260"/>
              <a:gd name="T19" fmla="*/ 0 h 3748"/>
              <a:gd name="T20" fmla="*/ 1260 w 1260"/>
              <a:gd name="T21" fmla="*/ 3748 h 3748"/>
            </a:gdLst>
            <a:ahLst/>
            <a:cxnLst>
              <a:cxn ang="T12">
                <a:pos x="T0" y="T1"/>
              </a:cxn>
              <a:cxn ang="T13">
                <a:pos x="T2" y="T3"/>
              </a:cxn>
              <a:cxn ang="T14">
                <a:pos x="T4" y="T5"/>
              </a:cxn>
              <a:cxn ang="T15">
                <a:pos x="T6" y="T7"/>
              </a:cxn>
              <a:cxn ang="T16">
                <a:pos x="T8" y="T9"/>
              </a:cxn>
              <a:cxn ang="T17">
                <a:pos x="T10" y="T11"/>
              </a:cxn>
            </a:cxnLst>
            <a:rect l="T18" t="T19" r="T20" b="T21"/>
            <a:pathLst>
              <a:path w="1260" h="3748">
                <a:moveTo>
                  <a:pt x="0" y="0"/>
                </a:moveTo>
                <a:lnTo>
                  <a:pt x="0" y="3748"/>
                </a:lnTo>
                <a:lnTo>
                  <a:pt x="1260" y="3748"/>
                </a:lnTo>
                <a:lnTo>
                  <a:pt x="1260" y="0"/>
                </a:lnTo>
                <a:lnTo>
                  <a:pt x="0" y="0"/>
                </a:lnTo>
                <a:close/>
              </a:path>
            </a:pathLst>
          </a:custGeom>
          <a:solidFill>
            <a:srgbClr val="DCDDDD"/>
          </a:solidFill>
          <a:ln w="9525" cap="flat" cmpd="sng">
            <a:noFill/>
            <a:prstDash val="solid"/>
            <a:round/>
            <a:headEnd type="none" w="med" len="med"/>
            <a:tailEnd type="none" w="med" len="med"/>
          </a:ln>
        </p:spPr>
        <p:txBody>
          <a:bodyPr>
            <a:noAutofit/>
          </a:bodyPr>
          <a:lstStyle/>
          <a:p>
            <a:pPr marL="0" algn="l" defTabSz="914400" rtl="0" eaLnBrk="1" latinLnBrk="0" hangingPunct="1"/>
            <a:endParaRPr lang="en-GB" sz="1800" kern="1200" dirty="0">
              <a:solidFill>
                <a:schemeClr val="tx1"/>
              </a:solidFill>
              <a:latin typeface="+mn-lt"/>
              <a:ea typeface="+mn-ea"/>
              <a:cs typeface="+mn-cs"/>
            </a:endParaRPr>
          </a:p>
        </p:txBody>
      </p:sp>
      <p:sp>
        <p:nvSpPr>
          <p:cNvPr id="26" name="Text Placeholder 25"/>
          <p:cNvSpPr>
            <a:spLocks noGrp="1"/>
          </p:cNvSpPr>
          <p:nvPr>
            <p:ph type="body" sz="quarter" idx="12"/>
          </p:nvPr>
        </p:nvSpPr>
        <p:spPr bwMode="gray">
          <a:xfrm>
            <a:off x="2123728" y="1196975"/>
            <a:ext cx="6768752" cy="4895850"/>
          </a:xfrm>
        </p:spPr>
        <p:txBody>
          <a:bodyPr>
            <a:noAutofit/>
          </a:bodyPr>
          <a:lstStyle>
            <a:lvl5pPr>
              <a:defRPr/>
            </a:lvl5pPr>
            <a:lvl6pPr>
              <a:defRPr/>
            </a:lvl6pPr>
            <a:lvl7pPr>
              <a:defRPr/>
            </a:lvl7pPr>
            <a:lvl8pPr>
              <a:defRPr/>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Text Placeholder 7"/>
          <p:cNvSpPr>
            <a:spLocks noGrp="1"/>
          </p:cNvSpPr>
          <p:nvPr>
            <p:ph type="body" sz="quarter" idx="13"/>
          </p:nvPr>
        </p:nvSpPr>
        <p:spPr bwMode="gray">
          <a:xfrm>
            <a:off x="252046" y="1195200"/>
            <a:ext cx="1583650" cy="4895850"/>
          </a:xfrm>
        </p:spPr>
        <p:txBody>
          <a:bodyPr rIns="144000">
            <a:noAutofit/>
          </a:bodyPr>
          <a:lstStyle>
            <a:lvl1pPr>
              <a:lnSpc>
                <a:spcPct val="135000"/>
              </a:lnSpc>
              <a:defRPr sz="900">
                <a:solidFill>
                  <a:srgbClr val="00338D"/>
                </a:solidFill>
              </a:defRPr>
            </a:lvl1pPr>
            <a:lvl2pPr marL="180975" indent="-180975">
              <a:lnSpc>
                <a:spcPct val="135000"/>
              </a:lnSpc>
              <a:buClr>
                <a:srgbClr val="00338D"/>
              </a:buClr>
              <a:buFont typeface="Arial" pitchFamily="34" charset="0"/>
              <a:buChar char="■"/>
              <a:defRPr b="1">
                <a:solidFill>
                  <a:srgbClr val="00338D"/>
                </a:solidFill>
              </a:defRPr>
            </a:lvl2pPr>
            <a:lvl3pPr marL="361950" indent="-177800">
              <a:lnSpc>
                <a:spcPct val="135000"/>
              </a:lnSpc>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nSpc>
                <a:spcPct val="135000"/>
              </a:lnSpc>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nSpc>
                <a:spcPct val="135000"/>
              </a:lnSpc>
              <a:buClr>
                <a:srgbClr val="00338D"/>
              </a:buClr>
              <a:buFont typeface="Arial" pitchFamily="34" charset="0"/>
              <a:buChar char="–"/>
              <a:defRPr lang="en-US" sz="900" b="1" kern="1200" baseline="0" noProof="0" dirty="0" smtClean="0">
                <a:solidFill>
                  <a:srgbClr val="00338D"/>
                </a:solidFill>
                <a:latin typeface="Arial" pitchFamily="34" charset="0"/>
                <a:ea typeface="+mn-ea"/>
                <a:cs typeface="Arial" pitchFamily="34" charset="0"/>
              </a:defRPr>
            </a:lvl5pPr>
            <a:lvl6pPr marL="895350" indent="-17780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22"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
        <p:nvSpPr>
          <p:cNvPr id="24" name="Title 23"/>
          <p:cNvSpPr>
            <a:spLocks noGrp="1"/>
          </p:cNvSpPr>
          <p:nvPr>
            <p:ph type="title"/>
          </p:nvPr>
        </p:nvSpPr>
        <p:spPr bwMode="gray"/>
        <p:txBody>
          <a:bodyPr>
            <a:noAutofit/>
          </a:bodyPr>
          <a:lstStyle/>
          <a:p>
            <a:r>
              <a:rPr lang="en-US" smtClean="0"/>
              <a:t>Click to edit Master title style</a:t>
            </a:r>
            <a:endParaRPr lang="en-GB"/>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9016293-C1FE-425C-A969-2EA73489B594}" type="datetimeFigureOut">
              <a:rPr lang="en-IN" smtClean="0"/>
              <a:pPr/>
              <a:t>1/17/2016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5943205-B270-4523-A8EF-CFD9414CC7B5}" type="slidenum">
              <a:rPr lang="en-IN" smtClean="0"/>
              <a:pPr/>
              <a:t>‹#›</a:t>
            </a:fld>
            <a:endParaRPr lang="en-IN" dirty="0"/>
          </a:p>
        </p:txBody>
      </p:sp>
    </p:spTree>
    <p:extLst>
      <p:ext uri="{BB962C8B-B14F-4D97-AF65-F5344CB8AC3E}">
        <p14:creationId xmlns="" xmlns:p14="http://schemas.microsoft.com/office/powerpoint/2010/main" val="863173239"/>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9016293-C1FE-425C-A969-2EA73489B594}" type="datetimeFigureOut">
              <a:rPr lang="en-IN" smtClean="0"/>
              <a:pPr/>
              <a:t>1/17/2016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5943205-B270-4523-A8EF-CFD9414CC7B5}" type="slidenum">
              <a:rPr lang="en-IN" smtClean="0"/>
              <a:pPr/>
              <a:t>‹#›</a:t>
            </a:fld>
            <a:endParaRPr lang="en-IN" dirty="0"/>
          </a:p>
        </p:txBody>
      </p:sp>
    </p:spTree>
    <p:extLst>
      <p:ext uri="{BB962C8B-B14F-4D97-AF65-F5344CB8AC3E}">
        <p14:creationId xmlns="" xmlns:p14="http://schemas.microsoft.com/office/powerpoint/2010/main" val="1509492574"/>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016293-C1FE-425C-A969-2EA73489B594}" type="datetimeFigureOut">
              <a:rPr lang="en-IN" smtClean="0"/>
              <a:pPr/>
              <a:t>1/17/2016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5943205-B270-4523-A8EF-CFD9414CC7B5}" type="slidenum">
              <a:rPr lang="en-IN" smtClean="0"/>
              <a:pPr/>
              <a:t>‹#›</a:t>
            </a:fld>
            <a:endParaRPr lang="en-IN" dirty="0"/>
          </a:p>
        </p:txBody>
      </p:sp>
    </p:spTree>
    <p:extLst>
      <p:ext uri="{BB962C8B-B14F-4D97-AF65-F5344CB8AC3E}">
        <p14:creationId xmlns="" xmlns:p14="http://schemas.microsoft.com/office/powerpoint/2010/main" val="1200808342"/>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9016293-C1FE-425C-A969-2EA73489B594}" type="datetimeFigureOut">
              <a:rPr lang="en-IN" smtClean="0"/>
              <a:pPr/>
              <a:t>1/17/2016</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5943205-B270-4523-A8EF-CFD9414CC7B5}" type="slidenum">
              <a:rPr lang="en-IN" smtClean="0"/>
              <a:pPr/>
              <a:t>‹#›</a:t>
            </a:fld>
            <a:endParaRPr lang="en-IN" dirty="0"/>
          </a:p>
        </p:txBody>
      </p:sp>
    </p:spTree>
    <p:extLst>
      <p:ext uri="{BB962C8B-B14F-4D97-AF65-F5344CB8AC3E}">
        <p14:creationId xmlns="" xmlns:p14="http://schemas.microsoft.com/office/powerpoint/2010/main" val="2360476129"/>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9016293-C1FE-425C-A969-2EA73489B594}" type="datetimeFigureOut">
              <a:rPr lang="en-IN" smtClean="0"/>
              <a:pPr/>
              <a:t>1/17/2016</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E5943205-B270-4523-A8EF-CFD9414CC7B5}" type="slidenum">
              <a:rPr lang="en-IN" smtClean="0"/>
              <a:pPr/>
              <a:t>‹#›</a:t>
            </a:fld>
            <a:endParaRPr lang="en-IN" dirty="0"/>
          </a:p>
        </p:txBody>
      </p:sp>
    </p:spTree>
    <p:extLst>
      <p:ext uri="{BB962C8B-B14F-4D97-AF65-F5344CB8AC3E}">
        <p14:creationId xmlns="" xmlns:p14="http://schemas.microsoft.com/office/powerpoint/2010/main" val="968785616"/>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9016293-C1FE-425C-A969-2EA73489B594}" type="datetimeFigureOut">
              <a:rPr lang="en-IN" smtClean="0"/>
              <a:pPr/>
              <a:t>1/17/2016</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E5943205-B270-4523-A8EF-CFD9414CC7B5}" type="slidenum">
              <a:rPr lang="en-IN" smtClean="0"/>
              <a:pPr/>
              <a:t>‹#›</a:t>
            </a:fld>
            <a:endParaRPr lang="en-IN" dirty="0"/>
          </a:p>
        </p:txBody>
      </p:sp>
    </p:spTree>
    <p:extLst>
      <p:ext uri="{BB962C8B-B14F-4D97-AF65-F5344CB8AC3E}">
        <p14:creationId xmlns="" xmlns:p14="http://schemas.microsoft.com/office/powerpoint/2010/main" val="3447915677"/>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016293-C1FE-425C-A969-2EA73489B594}" type="datetimeFigureOut">
              <a:rPr lang="en-IN" smtClean="0"/>
              <a:pPr/>
              <a:t>1/17/2016</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E5943205-B270-4523-A8EF-CFD9414CC7B5}" type="slidenum">
              <a:rPr lang="en-IN" smtClean="0"/>
              <a:pPr/>
              <a:t>‹#›</a:t>
            </a:fld>
            <a:endParaRPr lang="en-IN" dirty="0"/>
          </a:p>
        </p:txBody>
      </p:sp>
    </p:spTree>
    <p:extLst>
      <p:ext uri="{BB962C8B-B14F-4D97-AF65-F5344CB8AC3E}">
        <p14:creationId xmlns="" xmlns:p14="http://schemas.microsoft.com/office/powerpoint/2010/main" val="435363842"/>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016293-C1FE-425C-A969-2EA73489B594}" type="datetimeFigureOut">
              <a:rPr lang="en-IN" smtClean="0"/>
              <a:pPr/>
              <a:t>1/17/2016</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5943205-B270-4523-A8EF-CFD9414CC7B5}" type="slidenum">
              <a:rPr lang="en-IN" smtClean="0"/>
              <a:pPr/>
              <a:t>‹#›</a:t>
            </a:fld>
            <a:endParaRPr lang="en-IN" dirty="0"/>
          </a:p>
        </p:txBody>
      </p:sp>
    </p:spTree>
    <p:extLst>
      <p:ext uri="{BB962C8B-B14F-4D97-AF65-F5344CB8AC3E}">
        <p14:creationId xmlns="" xmlns:p14="http://schemas.microsoft.com/office/powerpoint/2010/main" val="2953614975"/>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016293-C1FE-425C-A969-2EA73489B594}" type="datetimeFigureOut">
              <a:rPr lang="en-IN" smtClean="0"/>
              <a:pPr/>
              <a:t>1/17/2016</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E5943205-B270-4523-A8EF-CFD9414CC7B5}" type="slidenum">
              <a:rPr lang="en-IN" smtClean="0"/>
              <a:pPr/>
              <a:t>‹#›</a:t>
            </a:fld>
            <a:endParaRPr lang="en-IN" dirty="0"/>
          </a:p>
        </p:txBody>
      </p:sp>
    </p:spTree>
    <p:extLst>
      <p:ext uri="{BB962C8B-B14F-4D97-AF65-F5344CB8AC3E}">
        <p14:creationId xmlns="" xmlns:p14="http://schemas.microsoft.com/office/powerpoint/2010/main" val="4009932288"/>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9016293-C1FE-425C-A969-2EA73489B594}" type="datetimeFigureOut">
              <a:rPr lang="en-IN" smtClean="0"/>
              <a:pPr/>
              <a:t>1/17/2016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5943205-B270-4523-A8EF-CFD9414CC7B5}" type="slidenum">
              <a:rPr lang="en-IN" smtClean="0"/>
              <a:pPr/>
              <a:t>‹#›</a:t>
            </a:fld>
            <a:endParaRPr lang="en-IN" dirty="0"/>
          </a:p>
        </p:txBody>
      </p:sp>
    </p:spTree>
    <p:extLst>
      <p:ext uri="{BB962C8B-B14F-4D97-AF65-F5344CB8AC3E}">
        <p14:creationId xmlns="" xmlns:p14="http://schemas.microsoft.com/office/powerpoint/2010/main" val="262509886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wo Text">
    <p:spTree>
      <p:nvGrpSpPr>
        <p:cNvPr id="1" name=""/>
        <p:cNvGrpSpPr/>
        <p:nvPr/>
      </p:nvGrpSpPr>
      <p:grpSpPr>
        <a:xfrm>
          <a:off x="0" y="0"/>
          <a:ext cx="0" cy="0"/>
          <a:chOff x="0" y="0"/>
          <a:chExt cx="0" cy="0"/>
        </a:xfrm>
      </p:grpSpPr>
      <p:sp>
        <p:nvSpPr>
          <p:cNvPr id="22" name="Freeform 29"/>
          <p:cNvSpPr>
            <a:spLocks/>
          </p:cNvSpPr>
          <p:nvPr userDrawn="1"/>
        </p:nvSpPr>
        <p:spPr bwMode="gray">
          <a:xfrm>
            <a:off x="0" y="908720"/>
            <a:ext cx="1835695" cy="5474865"/>
          </a:xfrm>
          <a:custGeom>
            <a:avLst/>
            <a:gdLst>
              <a:gd name="T0" fmla="*/ 0 w 1260"/>
              <a:gd name="T1" fmla="*/ 0 h 3748"/>
              <a:gd name="T2" fmla="*/ 0 w 1260"/>
              <a:gd name="T3" fmla="*/ 3748 h 3748"/>
              <a:gd name="T4" fmla="*/ 1260 w 1260"/>
              <a:gd name="T5" fmla="*/ 3748 h 3748"/>
              <a:gd name="T6" fmla="*/ 1260 w 1260"/>
              <a:gd name="T7" fmla="*/ 0 h 3748"/>
              <a:gd name="T8" fmla="*/ 0 w 1260"/>
              <a:gd name="T9" fmla="*/ 0 h 3748"/>
              <a:gd name="T10" fmla="*/ 0 w 1260"/>
              <a:gd name="T11" fmla="*/ 0 h 3748"/>
              <a:gd name="T12" fmla="*/ 0 60000 65536"/>
              <a:gd name="T13" fmla="*/ 0 60000 65536"/>
              <a:gd name="T14" fmla="*/ 0 60000 65536"/>
              <a:gd name="T15" fmla="*/ 0 60000 65536"/>
              <a:gd name="T16" fmla="*/ 0 60000 65536"/>
              <a:gd name="T17" fmla="*/ 0 60000 65536"/>
              <a:gd name="T18" fmla="*/ 0 w 1260"/>
              <a:gd name="T19" fmla="*/ 0 h 3748"/>
              <a:gd name="T20" fmla="*/ 1260 w 1260"/>
              <a:gd name="T21" fmla="*/ 3748 h 3748"/>
            </a:gdLst>
            <a:ahLst/>
            <a:cxnLst>
              <a:cxn ang="T12">
                <a:pos x="T0" y="T1"/>
              </a:cxn>
              <a:cxn ang="T13">
                <a:pos x="T2" y="T3"/>
              </a:cxn>
              <a:cxn ang="T14">
                <a:pos x="T4" y="T5"/>
              </a:cxn>
              <a:cxn ang="T15">
                <a:pos x="T6" y="T7"/>
              </a:cxn>
              <a:cxn ang="T16">
                <a:pos x="T8" y="T9"/>
              </a:cxn>
              <a:cxn ang="T17">
                <a:pos x="T10" y="T11"/>
              </a:cxn>
            </a:cxnLst>
            <a:rect l="T18" t="T19" r="T20" b="T21"/>
            <a:pathLst>
              <a:path w="1260" h="3748">
                <a:moveTo>
                  <a:pt x="0" y="0"/>
                </a:moveTo>
                <a:lnTo>
                  <a:pt x="0" y="3748"/>
                </a:lnTo>
                <a:lnTo>
                  <a:pt x="1260" y="3748"/>
                </a:lnTo>
                <a:lnTo>
                  <a:pt x="1260" y="0"/>
                </a:lnTo>
                <a:lnTo>
                  <a:pt x="0" y="0"/>
                </a:lnTo>
                <a:close/>
              </a:path>
            </a:pathLst>
          </a:custGeom>
          <a:solidFill>
            <a:srgbClr val="DCDDDD"/>
          </a:solidFill>
          <a:ln w="9525" cap="flat" cmpd="sng">
            <a:noFill/>
            <a:prstDash val="solid"/>
            <a:round/>
            <a:headEnd type="none" w="med" len="med"/>
            <a:tailEnd type="none" w="med" len="med"/>
          </a:ln>
        </p:spPr>
        <p:txBody>
          <a:bodyPr>
            <a:noAutofit/>
          </a:bodyPr>
          <a:lstStyle/>
          <a:p>
            <a:pPr marL="0" algn="l" defTabSz="914400" rtl="0" eaLnBrk="1" latinLnBrk="0" hangingPunct="1"/>
            <a:endParaRPr lang="en-GB" sz="1800" kern="1200" dirty="0">
              <a:solidFill>
                <a:schemeClr val="tx1"/>
              </a:solidFill>
              <a:latin typeface="+mn-lt"/>
              <a:ea typeface="+mn-ea"/>
              <a:cs typeface="+mn-cs"/>
            </a:endParaRPr>
          </a:p>
        </p:txBody>
      </p:sp>
      <p:sp>
        <p:nvSpPr>
          <p:cNvPr id="25"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
        <p:nvSpPr>
          <p:cNvPr id="10" name="Text Placeholder 7"/>
          <p:cNvSpPr>
            <a:spLocks noGrp="1"/>
          </p:cNvSpPr>
          <p:nvPr>
            <p:ph type="body" sz="quarter" idx="12"/>
          </p:nvPr>
        </p:nvSpPr>
        <p:spPr bwMode="gray">
          <a:xfrm>
            <a:off x="252046" y="1195200"/>
            <a:ext cx="1583650" cy="4895850"/>
          </a:xfrm>
        </p:spPr>
        <p:txBody>
          <a:bodyPr vert="horz" lIns="0" tIns="0" rIns="144000" bIns="0" rtlCol="0">
            <a:noAutofit/>
          </a:bodyPr>
          <a:lstStyle>
            <a:lvl1pPr algn="l" defTabSz="914400" rtl="0" eaLnBrk="1" latinLnBrk="0" hangingPunct="1">
              <a:lnSpc>
                <a:spcPct val="135000"/>
              </a:lnSpc>
              <a:spcBef>
                <a:spcPts val="600"/>
              </a:spcBef>
              <a:buFont typeface="Arial" pitchFamily="34" charset="0"/>
              <a:defRPr lang="en-US" sz="900" b="1" kern="1200" noProof="0" dirty="0" smtClean="0">
                <a:solidFill>
                  <a:srgbClr val="00338D"/>
                </a:solidFill>
                <a:latin typeface="Arial" pitchFamily="34" charset="0"/>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GB" sz="900" b="1" kern="1200" noProof="0" dirty="0" smtClean="0">
                <a:solidFill>
                  <a:srgbClr val="00338D"/>
                </a:solidFill>
                <a:latin typeface="Arial" pitchFamily="34" charset="0"/>
                <a:ea typeface="+mn-ea"/>
                <a:cs typeface="Arial" pitchFamily="34" charset="0"/>
              </a:defRPr>
            </a:lvl5pPr>
            <a:lvl6pPr marL="895350" indent="-17780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26" name="Text Placeholder 25"/>
          <p:cNvSpPr>
            <a:spLocks noGrp="1"/>
          </p:cNvSpPr>
          <p:nvPr>
            <p:ph type="body" sz="quarter" idx="13"/>
          </p:nvPr>
        </p:nvSpPr>
        <p:spPr bwMode="gray">
          <a:xfrm>
            <a:off x="2123729" y="1196753"/>
            <a:ext cx="3312848" cy="4896072"/>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8" name="Text Placeholder 27"/>
          <p:cNvSpPr>
            <a:spLocks noGrp="1"/>
          </p:cNvSpPr>
          <p:nvPr>
            <p:ph type="body" sz="quarter" idx="14"/>
          </p:nvPr>
        </p:nvSpPr>
        <p:spPr bwMode="gray">
          <a:xfrm>
            <a:off x="5580112" y="1196753"/>
            <a:ext cx="3311842" cy="4896072"/>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7" name="Title 26"/>
          <p:cNvSpPr>
            <a:spLocks noGrp="1"/>
          </p:cNvSpPr>
          <p:nvPr>
            <p:ph type="title"/>
          </p:nvPr>
        </p:nvSpPr>
        <p:spPr bwMode="gray"/>
        <p:txBody>
          <a:bodyPr>
            <a:noAutofit/>
          </a:bodyPr>
          <a:lstStyle/>
          <a:p>
            <a:r>
              <a:rPr lang="en-US" smtClean="0"/>
              <a:t>Click to edit Master title style</a:t>
            </a:r>
            <a:endParaRPr lang="en-GB"/>
          </a:p>
        </p:txBody>
      </p:sp>
      <p:grpSp>
        <p:nvGrpSpPr>
          <p:cNvPr id="43" name="Group 42"/>
          <p:cNvGrpSpPr/>
          <p:nvPr userDrawn="1"/>
        </p:nvGrpSpPr>
        <p:grpSpPr bwMode="gray">
          <a:xfrm>
            <a:off x="1" y="904875"/>
            <a:ext cx="9143999" cy="5476453"/>
            <a:chOff x="1" y="904875"/>
            <a:chExt cx="9143999" cy="5476453"/>
          </a:xfrm>
          <a:noFill/>
        </p:grpSpPr>
        <p:grpSp>
          <p:nvGrpSpPr>
            <p:cNvPr id="44" name="Group 29"/>
            <p:cNvGrpSpPr/>
            <p:nvPr userDrawn="1"/>
          </p:nvGrpSpPr>
          <p:grpSpPr bwMode="gray">
            <a:xfrm>
              <a:off x="251521" y="1193800"/>
              <a:ext cx="8640960" cy="4896000"/>
              <a:chOff x="251521" y="1193800"/>
              <a:chExt cx="8640960" cy="4896000"/>
            </a:xfrm>
            <a:grpFill/>
          </p:grpSpPr>
          <p:sp>
            <p:nvSpPr>
              <p:cNvPr id="50" name="Rectangle 18"/>
              <p:cNvSpPr>
                <a:spLocks noChangeArrowheads="1"/>
              </p:cNvSpPr>
              <p:nvPr userDrawn="1"/>
            </p:nvSpPr>
            <p:spPr bwMode="gray">
              <a:xfrm>
                <a:off x="251521" y="1193800"/>
                <a:ext cx="8640960" cy="4894263"/>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51" name="Rectangle 19"/>
              <p:cNvSpPr>
                <a:spLocks noChangeArrowheads="1"/>
              </p:cNvSpPr>
              <p:nvPr userDrawn="1"/>
            </p:nvSpPr>
            <p:spPr bwMode="gray">
              <a:xfrm>
                <a:off x="251521" y="3568700"/>
                <a:ext cx="8640960" cy="144463"/>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52" name="Rectangle 20"/>
              <p:cNvSpPr>
                <a:spLocks noChangeArrowheads="1"/>
              </p:cNvSpPr>
              <p:nvPr userDrawn="1"/>
            </p:nvSpPr>
            <p:spPr bwMode="gray">
              <a:xfrm>
                <a:off x="3706318" y="1193800"/>
                <a:ext cx="144463" cy="4896000"/>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53" name="Rectangle 21"/>
              <p:cNvSpPr>
                <a:spLocks noChangeArrowheads="1"/>
              </p:cNvSpPr>
              <p:nvPr userDrawn="1"/>
            </p:nvSpPr>
            <p:spPr bwMode="gray">
              <a:xfrm>
                <a:off x="1836838" y="1193800"/>
                <a:ext cx="284163" cy="4896000"/>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54" name="Rectangle 22"/>
              <p:cNvSpPr>
                <a:spLocks noChangeArrowheads="1"/>
              </p:cNvSpPr>
              <p:nvPr userDrawn="1"/>
            </p:nvSpPr>
            <p:spPr bwMode="gray">
              <a:xfrm>
                <a:off x="5436098" y="1193800"/>
                <a:ext cx="142875" cy="4896000"/>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sp>
            <p:nvSpPr>
              <p:cNvPr id="55" name="Rectangle 23"/>
              <p:cNvSpPr>
                <a:spLocks noChangeArrowheads="1"/>
              </p:cNvSpPr>
              <p:nvPr userDrawn="1"/>
            </p:nvSpPr>
            <p:spPr bwMode="gray">
              <a:xfrm>
                <a:off x="7164290" y="1193800"/>
                <a:ext cx="142875" cy="4896000"/>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smtClean="0">
                  <a:ln>
                    <a:noFill/>
                  </a:ln>
                  <a:solidFill>
                    <a:schemeClr val="tx1"/>
                  </a:solidFill>
                  <a:effectLst/>
                  <a:latin typeface="Arial" charset="0"/>
                  <a:ea typeface="+mn-ea"/>
                  <a:cs typeface="Arial" charset="0"/>
                </a:endParaRPr>
              </a:p>
            </p:txBody>
          </p:sp>
        </p:grpSp>
        <p:grpSp>
          <p:nvGrpSpPr>
            <p:cNvPr id="45" name="Group 30"/>
            <p:cNvGrpSpPr/>
            <p:nvPr userDrawn="1"/>
          </p:nvGrpSpPr>
          <p:grpSpPr bwMode="gray">
            <a:xfrm>
              <a:off x="1" y="904875"/>
              <a:ext cx="9143999" cy="5476453"/>
              <a:chOff x="1" y="904875"/>
              <a:chExt cx="9143999" cy="5476453"/>
            </a:xfrm>
            <a:grpFill/>
          </p:grpSpPr>
          <p:sp>
            <p:nvSpPr>
              <p:cNvPr id="46" name="Rectangle 25"/>
              <p:cNvSpPr>
                <a:spLocks noChangeArrowheads="1"/>
              </p:cNvSpPr>
              <p:nvPr/>
            </p:nvSpPr>
            <p:spPr bwMode="gray">
              <a:xfrm>
                <a:off x="4913313" y="904875"/>
                <a:ext cx="71437" cy="291877"/>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Arial" charset="0"/>
                  <a:ea typeface="+mn-ea"/>
                  <a:cs typeface="Arial" charset="0"/>
                </a:endParaRPr>
              </a:p>
            </p:txBody>
          </p:sp>
          <p:sp>
            <p:nvSpPr>
              <p:cNvPr id="47" name="Rectangle 26"/>
              <p:cNvSpPr>
                <a:spLocks noChangeArrowheads="1"/>
              </p:cNvSpPr>
              <p:nvPr/>
            </p:nvSpPr>
            <p:spPr bwMode="gray">
              <a:xfrm>
                <a:off x="4913313" y="6088063"/>
                <a:ext cx="71437" cy="293265"/>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Arial" charset="0"/>
                  <a:ea typeface="+mn-ea"/>
                  <a:cs typeface="Arial" charset="0"/>
                </a:endParaRPr>
              </a:p>
            </p:txBody>
          </p:sp>
          <p:sp>
            <p:nvSpPr>
              <p:cNvPr id="48" name="Rectangle 27"/>
              <p:cNvSpPr>
                <a:spLocks noChangeArrowheads="1"/>
              </p:cNvSpPr>
              <p:nvPr/>
            </p:nvSpPr>
            <p:spPr bwMode="gray">
              <a:xfrm>
                <a:off x="1" y="3605213"/>
                <a:ext cx="251520" cy="71437"/>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Arial" charset="0"/>
                  <a:ea typeface="+mn-ea"/>
                  <a:cs typeface="Arial" charset="0"/>
                </a:endParaRPr>
              </a:p>
            </p:txBody>
          </p:sp>
          <p:sp>
            <p:nvSpPr>
              <p:cNvPr id="49" name="Rectangle 27"/>
              <p:cNvSpPr>
                <a:spLocks noChangeArrowheads="1"/>
              </p:cNvSpPr>
              <p:nvPr userDrawn="1"/>
            </p:nvSpPr>
            <p:spPr bwMode="gray">
              <a:xfrm>
                <a:off x="8892480" y="3605213"/>
                <a:ext cx="251520" cy="71437"/>
              </a:xfrm>
              <a:prstGeom prst="rect">
                <a:avLst/>
              </a:prstGeom>
              <a:grpFill/>
              <a:ln w="6350" cap="flat" cmpd="sng" algn="ctr">
                <a:no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50000"/>
                  </a:spcBef>
                  <a:spcAft>
                    <a:spcPct val="0"/>
                  </a:spcAft>
                  <a:buClrTx/>
                  <a:buSzTx/>
                  <a:buFontTx/>
                  <a:buNone/>
                  <a:tabLst/>
                  <a:defRPr/>
                </a:pPr>
                <a:endParaRPr kumimoji="0" lang="en-US" sz="1200" b="0" i="0" u="none" strike="noStrike" kern="1200" cap="none" normalizeH="0" baseline="0" dirty="0">
                  <a:ln>
                    <a:noFill/>
                  </a:ln>
                  <a:solidFill>
                    <a:schemeClr val="tx1"/>
                  </a:solidFill>
                  <a:effectLst/>
                  <a:latin typeface="Arial" charset="0"/>
                  <a:ea typeface="+mn-ea"/>
                  <a:cs typeface="Arial" charset="0"/>
                </a:endParaRPr>
              </a:p>
            </p:txBody>
          </p:sp>
        </p:grpSp>
      </p:grpSp>
    </p:spTree>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9016293-C1FE-425C-A969-2EA73489B594}" type="datetimeFigureOut">
              <a:rPr lang="en-IN" smtClean="0"/>
              <a:pPr/>
              <a:t>1/17/2016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E5943205-B270-4523-A8EF-CFD9414CC7B5}" type="slidenum">
              <a:rPr lang="en-IN" smtClean="0"/>
              <a:pPr/>
              <a:t>‹#›</a:t>
            </a:fld>
            <a:endParaRPr lang="en-IN" dirty="0"/>
          </a:p>
        </p:txBody>
      </p:sp>
    </p:spTree>
    <p:extLst>
      <p:ext uri="{BB962C8B-B14F-4D97-AF65-F5344CB8AC3E}">
        <p14:creationId xmlns="" xmlns:p14="http://schemas.microsoft.com/office/powerpoint/2010/main" val="2125346733"/>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76424AC-3644-460B-A510-A21C15D54A7F}" type="datetimeFigureOut">
              <a:rPr lang="en-IN" smtClean="0"/>
              <a:pPr/>
              <a:t>1/17/2016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72ABAB3-E55E-4AB6-BD07-0BF75490903E}" type="slidenum">
              <a:rPr lang="en-IN" smtClean="0"/>
              <a:pPr/>
              <a:t>‹#›</a:t>
            </a:fld>
            <a:endParaRPr lang="en-IN" dirty="0"/>
          </a:p>
        </p:txBody>
      </p:sp>
    </p:spTree>
    <p:extLst>
      <p:ext uri="{BB962C8B-B14F-4D97-AF65-F5344CB8AC3E}">
        <p14:creationId xmlns="" xmlns:p14="http://schemas.microsoft.com/office/powerpoint/2010/main" val="1155113196"/>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76424AC-3644-460B-A510-A21C15D54A7F}" type="datetimeFigureOut">
              <a:rPr lang="en-IN" smtClean="0"/>
              <a:pPr/>
              <a:t>1/17/2016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72ABAB3-E55E-4AB6-BD07-0BF75490903E}" type="slidenum">
              <a:rPr lang="en-IN" smtClean="0"/>
              <a:pPr/>
              <a:t>‹#›</a:t>
            </a:fld>
            <a:endParaRPr lang="en-IN" dirty="0"/>
          </a:p>
        </p:txBody>
      </p:sp>
    </p:spTree>
    <p:extLst>
      <p:ext uri="{BB962C8B-B14F-4D97-AF65-F5344CB8AC3E}">
        <p14:creationId xmlns="" xmlns:p14="http://schemas.microsoft.com/office/powerpoint/2010/main" val="282451362"/>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6424AC-3644-460B-A510-A21C15D54A7F}" type="datetimeFigureOut">
              <a:rPr lang="en-IN" smtClean="0"/>
              <a:pPr/>
              <a:t>1/17/2016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72ABAB3-E55E-4AB6-BD07-0BF75490903E}" type="slidenum">
              <a:rPr lang="en-IN" smtClean="0"/>
              <a:pPr/>
              <a:t>‹#›</a:t>
            </a:fld>
            <a:endParaRPr lang="en-IN" dirty="0"/>
          </a:p>
        </p:txBody>
      </p:sp>
    </p:spTree>
    <p:extLst>
      <p:ext uri="{BB962C8B-B14F-4D97-AF65-F5344CB8AC3E}">
        <p14:creationId xmlns="" xmlns:p14="http://schemas.microsoft.com/office/powerpoint/2010/main" val="4264391052"/>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76424AC-3644-460B-A510-A21C15D54A7F}" type="datetimeFigureOut">
              <a:rPr lang="en-IN" smtClean="0"/>
              <a:pPr/>
              <a:t>1/17/2016</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372ABAB3-E55E-4AB6-BD07-0BF75490903E}" type="slidenum">
              <a:rPr lang="en-IN" smtClean="0"/>
              <a:pPr/>
              <a:t>‹#›</a:t>
            </a:fld>
            <a:endParaRPr lang="en-IN" dirty="0"/>
          </a:p>
        </p:txBody>
      </p:sp>
    </p:spTree>
    <p:extLst>
      <p:ext uri="{BB962C8B-B14F-4D97-AF65-F5344CB8AC3E}">
        <p14:creationId xmlns="" xmlns:p14="http://schemas.microsoft.com/office/powerpoint/2010/main" val="2640538556"/>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76424AC-3644-460B-A510-A21C15D54A7F}" type="datetimeFigureOut">
              <a:rPr lang="en-IN" smtClean="0"/>
              <a:pPr/>
              <a:t>1/17/2016</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372ABAB3-E55E-4AB6-BD07-0BF75490903E}" type="slidenum">
              <a:rPr lang="en-IN" smtClean="0"/>
              <a:pPr/>
              <a:t>‹#›</a:t>
            </a:fld>
            <a:endParaRPr lang="en-IN" dirty="0"/>
          </a:p>
        </p:txBody>
      </p:sp>
    </p:spTree>
    <p:extLst>
      <p:ext uri="{BB962C8B-B14F-4D97-AF65-F5344CB8AC3E}">
        <p14:creationId xmlns="" xmlns:p14="http://schemas.microsoft.com/office/powerpoint/2010/main" val="3359740274"/>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76424AC-3644-460B-A510-A21C15D54A7F}" type="datetimeFigureOut">
              <a:rPr lang="en-IN" smtClean="0"/>
              <a:pPr/>
              <a:t>1/17/2016</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372ABAB3-E55E-4AB6-BD07-0BF75490903E}" type="slidenum">
              <a:rPr lang="en-IN" smtClean="0"/>
              <a:pPr/>
              <a:t>‹#›</a:t>
            </a:fld>
            <a:endParaRPr lang="en-IN" dirty="0"/>
          </a:p>
        </p:txBody>
      </p:sp>
    </p:spTree>
    <p:extLst>
      <p:ext uri="{BB962C8B-B14F-4D97-AF65-F5344CB8AC3E}">
        <p14:creationId xmlns="" xmlns:p14="http://schemas.microsoft.com/office/powerpoint/2010/main" val="146541765"/>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6424AC-3644-460B-A510-A21C15D54A7F}" type="datetimeFigureOut">
              <a:rPr lang="en-IN" smtClean="0"/>
              <a:pPr/>
              <a:t>1/17/2016</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372ABAB3-E55E-4AB6-BD07-0BF75490903E}" type="slidenum">
              <a:rPr lang="en-IN" smtClean="0"/>
              <a:pPr/>
              <a:t>‹#›</a:t>
            </a:fld>
            <a:endParaRPr lang="en-IN" dirty="0"/>
          </a:p>
        </p:txBody>
      </p:sp>
    </p:spTree>
    <p:extLst>
      <p:ext uri="{BB962C8B-B14F-4D97-AF65-F5344CB8AC3E}">
        <p14:creationId xmlns="" xmlns:p14="http://schemas.microsoft.com/office/powerpoint/2010/main" val="980130022"/>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6424AC-3644-460B-A510-A21C15D54A7F}" type="datetimeFigureOut">
              <a:rPr lang="en-IN" smtClean="0"/>
              <a:pPr/>
              <a:t>1/17/2016</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372ABAB3-E55E-4AB6-BD07-0BF75490903E}" type="slidenum">
              <a:rPr lang="en-IN" smtClean="0"/>
              <a:pPr/>
              <a:t>‹#›</a:t>
            </a:fld>
            <a:endParaRPr lang="en-IN" dirty="0"/>
          </a:p>
        </p:txBody>
      </p:sp>
    </p:spTree>
    <p:extLst>
      <p:ext uri="{BB962C8B-B14F-4D97-AF65-F5344CB8AC3E}">
        <p14:creationId xmlns="" xmlns:p14="http://schemas.microsoft.com/office/powerpoint/2010/main" val="1726702277"/>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6424AC-3644-460B-A510-A21C15D54A7F}" type="datetimeFigureOut">
              <a:rPr lang="en-IN" smtClean="0"/>
              <a:pPr/>
              <a:t>1/17/2016</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372ABAB3-E55E-4AB6-BD07-0BF75490903E}" type="slidenum">
              <a:rPr lang="en-IN" smtClean="0"/>
              <a:pPr/>
              <a:t>‹#›</a:t>
            </a:fld>
            <a:endParaRPr lang="en-IN" dirty="0"/>
          </a:p>
        </p:txBody>
      </p:sp>
    </p:spTree>
    <p:extLst>
      <p:ext uri="{BB962C8B-B14F-4D97-AF65-F5344CB8AC3E}">
        <p14:creationId xmlns="" xmlns:p14="http://schemas.microsoft.com/office/powerpoint/2010/main" val="152362064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Four Text">
    <p:spTree>
      <p:nvGrpSpPr>
        <p:cNvPr id="1" name=""/>
        <p:cNvGrpSpPr/>
        <p:nvPr/>
      </p:nvGrpSpPr>
      <p:grpSpPr>
        <a:xfrm>
          <a:off x="0" y="0"/>
          <a:ext cx="0" cy="0"/>
          <a:chOff x="0" y="0"/>
          <a:chExt cx="0" cy="0"/>
        </a:xfrm>
      </p:grpSpPr>
      <p:sp>
        <p:nvSpPr>
          <p:cNvPr id="30" name="Freeform 29"/>
          <p:cNvSpPr>
            <a:spLocks/>
          </p:cNvSpPr>
          <p:nvPr userDrawn="1"/>
        </p:nvSpPr>
        <p:spPr bwMode="gray">
          <a:xfrm>
            <a:off x="0" y="908720"/>
            <a:ext cx="1835695" cy="5474865"/>
          </a:xfrm>
          <a:custGeom>
            <a:avLst/>
            <a:gdLst>
              <a:gd name="T0" fmla="*/ 0 w 1260"/>
              <a:gd name="T1" fmla="*/ 0 h 3748"/>
              <a:gd name="T2" fmla="*/ 0 w 1260"/>
              <a:gd name="T3" fmla="*/ 3748 h 3748"/>
              <a:gd name="T4" fmla="*/ 1260 w 1260"/>
              <a:gd name="T5" fmla="*/ 3748 h 3748"/>
              <a:gd name="T6" fmla="*/ 1260 w 1260"/>
              <a:gd name="T7" fmla="*/ 0 h 3748"/>
              <a:gd name="T8" fmla="*/ 0 w 1260"/>
              <a:gd name="T9" fmla="*/ 0 h 3748"/>
              <a:gd name="T10" fmla="*/ 0 w 1260"/>
              <a:gd name="T11" fmla="*/ 0 h 3748"/>
              <a:gd name="T12" fmla="*/ 0 60000 65536"/>
              <a:gd name="T13" fmla="*/ 0 60000 65536"/>
              <a:gd name="T14" fmla="*/ 0 60000 65536"/>
              <a:gd name="T15" fmla="*/ 0 60000 65536"/>
              <a:gd name="T16" fmla="*/ 0 60000 65536"/>
              <a:gd name="T17" fmla="*/ 0 60000 65536"/>
              <a:gd name="T18" fmla="*/ 0 w 1260"/>
              <a:gd name="T19" fmla="*/ 0 h 3748"/>
              <a:gd name="T20" fmla="*/ 1260 w 1260"/>
              <a:gd name="T21" fmla="*/ 3748 h 3748"/>
            </a:gdLst>
            <a:ahLst/>
            <a:cxnLst>
              <a:cxn ang="T12">
                <a:pos x="T0" y="T1"/>
              </a:cxn>
              <a:cxn ang="T13">
                <a:pos x="T2" y="T3"/>
              </a:cxn>
              <a:cxn ang="T14">
                <a:pos x="T4" y="T5"/>
              </a:cxn>
              <a:cxn ang="T15">
                <a:pos x="T6" y="T7"/>
              </a:cxn>
              <a:cxn ang="T16">
                <a:pos x="T8" y="T9"/>
              </a:cxn>
              <a:cxn ang="T17">
                <a:pos x="T10" y="T11"/>
              </a:cxn>
            </a:cxnLst>
            <a:rect l="T18" t="T19" r="T20" b="T21"/>
            <a:pathLst>
              <a:path w="1260" h="3748">
                <a:moveTo>
                  <a:pt x="0" y="0"/>
                </a:moveTo>
                <a:lnTo>
                  <a:pt x="0" y="3748"/>
                </a:lnTo>
                <a:lnTo>
                  <a:pt x="1260" y="3748"/>
                </a:lnTo>
                <a:lnTo>
                  <a:pt x="1260" y="0"/>
                </a:lnTo>
                <a:lnTo>
                  <a:pt x="0" y="0"/>
                </a:lnTo>
                <a:close/>
              </a:path>
            </a:pathLst>
          </a:custGeom>
          <a:solidFill>
            <a:srgbClr val="DCDDDD"/>
          </a:solidFill>
          <a:ln w="9525" cap="flat" cmpd="sng">
            <a:noFill/>
            <a:prstDash val="solid"/>
            <a:round/>
            <a:headEnd type="none" w="med" len="med"/>
            <a:tailEnd type="none" w="med" len="med"/>
          </a:ln>
        </p:spPr>
        <p:txBody>
          <a:bodyPr>
            <a:noAutofit/>
          </a:bodyPr>
          <a:lstStyle/>
          <a:p>
            <a:pPr marL="0" algn="l" defTabSz="914400" rtl="0" eaLnBrk="1" latinLnBrk="0" hangingPunct="1"/>
            <a:endParaRPr lang="en-GB" sz="1800" kern="1200" dirty="0">
              <a:solidFill>
                <a:schemeClr val="tx1"/>
              </a:solidFill>
              <a:latin typeface="+mn-lt"/>
              <a:ea typeface="+mn-ea"/>
              <a:cs typeface="+mn-cs"/>
            </a:endParaRPr>
          </a:p>
        </p:txBody>
      </p:sp>
      <p:sp>
        <p:nvSpPr>
          <p:cNvPr id="32"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
        <p:nvSpPr>
          <p:cNvPr id="10" name="Title 9"/>
          <p:cNvSpPr>
            <a:spLocks noGrp="1"/>
          </p:cNvSpPr>
          <p:nvPr>
            <p:ph type="title"/>
          </p:nvPr>
        </p:nvSpPr>
        <p:spPr bwMode="gray"/>
        <p:txBody>
          <a:bodyPr>
            <a:noAutofit/>
          </a:bodyPr>
          <a:lstStyle/>
          <a:p>
            <a:r>
              <a:rPr lang="en-US" smtClean="0"/>
              <a:t>Click to edit Master title style</a:t>
            </a:r>
            <a:endParaRPr lang="en-GB" dirty="0"/>
          </a:p>
        </p:txBody>
      </p:sp>
      <p:sp>
        <p:nvSpPr>
          <p:cNvPr id="14" name="Text Placeholder 13"/>
          <p:cNvSpPr>
            <a:spLocks noGrp="1"/>
          </p:cNvSpPr>
          <p:nvPr>
            <p:ph type="body" sz="quarter" idx="13"/>
          </p:nvPr>
        </p:nvSpPr>
        <p:spPr bwMode="gray">
          <a:xfrm>
            <a:off x="2123729" y="1196975"/>
            <a:ext cx="3312367" cy="2376488"/>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6" name="Text Placeholder 15"/>
          <p:cNvSpPr>
            <a:spLocks noGrp="1"/>
          </p:cNvSpPr>
          <p:nvPr>
            <p:ph type="body" sz="quarter" idx="14"/>
          </p:nvPr>
        </p:nvSpPr>
        <p:spPr bwMode="gray">
          <a:xfrm>
            <a:off x="5580112" y="1196975"/>
            <a:ext cx="3312368" cy="2376488"/>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8" name="Text Placeholder 17"/>
          <p:cNvSpPr>
            <a:spLocks noGrp="1"/>
          </p:cNvSpPr>
          <p:nvPr>
            <p:ph type="body" sz="quarter" idx="15"/>
          </p:nvPr>
        </p:nvSpPr>
        <p:spPr bwMode="gray">
          <a:xfrm>
            <a:off x="2123729" y="3716339"/>
            <a:ext cx="3312367" cy="2376487"/>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0" name="Text Placeholder 19"/>
          <p:cNvSpPr>
            <a:spLocks noGrp="1"/>
          </p:cNvSpPr>
          <p:nvPr>
            <p:ph type="body" sz="quarter" idx="16"/>
          </p:nvPr>
        </p:nvSpPr>
        <p:spPr bwMode="gray">
          <a:xfrm>
            <a:off x="5580112" y="3716339"/>
            <a:ext cx="3312368" cy="2376487"/>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Text Placeholder 7"/>
          <p:cNvSpPr>
            <a:spLocks noGrp="1"/>
          </p:cNvSpPr>
          <p:nvPr>
            <p:ph type="body" sz="quarter" idx="12"/>
          </p:nvPr>
        </p:nvSpPr>
        <p:spPr bwMode="gray">
          <a:xfrm>
            <a:off x="252046" y="1195200"/>
            <a:ext cx="1583650" cy="4895850"/>
          </a:xfrm>
        </p:spPr>
        <p:txBody>
          <a:bodyPr vert="horz" lIns="0" tIns="0" rIns="144000" bIns="0" rtlCol="0">
            <a:noAutofit/>
          </a:bodyPr>
          <a:lstStyle>
            <a:lvl1pPr algn="l" defTabSz="914400" rtl="0" eaLnBrk="1" latinLnBrk="0" hangingPunct="1">
              <a:lnSpc>
                <a:spcPct val="135000"/>
              </a:lnSpc>
              <a:spcBef>
                <a:spcPts val="600"/>
              </a:spcBef>
              <a:buFont typeface="Arial" pitchFamily="34" charset="0"/>
              <a:defRPr lang="en-US" sz="900" b="1" kern="1200" noProof="0" dirty="0" smtClean="0">
                <a:solidFill>
                  <a:srgbClr val="00338D"/>
                </a:solidFill>
                <a:latin typeface="Arial" pitchFamily="34" charset="0"/>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GB" sz="900" b="1" kern="1200" noProof="0" dirty="0" smtClean="0">
                <a:solidFill>
                  <a:srgbClr val="00338D"/>
                </a:solidFill>
                <a:latin typeface="Arial" pitchFamily="34" charset="0"/>
                <a:ea typeface="+mn-ea"/>
                <a:cs typeface="Arial" pitchFamily="34" charset="0"/>
              </a:defRPr>
            </a:lvl5pPr>
            <a:lvl6pPr marL="895350" indent="-17780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Tree>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76424AC-3644-460B-A510-A21C15D54A7F}" type="datetimeFigureOut">
              <a:rPr lang="en-IN" smtClean="0"/>
              <a:pPr/>
              <a:t>1/17/2016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72ABAB3-E55E-4AB6-BD07-0BF75490903E}" type="slidenum">
              <a:rPr lang="en-IN" smtClean="0"/>
              <a:pPr/>
              <a:t>‹#›</a:t>
            </a:fld>
            <a:endParaRPr lang="en-IN" dirty="0"/>
          </a:p>
        </p:txBody>
      </p:sp>
    </p:spTree>
    <p:extLst>
      <p:ext uri="{BB962C8B-B14F-4D97-AF65-F5344CB8AC3E}">
        <p14:creationId xmlns="" xmlns:p14="http://schemas.microsoft.com/office/powerpoint/2010/main" val="1432218891"/>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76424AC-3644-460B-A510-A21C15D54A7F}" type="datetimeFigureOut">
              <a:rPr lang="en-IN" smtClean="0"/>
              <a:pPr/>
              <a:t>1/17/2016</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372ABAB3-E55E-4AB6-BD07-0BF75490903E}" type="slidenum">
              <a:rPr lang="en-IN" smtClean="0"/>
              <a:pPr/>
              <a:t>‹#›</a:t>
            </a:fld>
            <a:endParaRPr lang="en-IN" dirty="0"/>
          </a:p>
        </p:txBody>
      </p:sp>
    </p:spTree>
    <p:extLst>
      <p:ext uri="{BB962C8B-B14F-4D97-AF65-F5344CB8AC3E}">
        <p14:creationId xmlns="" xmlns:p14="http://schemas.microsoft.com/office/powerpoint/2010/main" val="355166714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Two Charts One Text">
    <p:spTree>
      <p:nvGrpSpPr>
        <p:cNvPr id="1" name=""/>
        <p:cNvGrpSpPr/>
        <p:nvPr/>
      </p:nvGrpSpPr>
      <p:grpSpPr>
        <a:xfrm>
          <a:off x="0" y="0"/>
          <a:ext cx="0" cy="0"/>
          <a:chOff x="0" y="0"/>
          <a:chExt cx="0" cy="0"/>
        </a:xfrm>
      </p:grpSpPr>
      <p:sp>
        <p:nvSpPr>
          <p:cNvPr id="28" name="Freeform 29"/>
          <p:cNvSpPr>
            <a:spLocks/>
          </p:cNvSpPr>
          <p:nvPr userDrawn="1"/>
        </p:nvSpPr>
        <p:spPr bwMode="gray">
          <a:xfrm>
            <a:off x="0" y="908720"/>
            <a:ext cx="1835695" cy="5474865"/>
          </a:xfrm>
          <a:custGeom>
            <a:avLst/>
            <a:gdLst>
              <a:gd name="T0" fmla="*/ 0 w 1260"/>
              <a:gd name="T1" fmla="*/ 0 h 3748"/>
              <a:gd name="T2" fmla="*/ 0 w 1260"/>
              <a:gd name="T3" fmla="*/ 3748 h 3748"/>
              <a:gd name="T4" fmla="*/ 1260 w 1260"/>
              <a:gd name="T5" fmla="*/ 3748 h 3748"/>
              <a:gd name="T6" fmla="*/ 1260 w 1260"/>
              <a:gd name="T7" fmla="*/ 0 h 3748"/>
              <a:gd name="T8" fmla="*/ 0 w 1260"/>
              <a:gd name="T9" fmla="*/ 0 h 3748"/>
              <a:gd name="T10" fmla="*/ 0 w 1260"/>
              <a:gd name="T11" fmla="*/ 0 h 3748"/>
              <a:gd name="T12" fmla="*/ 0 60000 65536"/>
              <a:gd name="T13" fmla="*/ 0 60000 65536"/>
              <a:gd name="T14" fmla="*/ 0 60000 65536"/>
              <a:gd name="T15" fmla="*/ 0 60000 65536"/>
              <a:gd name="T16" fmla="*/ 0 60000 65536"/>
              <a:gd name="T17" fmla="*/ 0 60000 65536"/>
              <a:gd name="T18" fmla="*/ 0 w 1260"/>
              <a:gd name="T19" fmla="*/ 0 h 3748"/>
              <a:gd name="T20" fmla="*/ 1260 w 1260"/>
              <a:gd name="T21" fmla="*/ 3748 h 3748"/>
            </a:gdLst>
            <a:ahLst/>
            <a:cxnLst>
              <a:cxn ang="T12">
                <a:pos x="T0" y="T1"/>
              </a:cxn>
              <a:cxn ang="T13">
                <a:pos x="T2" y="T3"/>
              </a:cxn>
              <a:cxn ang="T14">
                <a:pos x="T4" y="T5"/>
              </a:cxn>
              <a:cxn ang="T15">
                <a:pos x="T6" y="T7"/>
              </a:cxn>
              <a:cxn ang="T16">
                <a:pos x="T8" y="T9"/>
              </a:cxn>
              <a:cxn ang="T17">
                <a:pos x="T10" y="T11"/>
              </a:cxn>
            </a:cxnLst>
            <a:rect l="T18" t="T19" r="T20" b="T21"/>
            <a:pathLst>
              <a:path w="1260" h="3748">
                <a:moveTo>
                  <a:pt x="0" y="0"/>
                </a:moveTo>
                <a:lnTo>
                  <a:pt x="0" y="3748"/>
                </a:lnTo>
                <a:lnTo>
                  <a:pt x="1260" y="3748"/>
                </a:lnTo>
                <a:lnTo>
                  <a:pt x="1260" y="0"/>
                </a:lnTo>
                <a:lnTo>
                  <a:pt x="0" y="0"/>
                </a:lnTo>
                <a:close/>
              </a:path>
            </a:pathLst>
          </a:custGeom>
          <a:solidFill>
            <a:srgbClr val="DCDDDD"/>
          </a:solidFill>
          <a:ln w="9525" cap="flat" cmpd="sng">
            <a:noFill/>
            <a:prstDash val="solid"/>
            <a:round/>
            <a:headEnd type="none" w="med" len="med"/>
            <a:tailEnd type="none" w="med" len="med"/>
          </a:ln>
        </p:spPr>
        <p:txBody>
          <a:bodyPr>
            <a:noAutofit/>
          </a:bodyPr>
          <a:lstStyle/>
          <a:p>
            <a:pPr marL="0" algn="l" defTabSz="914400" rtl="0" eaLnBrk="1" latinLnBrk="0" hangingPunct="1"/>
            <a:endParaRPr lang="en-GB" sz="1800" kern="1200" dirty="0">
              <a:solidFill>
                <a:schemeClr val="tx1"/>
              </a:solidFill>
              <a:latin typeface="+mn-lt"/>
              <a:ea typeface="+mn-ea"/>
              <a:cs typeface="+mn-cs"/>
            </a:endParaRPr>
          </a:p>
        </p:txBody>
      </p:sp>
      <p:sp>
        <p:nvSpPr>
          <p:cNvPr id="30"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
        <p:nvSpPr>
          <p:cNvPr id="10" name="Title 9"/>
          <p:cNvSpPr>
            <a:spLocks noGrp="1"/>
          </p:cNvSpPr>
          <p:nvPr>
            <p:ph type="title"/>
          </p:nvPr>
        </p:nvSpPr>
        <p:spPr bwMode="gray"/>
        <p:txBody>
          <a:bodyPr>
            <a:noAutofit/>
          </a:bodyPr>
          <a:lstStyle/>
          <a:p>
            <a:r>
              <a:rPr lang="en-US" smtClean="0"/>
              <a:t>Click to edit Master title style</a:t>
            </a:r>
            <a:endParaRPr lang="en-GB"/>
          </a:p>
        </p:txBody>
      </p:sp>
      <p:sp>
        <p:nvSpPr>
          <p:cNvPr id="14" name="Chart Placeholder 13"/>
          <p:cNvSpPr>
            <a:spLocks noGrp="1"/>
          </p:cNvSpPr>
          <p:nvPr>
            <p:ph type="chart" sz="quarter" idx="15"/>
          </p:nvPr>
        </p:nvSpPr>
        <p:spPr bwMode="gray">
          <a:xfrm>
            <a:off x="2123729" y="1196975"/>
            <a:ext cx="3312367" cy="2376488"/>
          </a:xfrm>
        </p:spPr>
        <p:txBody>
          <a:bodyPr anchor="ctr">
            <a:noAutofit/>
          </a:bodyPr>
          <a:lstStyle>
            <a:lvl1pPr algn="ctr">
              <a:defRPr/>
            </a:lvl1pPr>
          </a:lstStyle>
          <a:p>
            <a:r>
              <a:rPr lang="en-US" dirty="0" smtClean="0"/>
              <a:t>Click icon to add chart</a:t>
            </a:r>
            <a:endParaRPr lang="en-GB" dirty="0"/>
          </a:p>
        </p:txBody>
      </p:sp>
      <p:sp>
        <p:nvSpPr>
          <p:cNvPr id="16" name="Chart Placeholder 15"/>
          <p:cNvSpPr>
            <a:spLocks noGrp="1"/>
          </p:cNvSpPr>
          <p:nvPr>
            <p:ph type="chart" sz="quarter" idx="16"/>
          </p:nvPr>
        </p:nvSpPr>
        <p:spPr bwMode="gray">
          <a:xfrm>
            <a:off x="2123729" y="3716339"/>
            <a:ext cx="3312367" cy="2376487"/>
          </a:xfrm>
        </p:spPr>
        <p:txBody>
          <a:bodyPr anchor="ctr">
            <a:noAutofit/>
          </a:bodyPr>
          <a:lstStyle>
            <a:lvl1pPr algn="ctr">
              <a:defRPr/>
            </a:lvl1pPr>
          </a:lstStyle>
          <a:p>
            <a:r>
              <a:rPr lang="en-US" dirty="0" smtClean="0"/>
              <a:t>Click icon to add chart</a:t>
            </a:r>
            <a:endParaRPr lang="en-GB" dirty="0"/>
          </a:p>
        </p:txBody>
      </p:sp>
      <p:sp>
        <p:nvSpPr>
          <p:cNvPr id="18" name="Text Placeholder 17"/>
          <p:cNvSpPr>
            <a:spLocks noGrp="1"/>
          </p:cNvSpPr>
          <p:nvPr>
            <p:ph type="body" sz="quarter" idx="17"/>
          </p:nvPr>
        </p:nvSpPr>
        <p:spPr bwMode="gray">
          <a:xfrm>
            <a:off x="5580112" y="1196975"/>
            <a:ext cx="3312368" cy="4895850"/>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Text Placeholder 7"/>
          <p:cNvSpPr>
            <a:spLocks noGrp="1"/>
          </p:cNvSpPr>
          <p:nvPr>
            <p:ph type="body" sz="quarter" idx="12"/>
          </p:nvPr>
        </p:nvSpPr>
        <p:spPr bwMode="gray">
          <a:xfrm>
            <a:off x="252046" y="1195200"/>
            <a:ext cx="1583650" cy="4895850"/>
          </a:xfrm>
        </p:spPr>
        <p:txBody>
          <a:bodyPr vert="horz" lIns="0" tIns="0" rIns="144000" bIns="0" rtlCol="0">
            <a:noAutofit/>
          </a:bodyPr>
          <a:lstStyle>
            <a:lvl1pPr algn="l" defTabSz="914400" rtl="0" eaLnBrk="1" latinLnBrk="0" hangingPunct="1">
              <a:lnSpc>
                <a:spcPct val="135000"/>
              </a:lnSpc>
              <a:spcBef>
                <a:spcPts val="600"/>
              </a:spcBef>
              <a:buFont typeface="Arial" pitchFamily="34" charset="0"/>
              <a:defRPr lang="en-US" sz="900" b="1" kern="1200" noProof="0" dirty="0" smtClean="0">
                <a:solidFill>
                  <a:srgbClr val="00338D"/>
                </a:solidFill>
                <a:latin typeface="Arial" pitchFamily="34" charset="0"/>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GB" sz="900" b="1" kern="1200" noProof="0" dirty="0" smtClean="0">
                <a:solidFill>
                  <a:srgbClr val="00338D"/>
                </a:solidFill>
                <a:latin typeface="Arial" pitchFamily="34" charset="0"/>
                <a:ea typeface="+mn-ea"/>
                <a:cs typeface="Arial" pitchFamily="34" charset="0"/>
              </a:defRPr>
            </a:lvl5pPr>
            <a:lvl6pPr marL="895350" indent="-17780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Two Tables One Text">
    <p:spTree>
      <p:nvGrpSpPr>
        <p:cNvPr id="1" name=""/>
        <p:cNvGrpSpPr/>
        <p:nvPr/>
      </p:nvGrpSpPr>
      <p:grpSpPr>
        <a:xfrm>
          <a:off x="0" y="0"/>
          <a:ext cx="0" cy="0"/>
          <a:chOff x="0" y="0"/>
          <a:chExt cx="0" cy="0"/>
        </a:xfrm>
      </p:grpSpPr>
      <p:sp>
        <p:nvSpPr>
          <p:cNvPr id="28" name="Freeform 29"/>
          <p:cNvSpPr>
            <a:spLocks/>
          </p:cNvSpPr>
          <p:nvPr userDrawn="1"/>
        </p:nvSpPr>
        <p:spPr bwMode="gray">
          <a:xfrm>
            <a:off x="0" y="908720"/>
            <a:ext cx="1835695" cy="5474865"/>
          </a:xfrm>
          <a:custGeom>
            <a:avLst/>
            <a:gdLst>
              <a:gd name="T0" fmla="*/ 0 w 1260"/>
              <a:gd name="T1" fmla="*/ 0 h 3748"/>
              <a:gd name="T2" fmla="*/ 0 w 1260"/>
              <a:gd name="T3" fmla="*/ 3748 h 3748"/>
              <a:gd name="T4" fmla="*/ 1260 w 1260"/>
              <a:gd name="T5" fmla="*/ 3748 h 3748"/>
              <a:gd name="T6" fmla="*/ 1260 w 1260"/>
              <a:gd name="T7" fmla="*/ 0 h 3748"/>
              <a:gd name="T8" fmla="*/ 0 w 1260"/>
              <a:gd name="T9" fmla="*/ 0 h 3748"/>
              <a:gd name="T10" fmla="*/ 0 w 1260"/>
              <a:gd name="T11" fmla="*/ 0 h 3748"/>
              <a:gd name="T12" fmla="*/ 0 60000 65536"/>
              <a:gd name="T13" fmla="*/ 0 60000 65536"/>
              <a:gd name="T14" fmla="*/ 0 60000 65536"/>
              <a:gd name="T15" fmla="*/ 0 60000 65536"/>
              <a:gd name="T16" fmla="*/ 0 60000 65536"/>
              <a:gd name="T17" fmla="*/ 0 60000 65536"/>
              <a:gd name="T18" fmla="*/ 0 w 1260"/>
              <a:gd name="T19" fmla="*/ 0 h 3748"/>
              <a:gd name="T20" fmla="*/ 1260 w 1260"/>
              <a:gd name="T21" fmla="*/ 3748 h 3748"/>
            </a:gdLst>
            <a:ahLst/>
            <a:cxnLst>
              <a:cxn ang="T12">
                <a:pos x="T0" y="T1"/>
              </a:cxn>
              <a:cxn ang="T13">
                <a:pos x="T2" y="T3"/>
              </a:cxn>
              <a:cxn ang="T14">
                <a:pos x="T4" y="T5"/>
              </a:cxn>
              <a:cxn ang="T15">
                <a:pos x="T6" y="T7"/>
              </a:cxn>
              <a:cxn ang="T16">
                <a:pos x="T8" y="T9"/>
              </a:cxn>
              <a:cxn ang="T17">
                <a:pos x="T10" y="T11"/>
              </a:cxn>
            </a:cxnLst>
            <a:rect l="T18" t="T19" r="T20" b="T21"/>
            <a:pathLst>
              <a:path w="1260" h="3748">
                <a:moveTo>
                  <a:pt x="0" y="0"/>
                </a:moveTo>
                <a:lnTo>
                  <a:pt x="0" y="3748"/>
                </a:lnTo>
                <a:lnTo>
                  <a:pt x="1260" y="3748"/>
                </a:lnTo>
                <a:lnTo>
                  <a:pt x="1260" y="0"/>
                </a:lnTo>
                <a:lnTo>
                  <a:pt x="0" y="0"/>
                </a:lnTo>
                <a:close/>
              </a:path>
            </a:pathLst>
          </a:custGeom>
          <a:solidFill>
            <a:srgbClr val="DCDDDD"/>
          </a:solidFill>
          <a:ln w="9525" cap="flat" cmpd="sng">
            <a:noFill/>
            <a:prstDash val="solid"/>
            <a:round/>
            <a:headEnd type="none" w="med" len="med"/>
            <a:tailEnd type="none" w="med" len="med"/>
          </a:ln>
        </p:spPr>
        <p:txBody>
          <a:bodyPr>
            <a:noAutofit/>
          </a:bodyPr>
          <a:lstStyle/>
          <a:p>
            <a:pPr marL="0" algn="l" defTabSz="914400" rtl="0" eaLnBrk="1" latinLnBrk="0" hangingPunct="1"/>
            <a:endParaRPr lang="en-GB" sz="1800" kern="1200" dirty="0">
              <a:solidFill>
                <a:schemeClr val="tx1"/>
              </a:solidFill>
              <a:latin typeface="+mn-lt"/>
              <a:ea typeface="+mn-ea"/>
              <a:cs typeface="+mn-cs"/>
            </a:endParaRPr>
          </a:p>
        </p:txBody>
      </p:sp>
      <p:sp>
        <p:nvSpPr>
          <p:cNvPr id="10" name="Title 9"/>
          <p:cNvSpPr>
            <a:spLocks noGrp="1"/>
          </p:cNvSpPr>
          <p:nvPr>
            <p:ph type="title"/>
          </p:nvPr>
        </p:nvSpPr>
        <p:spPr bwMode="gray"/>
        <p:txBody>
          <a:bodyPr>
            <a:noAutofit/>
          </a:bodyPr>
          <a:lstStyle/>
          <a:p>
            <a:r>
              <a:rPr lang="en-US" smtClean="0"/>
              <a:t>Click to edit Master title style</a:t>
            </a:r>
            <a:endParaRPr lang="en-GB"/>
          </a:p>
        </p:txBody>
      </p:sp>
      <p:sp>
        <p:nvSpPr>
          <p:cNvPr id="13" name="Table Placeholder 12"/>
          <p:cNvSpPr>
            <a:spLocks noGrp="1"/>
          </p:cNvSpPr>
          <p:nvPr>
            <p:ph type="tbl" sz="quarter" idx="14"/>
          </p:nvPr>
        </p:nvSpPr>
        <p:spPr bwMode="gray">
          <a:xfrm>
            <a:off x="2123729" y="1196975"/>
            <a:ext cx="3312367" cy="2376488"/>
          </a:xfrm>
        </p:spPr>
        <p:txBody>
          <a:bodyPr anchor="ctr">
            <a:noAutofit/>
          </a:bodyPr>
          <a:lstStyle>
            <a:lvl1pPr algn="ctr">
              <a:defRPr/>
            </a:lvl1pPr>
          </a:lstStyle>
          <a:p>
            <a:r>
              <a:rPr lang="en-US" dirty="0" smtClean="0"/>
              <a:t>Click icon to add table</a:t>
            </a:r>
            <a:endParaRPr lang="en-GB" dirty="0"/>
          </a:p>
        </p:txBody>
      </p:sp>
      <p:sp>
        <p:nvSpPr>
          <p:cNvPr id="15" name="Table Placeholder 12"/>
          <p:cNvSpPr>
            <a:spLocks noGrp="1"/>
          </p:cNvSpPr>
          <p:nvPr>
            <p:ph type="tbl" sz="quarter" idx="15"/>
          </p:nvPr>
        </p:nvSpPr>
        <p:spPr bwMode="gray">
          <a:xfrm>
            <a:off x="2123729" y="3716338"/>
            <a:ext cx="3312367" cy="2376488"/>
          </a:xfrm>
        </p:spPr>
        <p:txBody>
          <a:bodyPr anchor="ctr">
            <a:noAutofit/>
          </a:bodyPr>
          <a:lstStyle>
            <a:lvl1pPr algn="ctr">
              <a:defRPr/>
            </a:lvl1pPr>
          </a:lstStyle>
          <a:p>
            <a:r>
              <a:rPr lang="en-US" dirty="0" smtClean="0"/>
              <a:t>Click icon to add table</a:t>
            </a:r>
            <a:endParaRPr lang="en-GB" dirty="0"/>
          </a:p>
        </p:txBody>
      </p:sp>
      <p:sp>
        <p:nvSpPr>
          <p:cNvPr id="18" name="Text Placeholder 17"/>
          <p:cNvSpPr>
            <a:spLocks noGrp="1"/>
          </p:cNvSpPr>
          <p:nvPr>
            <p:ph type="body" sz="quarter" idx="16"/>
          </p:nvPr>
        </p:nvSpPr>
        <p:spPr bwMode="gray">
          <a:xfrm>
            <a:off x="5580112" y="1196975"/>
            <a:ext cx="3312368" cy="4895850"/>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9" name="Text Placeholder 7"/>
          <p:cNvSpPr>
            <a:spLocks noGrp="1"/>
          </p:cNvSpPr>
          <p:nvPr>
            <p:ph type="body" sz="quarter" idx="12"/>
          </p:nvPr>
        </p:nvSpPr>
        <p:spPr bwMode="gray">
          <a:xfrm>
            <a:off x="252046" y="1195200"/>
            <a:ext cx="1583650" cy="4895850"/>
          </a:xfrm>
        </p:spPr>
        <p:txBody>
          <a:bodyPr vert="horz" lIns="0" tIns="0" rIns="144000" bIns="0" rtlCol="0">
            <a:noAutofit/>
          </a:bodyPr>
          <a:lstStyle>
            <a:lvl1pPr algn="l" defTabSz="914400" rtl="0" eaLnBrk="1" latinLnBrk="0" hangingPunct="1">
              <a:lnSpc>
                <a:spcPct val="135000"/>
              </a:lnSpc>
              <a:spcBef>
                <a:spcPts val="600"/>
              </a:spcBef>
              <a:buFont typeface="Arial" pitchFamily="34" charset="0"/>
              <a:defRPr lang="en-US" sz="900" b="1" kern="1200" noProof="0" dirty="0" smtClean="0">
                <a:solidFill>
                  <a:srgbClr val="00338D"/>
                </a:solidFill>
                <a:latin typeface="Arial" pitchFamily="34" charset="0"/>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GB" sz="900" b="1" kern="1200" noProof="0" dirty="0" smtClean="0">
                <a:solidFill>
                  <a:srgbClr val="00338D"/>
                </a:solidFill>
                <a:latin typeface="Arial" pitchFamily="34" charset="0"/>
                <a:ea typeface="+mn-ea"/>
                <a:cs typeface="Arial" pitchFamily="34" charset="0"/>
              </a:defRPr>
            </a:lvl5pPr>
            <a:lvl6pPr marL="895350" indent="-17780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30"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Rows Text">
    <p:spTree>
      <p:nvGrpSpPr>
        <p:cNvPr id="1" name=""/>
        <p:cNvGrpSpPr/>
        <p:nvPr/>
      </p:nvGrpSpPr>
      <p:grpSpPr>
        <a:xfrm>
          <a:off x="0" y="0"/>
          <a:ext cx="0" cy="0"/>
          <a:chOff x="0" y="0"/>
          <a:chExt cx="0" cy="0"/>
        </a:xfrm>
      </p:grpSpPr>
      <p:sp>
        <p:nvSpPr>
          <p:cNvPr id="23" name="Freeform 29"/>
          <p:cNvSpPr>
            <a:spLocks/>
          </p:cNvSpPr>
          <p:nvPr userDrawn="1"/>
        </p:nvSpPr>
        <p:spPr bwMode="gray">
          <a:xfrm>
            <a:off x="0" y="908720"/>
            <a:ext cx="1835695" cy="5474865"/>
          </a:xfrm>
          <a:custGeom>
            <a:avLst/>
            <a:gdLst>
              <a:gd name="T0" fmla="*/ 0 w 1260"/>
              <a:gd name="T1" fmla="*/ 0 h 3748"/>
              <a:gd name="T2" fmla="*/ 0 w 1260"/>
              <a:gd name="T3" fmla="*/ 3748 h 3748"/>
              <a:gd name="T4" fmla="*/ 1260 w 1260"/>
              <a:gd name="T5" fmla="*/ 3748 h 3748"/>
              <a:gd name="T6" fmla="*/ 1260 w 1260"/>
              <a:gd name="T7" fmla="*/ 0 h 3748"/>
              <a:gd name="T8" fmla="*/ 0 w 1260"/>
              <a:gd name="T9" fmla="*/ 0 h 3748"/>
              <a:gd name="T10" fmla="*/ 0 w 1260"/>
              <a:gd name="T11" fmla="*/ 0 h 3748"/>
              <a:gd name="T12" fmla="*/ 0 60000 65536"/>
              <a:gd name="T13" fmla="*/ 0 60000 65536"/>
              <a:gd name="T14" fmla="*/ 0 60000 65536"/>
              <a:gd name="T15" fmla="*/ 0 60000 65536"/>
              <a:gd name="T16" fmla="*/ 0 60000 65536"/>
              <a:gd name="T17" fmla="*/ 0 60000 65536"/>
              <a:gd name="T18" fmla="*/ 0 w 1260"/>
              <a:gd name="T19" fmla="*/ 0 h 3748"/>
              <a:gd name="T20" fmla="*/ 1260 w 1260"/>
              <a:gd name="T21" fmla="*/ 3748 h 3748"/>
            </a:gdLst>
            <a:ahLst/>
            <a:cxnLst>
              <a:cxn ang="T12">
                <a:pos x="T0" y="T1"/>
              </a:cxn>
              <a:cxn ang="T13">
                <a:pos x="T2" y="T3"/>
              </a:cxn>
              <a:cxn ang="T14">
                <a:pos x="T4" y="T5"/>
              </a:cxn>
              <a:cxn ang="T15">
                <a:pos x="T6" y="T7"/>
              </a:cxn>
              <a:cxn ang="T16">
                <a:pos x="T8" y="T9"/>
              </a:cxn>
              <a:cxn ang="T17">
                <a:pos x="T10" y="T11"/>
              </a:cxn>
            </a:cxnLst>
            <a:rect l="T18" t="T19" r="T20" b="T21"/>
            <a:pathLst>
              <a:path w="1260" h="3748">
                <a:moveTo>
                  <a:pt x="0" y="0"/>
                </a:moveTo>
                <a:lnTo>
                  <a:pt x="0" y="3748"/>
                </a:lnTo>
                <a:lnTo>
                  <a:pt x="1260" y="3748"/>
                </a:lnTo>
                <a:lnTo>
                  <a:pt x="1260" y="0"/>
                </a:lnTo>
                <a:lnTo>
                  <a:pt x="0" y="0"/>
                </a:lnTo>
                <a:close/>
              </a:path>
            </a:pathLst>
          </a:custGeom>
          <a:solidFill>
            <a:srgbClr val="DCDDDD"/>
          </a:solidFill>
          <a:ln w="9525" cap="flat" cmpd="sng">
            <a:noFill/>
            <a:prstDash val="solid"/>
            <a:round/>
            <a:headEnd type="none" w="med" len="med"/>
            <a:tailEnd type="none" w="med" len="med"/>
          </a:ln>
        </p:spPr>
        <p:txBody>
          <a:bodyPr>
            <a:noAutofit/>
          </a:bodyPr>
          <a:lstStyle/>
          <a:p>
            <a:pPr marL="0" algn="l" defTabSz="914400" rtl="0" eaLnBrk="1" latinLnBrk="0" hangingPunct="1"/>
            <a:endParaRPr lang="en-GB" sz="1800" kern="1200" dirty="0">
              <a:solidFill>
                <a:schemeClr val="tx1"/>
              </a:solidFill>
              <a:latin typeface="+mn-lt"/>
              <a:ea typeface="+mn-ea"/>
              <a:cs typeface="+mn-cs"/>
            </a:endParaRPr>
          </a:p>
        </p:txBody>
      </p:sp>
      <p:sp>
        <p:nvSpPr>
          <p:cNvPr id="27"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
        <p:nvSpPr>
          <p:cNvPr id="10" name="Title 9"/>
          <p:cNvSpPr>
            <a:spLocks noGrp="1"/>
          </p:cNvSpPr>
          <p:nvPr>
            <p:ph type="title"/>
          </p:nvPr>
        </p:nvSpPr>
        <p:spPr bwMode="gray"/>
        <p:txBody>
          <a:bodyPr>
            <a:noAutofit/>
          </a:bodyPr>
          <a:lstStyle/>
          <a:p>
            <a:r>
              <a:rPr lang="en-US" smtClean="0"/>
              <a:t>Click to edit Master title style</a:t>
            </a:r>
            <a:endParaRPr lang="en-GB"/>
          </a:p>
        </p:txBody>
      </p:sp>
      <p:sp>
        <p:nvSpPr>
          <p:cNvPr id="26" name="Text Placeholder 25"/>
          <p:cNvSpPr>
            <a:spLocks noGrp="1"/>
          </p:cNvSpPr>
          <p:nvPr>
            <p:ph type="body" sz="quarter" idx="13"/>
          </p:nvPr>
        </p:nvSpPr>
        <p:spPr bwMode="gray">
          <a:xfrm>
            <a:off x="2123728" y="1196975"/>
            <a:ext cx="6768752" cy="2376488"/>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8" name="Text Placeholder 27"/>
          <p:cNvSpPr>
            <a:spLocks noGrp="1"/>
          </p:cNvSpPr>
          <p:nvPr>
            <p:ph type="body" sz="quarter" idx="14"/>
          </p:nvPr>
        </p:nvSpPr>
        <p:spPr bwMode="gray">
          <a:xfrm>
            <a:off x="2123728" y="3716339"/>
            <a:ext cx="6768752" cy="2376487"/>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8" name="Text Placeholder 7"/>
          <p:cNvSpPr>
            <a:spLocks noGrp="1"/>
          </p:cNvSpPr>
          <p:nvPr>
            <p:ph type="body" sz="quarter" idx="12"/>
          </p:nvPr>
        </p:nvSpPr>
        <p:spPr bwMode="gray">
          <a:xfrm>
            <a:off x="252046" y="1195200"/>
            <a:ext cx="1583650" cy="4895850"/>
          </a:xfrm>
        </p:spPr>
        <p:txBody>
          <a:bodyPr vert="horz" lIns="0" tIns="0" rIns="144000" bIns="0" rtlCol="0">
            <a:noAutofit/>
          </a:bodyPr>
          <a:lstStyle>
            <a:lvl1pPr algn="l" defTabSz="914400" rtl="0" eaLnBrk="1" latinLnBrk="0" hangingPunct="1">
              <a:lnSpc>
                <a:spcPct val="135000"/>
              </a:lnSpc>
              <a:spcBef>
                <a:spcPts val="600"/>
              </a:spcBef>
              <a:buFont typeface="Arial" pitchFamily="34" charset="0"/>
              <a:defRPr lang="en-US" sz="900" b="1" kern="1200" noProof="0" dirty="0" smtClean="0">
                <a:solidFill>
                  <a:srgbClr val="00338D"/>
                </a:solidFill>
                <a:latin typeface="Arial" pitchFamily="34" charset="0"/>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GB" sz="900" b="1" kern="1200" noProof="0" dirty="0" smtClean="0">
                <a:solidFill>
                  <a:srgbClr val="00338D"/>
                </a:solidFill>
                <a:latin typeface="Arial" pitchFamily="34" charset="0"/>
                <a:ea typeface="+mn-ea"/>
                <a:cs typeface="Arial" pitchFamily="34" charset="0"/>
              </a:defRPr>
            </a:lvl5pPr>
            <a:lvl6pPr marL="895350" indent="-17780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One Chart One Row Text">
    <p:spTree>
      <p:nvGrpSpPr>
        <p:cNvPr id="1" name=""/>
        <p:cNvGrpSpPr/>
        <p:nvPr/>
      </p:nvGrpSpPr>
      <p:grpSpPr>
        <a:xfrm>
          <a:off x="0" y="0"/>
          <a:ext cx="0" cy="0"/>
          <a:chOff x="0" y="0"/>
          <a:chExt cx="0" cy="0"/>
        </a:xfrm>
      </p:grpSpPr>
      <p:sp>
        <p:nvSpPr>
          <p:cNvPr id="25" name="Freeform 29"/>
          <p:cNvSpPr>
            <a:spLocks/>
          </p:cNvSpPr>
          <p:nvPr userDrawn="1"/>
        </p:nvSpPr>
        <p:spPr bwMode="gray">
          <a:xfrm>
            <a:off x="0" y="908720"/>
            <a:ext cx="1835695" cy="5474865"/>
          </a:xfrm>
          <a:custGeom>
            <a:avLst/>
            <a:gdLst>
              <a:gd name="T0" fmla="*/ 0 w 1260"/>
              <a:gd name="T1" fmla="*/ 0 h 3748"/>
              <a:gd name="T2" fmla="*/ 0 w 1260"/>
              <a:gd name="T3" fmla="*/ 3748 h 3748"/>
              <a:gd name="T4" fmla="*/ 1260 w 1260"/>
              <a:gd name="T5" fmla="*/ 3748 h 3748"/>
              <a:gd name="T6" fmla="*/ 1260 w 1260"/>
              <a:gd name="T7" fmla="*/ 0 h 3748"/>
              <a:gd name="T8" fmla="*/ 0 w 1260"/>
              <a:gd name="T9" fmla="*/ 0 h 3748"/>
              <a:gd name="T10" fmla="*/ 0 w 1260"/>
              <a:gd name="T11" fmla="*/ 0 h 3748"/>
              <a:gd name="T12" fmla="*/ 0 60000 65536"/>
              <a:gd name="T13" fmla="*/ 0 60000 65536"/>
              <a:gd name="T14" fmla="*/ 0 60000 65536"/>
              <a:gd name="T15" fmla="*/ 0 60000 65536"/>
              <a:gd name="T16" fmla="*/ 0 60000 65536"/>
              <a:gd name="T17" fmla="*/ 0 60000 65536"/>
              <a:gd name="T18" fmla="*/ 0 w 1260"/>
              <a:gd name="T19" fmla="*/ 0 h 3748"/>
              <a:gd name="T20" fmla="*/ 1260 w 1260"/>
              <a:gd name="T21" fmla="*/ 3748 h 3748"/>
            </a:gdLst>
            <a:ahLst/>
            <a:cxnLst>
              <a:cxn ang="T12">
                <a:pos x="T0" y="T1"/>
              </a:cxn>
              <a:cxn ang="T13">
                <a:pos x="T2" y="T3"/>
              </a:cxn>
              <a:cxn ang="T14">
                <a:pos x="T4" y="T5"/>
              </a:cxn>
              <a:cxn ang="T15">
                <a:pos x="T6" y="T7"/>
              </a:cxn>
              <a:cxn ang="T16">
                <a:pos x="T8" y="T9"/>
              </a:cxn>
              <a:cxn ang="T17">
                <a:pos x="T10" y="T11"/>
              </a:cxn>
            </a:cxnLst>
            <a:rect l="T18" t="T19" r="T20" b="T21"/>
            <a:pathLst>
              <a:path w="1260" h="3748">
                <a:moveTo>
                  <a:pt x="0" y="0"/>
                </a:moveTo>
                <a:lnTo>
                  <a:pt x="0" y="3748"/>
                </a:lnTo>
                <a:lnTo>
                  <a:pt x="1260" y="3748"/>
                </a:lnTo>
                <a:lnTo>
                  <a:pt x="1260" y="0"/>
                </a:lnTo>
                <a:lnTo>
                  <a:pt x="0" y="0"/>
                </a:lnTo>
                <a:close/>
              </a:path>
            </a:pathLst>
          </a:custGeom>
          <a:solidFill>
            <a:srgbClr val="DCDDDD"/>
          </a:solidFill>
          <a:ln w="9525" cap="flat" cmpd="sng">
            <a:noFill/>
            <a:prstDash val="solid"/>
            <a:round/>
            <a:headEnd type="none" w="med" len="med"/>
            <a:tailEnd type="none" w="med" len="med"/>
          </a:ln>
        </p:spPr>
        <p:txBody>
          <a:bodyPr>
            <a:noAutofit/>
          </a:bodyPr>
          <a:lstStyle/>
          <a:p>
            <a:pPr marL="0" algn="l" defTabSz="914400" rtl="0" eaLnBrk="1" latinLnBrk="0" hangingPunct="1"/>
            <a:endParaRPr lang="en-GB" sz="1800" kern="1200" dirty="0">
              <a:solidFill>
                <a:schemeClr val="tx1"/>
              </a:solidFill>
              <a:latin typeface="+mn-lt"/>
              <a:ea typeface="+mn-ea"/>
              <a:cs typeface="+mn-cs"/>
            </a:endParaRPr>
          </a:p>
        </p:txBody>
      </p:sp>
      <p:sp>
        <p:nvSpPr>
          <p:cNvPr id="10" name="Title 9"/>
          <p:cNvSpPr>
            <a:spLocks noGrp="1"/>
          </p:cNvSpPr>
          <p:nvPr>
            <p:ph type="title"/>
          </p:nvPr>
        </p:nvSpPr>
        <p:spPr bwMode="gray"/>
        <p:txBody>
          <a:bodyPr>
            <a:noAutofit/>
          </a:bodyPr>
          <a:lstStyle/>
          <a:p>
            <a:r>
              <a:rPr lang="en-US" smtClean="0"/>
              <a:t>Click to edit Master title style</a:t>
            </a:r>
            <a:endParaRPr lang="en-GB"/>
          </a:p>
        </p:txBody>
      </p:sp>
      <p:sp>
        <p:nvSpPr>
          <p:cNvPr id="28" name="Text Placeholder 27"/>
          <p:cNvSpPr>
            <a:spLocks noGrp="1"/>
          </p:cNvSpPr>
          <p:nvPr>
            <p:ph type="body" sz="quarter" idx="14"/>
          </p:nvPr>
        </p:nvSpPr>
        <p:spPr bwMode="gray">
          <a:xfrm>
            <a:off x="2123728" y="3716339"/>
            <a:ext cx="6768752" cy="2376487"/>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Chart Placeholder 10"/>
          <p:cNvSpPr>
            <a:spLocks noGrp="1"/>
          </p:cNvSpPr>
          <p:nvPr>
            <p:ph type="chart" sz="quarter" idx="15"/>
          </p:nvPr>
        </p:nvSpPr>
        <p:spPr bwMode="gray">
          <a:xfrm>
            <a:off x="2123728" y="1196975"/>
            <a:ext cx="6768752" cy="2376488"/>
          </a:xfrm>
        </p:spPr>
        <p:txBody>
          <a:bodyPr anchor="ctr">
            <a:noAutofit/>
          </a:bodyPr>
          <a:lstStyle>
            <a:lvl1pPr algn="ctr">
              <a:defRPr/>
            </a:lvl1pPr>
          </a:lstStyle>
          <a:p>
            <a:r>
              <a:rPr lang="en-US" dirty="0" smtClean="0"/>
              <a:t>Click icon to add chart</a:t>
            </a:r>
            <a:endParaRPr lang="en-GB" dirty="0"/>
          </a:p>
        </p:txBody>
      </p:sp>
      <p:sp>
        <p:nvSpPr>
          <p:cNvPr id="8" name="Text Placeholder 7"/>
          <p:cNvSpPr>
            <a:spLocks noGrp="1"/>
          </p:cNvSpPr>
          <p:nvPr>
            <p:ph type="body" sz="quarter" idx="12"/>
          </p:nvPr>
        </p:nvSpPr>
        <p:spPr bwMode="gray">
          <a:xfrm>
            <a:off x="252046" y="1195200"/>
            <a:ext cx="1583650" cy="4895850"/>
          </a:xfrm>
        </p:spPr>
        <p:txBody>
          <a:bodyPr vert="horz" lIns="0" tIns="0" rIns="144000" bIns="0" rtlCol="0">
            <a:noAutofit/>
          </a:bodyPr>
          <a:lstStyle>
            <a:lvl1pPr algn="l" defTabSz="914400" rtl="0" eaLnBrk="1" latinLnBrk="0" hangingPunct="1">
              <a:lnSpc>
                <a:spcPct val="135000"/>
              </a:lnSpc>
              <a:spcBef>
                <a:spcPts val="600"/>
              </a:spcBef>
              <a:buFont typeface="Arial" pitchFamily="34" charset="0"/>
              <a:defRPr lang="en-US" sz="900" b="1" kern="1200" noProof="0" dirty="0" smtClean="0">
                <a:solidFill>
                  <a:srgbClr val="00338D"/>
                </a:solidFill>
                <a:latin typeface="Arial" pitchFamily="34" charset="0"/>
                <a:ea typeface="+mn-ea"/>
                <a:cs typeface="Arial" pitchFamily="34" charset="0"/>
              </a:defRPr>
            </a:lvl1pPr>
            <a:lvl2pPr marL="180975" indent="-180975"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2pPr>
            <a:lvl3pPr marL="3619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3pPr>
            <a:lvl4pPr marL="539750" indent="-177800" algn="l" defTabSz="914400" rtl="0" eaLnBrk="1" latinLnBrk="0" hangingPunct="1">
              <a:lnSpc>
                <a:spcPct val="135000"/>
              </a:lnSpc>
              <a:spcBef>
                <a:spcPts val="600"/>
              </a:spcBef>
              <a:buClr>
                <a:srgbClr val="00338D"/>
              </a:buClr>
              <a:buFont typeface="Arial" pitchFamily="34" charset="0"/>
              <a:buChar char="■"/>
              <a:defRPr lang="en-US" sz="900" b="1" kern="1200" noProof="0" dirty="0" smtClean="0">
                <a:solidFill>
                  <a:srgbClr val="00338D"/>
                </a:solidFill>
                <a:latin typeface="Arial" pitchFamily="34" charset="0"/>
                <a:ea typeface="+mn-ea"/>
                <a:cs typeface="Arial" pitchFamily="34" charset="0"/>
              </a:defRPr>
            </a:lvl4pPr>
            <a:lvl5pPr marL="719138" indent="-174625" algn="l" defTabSz="914400" rtl="0" eaLnBrk="1" latinLnBrk="0" hangingPunct="1">
              <a:lnSpc>
                <a:spcPct val="135000"/>
              </a:lnSpc>
              <a:spcBef>
                <a:spcPts val="600"/>
              </a:spcBef>
              <a:buClr>
                <a:srgbClr val="00338D"/>
              </a:buClr>
              <a:buFont typeface="Arial" pitchFamily="34" charset="0"/>
              <a:buChar char="–"/>
              <a:defRPr lang="en-GB" sz="900" b="1" kern="1200" noProof="0" dirty="0" smtClean="0">
                <a:solidFill>
                  <a:srgbClr val="00338D"/>
                </a:solidFill>
                <a:latin typeface="Arial" pitchFamily="34" charset="0"/>
                <a:ea typeface="+mn-ea"/>
                <a:cs typeface="Arial" pitchFamily="34" charset="0"/>
              </a:defRPr>
            </a:lvl5pPr>
            <a:lvl6pPr marL="895350" indent="-17780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6pPr>
            <a:lvl7pPr marL="1079500" indent="-184150">
              <a:lnSpc>
                <a:spcPct val="100000"/>
              </a:lnSpc>
              <a:buClr>
                <a:srgbClr val="00338D"/>
              </a:buClr>
              <a:buFont typeface="Arial" pitchFamily="34" charset="0"/>
              <a:buChar char="–"/>
              <a:defRPr lang="en-US" sz="900" b="1" kern="1200" baseline="0" dirty="0" smtClean="0">
                <a:solidFill>
                  <a:srgbClr val="00338D"/>
                </a:solidFill>
                <a:latin typeface="Arial" pitchFamily="34" charset="0"/>
                <a:ea typeface="+mn-ea"/>
                <a:cs typeface="Arial" pitchFamily="34" charset="0"/>
              </a:defRPr>
            </a:lvl7pPr>
            <a:lvl8pPr marL="1257300" indent="-177800">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mn-cs"/>
              </a:defRPr>
            </a:lvl8pPr>
            <a:lvl9pPr marL="1401763" indent="-144463">
              <a:lnSpc>
                <a:spcPct val="100000"/>
              </a:lnSpc>
              <a:buClr>
                <a:srgbClr val="00338D"/>
              </a:buClr>
              <a:buFont typeface="Arial" pitchFamily="34" charset="0"/>
              <a:buChar char="–"/>
              <a:defRPr lang="en-US" sz="900" b="1" kern="1200" dirty="0" smtClean="0">
                <a:solidFill>
                  <a:srgbClr val="00338D"/>
                </a:solidFill>
                <a:latin typeface="Arial" pitchFamily="34" charset="0"/>
                <a:ea typeface="+mn-ea"/>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smtClean="0"/>
          </a:p>
        </p:txBody>
      </p:sp>
      <p:sp>
        <p:nvSpPr>
          <p:cNvPr id="27" name="Line 31"/>
          <p:cNvSpPr>
            <a:spLocks noChangeShapeType="1"/>
          </p:cNvSpPr>
          <p:nvPr userDrawn="1"/>
        </p:nvSpPr>
        <p:spPr bwMode="gray">
          <a:xfrm>
            <a:off x="0" y="908720"/>
            <a:ext cx="9136674" cy="0"/>
          </a:xfrm>
          <a:prstGeom prst="line">
            <a:avLst/>
          </a:prstGeom>
          <a:noFill/>
          <a:ln w="6350">
            <a:solidFill>
              <a:srgbClr val="97989A"/>
            </a:solidFill>
            <a:miter lim="800000"/>
            <a:headEnd/>
            <a:tailEnd/>
          </a:ln>
        </p:spPr>
        <p:txBody>
          <a:bodyPr>
            <a:noAutofit/>
          </a:bodyPr>
          <a:lstStyle/>
          <a:p>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2.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theme" Target="../theme/theme3.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8587309" y="160894"/>
            <a:ext cx="556692" cy="1029880"/>
          </a:xfrm>
          <a:prstGeom prst="rect">
            <a:avLst/>
          </a:prstGeom>
          <a:solidFill>
            <a:srgbClr val="CCE3F4"/>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8" name="Rectangle 7"/>
          <p:cNvSpPr/>
          <p:nvPr userDrawn="1"/>
        </p:nvSpPr>
        <p:spPr>
          <a:xfrm>
            <a:off x="1434286" y="160894"/>
            <a:ext cx="6224397" cy="1029880"/>
          </a:xfrm>
          <a:prstGeom prst="rect">
            <a:avLst/>
          </a:prstGeom>
          <a:solidFill>
            <a:srgbClr val="CCE3F4"/>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9" name="Rectangle 8"/>
          <p:cNvSpPr/>
          <p:nvPr userDrawn="1"/>
        </p:nvSpPr>
        <p:spPr>
          <a:xfrm>
            <a:off x="0" y="0"/>
            <a:ext cx="7377886" cy="876819"/>
          </a:xfrm>
          <a:prstGeom prst="rect">
            <a:avLst/>
          </a:prstGeom>
          <a:solidFill>
            <a:srgbClr val="003B76"/>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13" name="Rectangle 12"/>
          <p:cNvSpPr/>
          <p:nvPr userDrawn="1"/>
        </p:nvSpPr>
        <p:spPr>
          <a:xfrm>
            <a:off x="8853443" y="0"/>
            <a:ext cx="290557" cy="876819"/>
          </a:xfrm>
          <a:prstGeom prst="rect">
            <a:avLst/>
          </a:prstGeom>
          <a:solidFill>
            <a:srgbClr val="003B76"/>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
        <p:nvSpPr>
          <p:cNvPr id="56" name="Text Placeholder 55"/>
          <p:cNvSpPr>
            <a:spLocks noGrp="1"/>
          </p:cNvSpPr>
          <p:nvPr>
            <p:ph type="body" idx="1"/>
          </p:nvPr>
        </p:nvSpPr>
        <p:spPr bwMode="gray">
          <a:xfrm>
            <a:off x="251520" y="1580927"/>
            <a:ext cx="8640960" cy="489607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5" name="Title Placeholder 54"/>
          <p:cNvSpPr>
            <a:spLocks noGrp="1"/>
          </p:cNvSpPr>
          <p:nvPr>
            <p:ph type="title"/>
          </p:nvPr>
        </p:nvSpPr>
        <p:spPr bwMode="gray">
          <a:xfrm>
            <a:off x="278582" y="42016"/>
            <a:ext cx="6768752" cy="576064"/>
          </a:xfrm>
          <a:prstGeom prst="rect">
            <a:avLst/>
          </a:prstGeom>
        </p:spPr>
        <p:txBody>
          <a:bodyPr vert="horz" lIns="0" tIns="0" rIns="0" bIns="0" rtlCol="0" anchor="b" anchorCtr="0">
            <a:noAutofit/>
          </a:bodyPr>
          <a:lstStyle/>
          <a:p>
            <a:pPr lvl="0"/>
            <a:r>
              <a:rPr lang="en-US" dirty="0" smtClean="0"/>
              <a:t>Click to edit Master title style</a:t>
            </a:r>
            <a:endParaRPr lang="en-US" dirty="0"/>
          </a:p>
        </p:txBody>
      </p:sp>
      <p:sp>
        <p:nvSpPr>
          <p:cNvPr id="59" name="Rectangle 58"/>
          <p:cNvSpPr/>
          <p:nvPr/>
        </p:nvSpPr>
        <p:spPr bwMode="gray">
          <a:xfrm>
            <a:off x="8388424" y="6381332"/>
            <a:ext cx="504056" cy="280800"/>
          </a:xfrm>
          <a:prstGeom prst="rect">
            <a:avLst/>
          </a:prstGeom>
          <a:ln>
            <a:miter lim="800000"/>
            <a:headEnd/>
            <a:tailEnd/>
          </a:ln>
        </p:spPr>
        <p:txBody>
          <a:bodyPr vert="horz" wrap="square" lIns="72000" tIns="72000" rIns="0" bIns="0" numCol="1" anchor="t" anchorCtr="0" compatLnSpc="1">
            <a:prstTxWarp prst="textNoShape">
              <a:avLst/>
            </a:prstTxWarp>
            <a:noAutofit/>
          </a:bodyPr>
          <a:lstStyle/>
          <a:p>
            <a:pPr algn="r" rtl="0" fontAlgn="base">
              <a:spcBef>
                <a:spcPct val="40000"/>
              </a:spcBef>
              <a:spcAft>
                <a:spcPct val="0"/>
              </a:spcAft>
            </a:pPr>
            <a:fld id="{358FC8E3-FE67-4452-9F4E-9A47A20D0542}" type="slidenum">
              <a:rPr lang="en-US" sz="900" kern="1200" noProof="0" smtClean="0">
                <a:solidFill>
                  <a:srgbClr val="00338D"/>
                </a:solidFill>
                <a:latin typeface="Arial"/>
                <a:ea typeface="+mn-ea"/>
                <a:cs typeface="Arial" charset="0"/>
              </a:rPr>
              <a:pPr algn="r" rtl="0" fontAlgn="base">
                <a:spcBef>
                  <a:spcPct val="40000"/>
                </a:spcBef>
                <a:spcAft>
                  <a:spcPct val="0"/>
                </a:spcAft>
              </a:pPr>
              <a:t>‹#›</a:t>
            </a:fld>
            <a:endParaRPr lang="en-US" sz="900" kern="1200" dirty="0">
              <a:solidFill>
                <a:srgbClr val="00338D"/>
              </a:solidFill>
              <a:latin typeface="Arial"/>
              <a:ea typeface="+mn-ea"/>
              <a:cs typeface="Arial" charset="0"/>
            </a:endParaRPr>
          </a:p>
        </p:txBody>
      </p:sp>
      <p:grpSp>
        <p:nvGrpSpPr>
          <p:cNvPr id="14" name="Group 13"/>
          <p:cNvGrpSpPr>
            <a:grpSpLocks noChangeAspect="1"/>
          </p:cNvGrpSpPr>
          <p:nvPr userDrawn="1"/>
        </p:nvGrpSpPr>
        <p:grpSpPr bwMode="auto">
          <a:xfrm>
            <a:off x="7800217" y="318228"/>
            <a:ext cx="654025" cy="869638"/>
            <a:chOff x="4316" y="2779"/>
            <a:chExt cx="728" cy="968"/>
          </a:xfrm>
        </p:grpSpPr>
        <p:sp>
          <p:nvSpPr>
            <p:cNvPr id="15" name="AutoShape 3"/>
            <p:cNvSpPr>
              <a:spLocks noChangeAspect="1" noChangeArrowheads="1" noTextEdit="1"/>
            </p:cNvSpPr>
            <p:nvPr userDrawn="1"/>
          </p:nvSpPr>
          <p:spPr bwMode="auto">
            <a:xfrm>
              <a:off x="4316" y="2779"/>
              <a:ext cx="728" cy="96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5"/>
            <p:cNvSpPr>
              <a:spLocks noEditPoints="1"/>
            </p:cNvSpPr>
            <p:nvPr userDrawn="1"/>
          </p:nvSpPr>
          <p:spPr bwMode="auto">
            <a:xfrm>
              <a:off x="4462" y="2779"/>
              <a:ext cx="441" cy="753"/>
            </a:xfrm>
            <a:custGeom>
              <a:avLst/>
              <a:gdLst>
                <a:gd name="T0" fmla="*/ 0 w 1908"/>
                <a:gd name="T1" fmla="*/ 0 h 3272"/>
                <a:gd name="T2" fmla="*/ 1631 w 1908"/>
                <a:gd name="T3" fmla="*/ 0 h 3272"/>
                <a:gd name="T4" fmla="*/ 1449 w 1908"/>
                <a:gd name="T5" fmla="*/ 151 h 3272"/>
                <a:gd name="T6" fmla="*/ 1177 w 1908"/>
                <a:gd name="T7" fmla="*/ 807 h 3272"/>
                <a:gd name="T8" fmla="*/ 1169 w 1908"/>
                <a:gd name="T9" fmla="*/ 394 h 3272"/>
                <a:gd name="T10" fmla="*/ 901 w 1908"/>
                <a:gd name="T11" fmla="*/ 385 h 3272"/>
                <a:gd name="T12" fmla="*/ 389 w 1908"/>
                <a:gd name="T13" fmla="*/ 1029 h 3272"/>
                <a:gd name="T14" fmla="*/ 24 w 1908"/>
                <a:gd name="T15" fmla="*/ 2006 h 3272"/>
                <a:gd name="T16" fmla="*/ 0 w 1908"/>
                <a:gd name="T17" fmla="*/ 2127 h 3272"/>
                <a:gd name="T18" fmla="*/ 0 w 1908"/>
                <a:gd name="T19" fmla="*/ 0 h 3272"/>
                <a:gd name="T20" fmla="*/ 1657 w 1908"/>
                <a:gd name="T21" fmla="*/ 0 h 3272"/>
                <a:gd name="T22" fmla="*/ 1908 w 1908"/>
                <a:gd name="T23" fmla="*/ 0 h 3272"/>
                <a:gd name="T24" fmla="*/ 1908 w 1908"/>
                <a:gd name="T25" fmla="*/ 989 h 3272"/>
                <a:gd name="T26" fmla="*/ 1907 w 1908"/>
                <a:gd name="T27" fmla="*/ 989 h 3272"/>
                <a:gd name="T28" fmla="*/ 1654 w 1908"/>
                <a:gd name="T29" fmla="*/ 1814 h 3272"/>
                <a:gd name="T30" fmla="*/ 1284 w 1908"/>
                <a:gd name="T31" fmla="*/ 2482 h 3272"/>
                <a:gd name="T32" fmla="*/ 1225 w 1908"/>
                <a:gd name="T33" fmla="*/ 2454 h 3272"/>
                <a:gd name="T34" fmla="*/ 1230 w 1908"/>
                <a:gd name="T35" fmla="*/ 1920 h 3272"/>
                <a:gd name="T36" fmla="*/ 1657 w 1908"/>
                <a:gd name="T37" fmla="*/ 0 h 3272"/>
                <a:gd name="T38" fmla="*/ 1908 w 1908"/>
                <a:gd name="T39" fmla="*/ 1320 h 3272"/>
                <a:gd name="T40" fmla="*/ 1908 w 1908"/>
                <a:gd name="T41" fmla="*/ 3272 h 3272"/>
                <a:gd name="T42" fmla="*/ 0 w 1908"/>
                <a:gd name="T43" fmla="*/ 3272 h 3272"/>
                <a:gd name="T44" fmla="*/ 0 w 1908"/>
                <a:gd name="T45" fmla="*/ 2912 h 3272"/>
                <a:gd name="T46" fmla="*/ 88 w 1908"/>
                <a:gd name="T47" fmla="*/ 3112 h 3272"/>
                <a:gd name="T48" fmla="*/ 408 w 1908"/>
                <a:gd name="T49" fmla="*/ 3178 h 3272"/>
                <a:gd name="T50" fmla="*/ 933 w 1908"/>
                <a:gd name="T51" fmla="*/ 2149 h 3272"/>
                <a:gd name="T52" fmla="*/ 1009 w 1908"/>
                <a:gd name="T53" fmla="*/ 2526 h 3272"/>
                <a:gd name="T54" fmla="*/ 1341 w 1908"/>
                <a:gd name="T55" fmla="*/ 2585 h 3272"/>
                <a:gd name="T56" fmla="*/ 1743 w 1908"/>
                <a:gd name="T57" fmla="*/ 1839 h 3272"/>
                <a:gd name="T58" fmla="*/ 1908 w 1908"/>
                <a:gd name="T59" fmla="*/ 1320 h 3272"/>
                <a:gd name="T60" fmla="*/ 992 w 1908"/>
                <a:gd name="T61" fmla="*/ 450 h 3272"/>
                <a:gd name="T62" fmla="*/ 381 w 1908"/>
                <a:gd name="T63" fmla="*/ 1976 h 3272"/>
                <a:gd name="T64" fmla="*/ 304 w 1908"/>
                <a:gd name="T65" fmla="*/ 3040 h 3272"/>
                <a:gd name="T66" fmla="*/ 376 w 1908"/>
                <a:gd name="T67" fmla="*/ 3076 h 3272"/>
                <a:gd name="T68" fmla="*/ 661 w 1908"/>
                <a:gd name="T69" fmla="*/ 2604 h 3272"/>
                <a:gd name="T70" fmla="*/ 971 w 1908"/>
                <a:gd name="T71" fmla="*/ 1552 h 3272"/>
                <a:gd name="T72" fmla="*/ 1102 w 1908"/>
                <a:gd name="T73" fmla="*/ 470 h 3272"/>
                <a:gd name="T74" fmla="*/ 992 w 1908"/>
                <a:gd name="T75" fmla="*/ 450 h 3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908" h="3272">
                  <a:moveTo>
                    <a:pt x="0" y="0"/>
                  </a:moveTo>
                  <a:lnTo>
                    <a:pt x="1631" y="0"/>
                  </a:lnTo>
                  <a:cubicBezTo>
                    <a:pt x="1555" y="43"/>
                    <a:pt x="1494" y="94"/>
                    <a:pt x="1449" y="151"/>
                  </a:cubicBezTo>
                  <a:cubicBezTo>
                    <a:pt x="1384" y="230"/>
                    <a:pt x="1294" y="449"/>
                    <a:pt x="1177" y="807"/>
                  </a:cubicBezTo>
                  <a:cubicBezTo>
                    <a:pt x="1224" y="613"/>
                    <a:pt x="1221" y="476"/>
                    <a:pt x="1169" y="394"/>
                  </a:cubicBezTo>
                  <a:cubicBezTo>
                    <a:pt x="1115" y="309"/>
                    <a:pt x="1025" y="306"/>
                    <a:pt x="901" y="385"/>
                  </a:cubicBezTo>
                  <a:cubicBezTo>
                    <a:pt x="734" y="491"/>
                    <a:pt x="563" y="706"/>
                    <a:pt x="389" y="1029"/>
                  </a:cubicBezTo>
                  <a:cubicBezTo>
                    <a:pt x="216" y="1352"/>
                    <a:pt x="94" y="1678"/>
                    <a:pt x="24" y="2006"/>
                  </a:cubicBezTo>
                  <a:cubicBezTo>
                    <a:pt x="15" y="2047"/>
                    <a:pt x="7" y="2088"/>
                    <a:pt x="0" y="2127"/>
                  </a:cubicBezTo>
                  <a:lnTo>
                    <a:pt x="0" y="0"/>
                  </a:lnTo>
                  <a:close/>
                  <a:moveTo>
                    <a:pt x="1657" y="0"/>
                  </a:moveTo>
                  <a:lnTo>
                    <a:pt x="1908" y="0"/>
                  </a:lnTo>
                  <a:lnTo>
                    <a:pt x="1908" y="989"/>
                  </a:lnTo>
                  <a:lnTo>
                    <a:pt x="1907" y="989"/>
                  </a:lnTo>
                  <a:cubicBezTo>
                    <a:pt x="1802" y="1356"/>
                    <a:pt x="1718" y="1631"/>
                    <a:pt x="1654" y="1814"/>
                  </a:cubicBezTo>
                  <a:cubicBezTo>
                    <a:pt x="1500" y="2250"/>
                    <a:pt x="1376" y="2473"/>
                    <a:pt x="1284" y="2482"/>
                  </a:cubicBezTo>
                  <a:cubicBezTo>
                    <a:pt x="1260" y="2487"/>
                    <a:pt x="1240" y="2478"/>
                    <a:pt x="1225" y="2454"/>
                  </a:cubicBezTo>
                  <a:cubicBezTo>
                    <a:pt x="1188" y="2396"/>
                    <a:pt x="1190" y="2218"/>
                    <a:pt x="1230" y="1920"/>
                  </a:cubicBezTo>
                  <a:cubicBezTo>
                    <a:pt x="1294" y="1424"/>
                    <a:pt x="1436" y="784"/>
                    <a:pt x="1657" y="0"/>
                  </a:cubicBezTo>
                  <a:close/>
                  <a:moveTo>
                    <a:pt x="1908" y="1320"/>
                  </a:moveTo>
                  <a:lnTo>
                    <a:pt x="1908" y="3272"/>
                  </a:lnTo>
                  <a:lnTo>
                    <a:pt x="0" y="3272"/>
                  </a:lnTo>
                  <a:lnTo>
                    <a:pt x="0" y="2912"/>
                  </a:lnTo>
                  <a:cubicBezTo>
                    <a:pt x="22" y="2987"/>
                    <a:pt x="51" y="3053"/>
                    <a:pt x="88" y="3112"/>
                  </a:cubicBezTo>
                  <a:cubicBezTo>
                    <a:pt x="169" y="3240"/>
                    <a:pt x="276" y="3262"/>
                    <a:pt x="408" y="3178"/>
                  </a:cubicBezTo>
                  <a:cubicBezTo>
                    <a:pt x="575" y="3072"/>
                    <a:pt x="750" y="2729"/>
                    <a:pt x="933" y="2149"/>
                  </a:cubicBezTo>
                  <a:cubicBezTo>
                    <a:pt x="929" y="2315"/>
                    <a:pt x="955" y="2441"/>
                    <a:pt x="1009" y="2526"/>
                  </a:cubicBezTo>
                  <a:cubicBezTo>
                    <a:pt x="1091" y="2654"/>
                    <a:pt x="1201" y="2674"/>
                    <a:pt x="1341" y="2585"/>
                  </a:cubicBezTo>
                  <a:cubicBezTo>
                    <a:pt x="1470" y="2504"/>
                    <a:pt x="1604" y="2255"/>
                    <a:pt x="1743" y="1839"/>
                  </a:cubicBezTo>
                  <a:cubicBezTo>
                    <a:pt x="1797" y="1678"/>
                    <a:pt x="1852" y="1505"/>
                    <a:pt x="1908" y="1320"/>
                  </a:cubicBezTo>
                  <a:close/>
                  <a:moveTo>
                    <a:pt x="992" y="450"/>
                  </a:moveTo>
                  <a:cubicBezTo>
                    <a:pt x="805" y="568"/>
                    <a:pt x="601" y="1077"/>
                    <a:pt x="381" y="1976"/>
                  </a:cubicBezTo>
                  <a:cubicBezTo>
                    <a:pt x="241" y="2545"/>
                    <a:pt x="215" y="2900"/>
                    <a:pt x="304" y="3040"/>
                  </a:cubicBezTo>
                  <a:cubicBezTo>
                    <a:pt x="321" y="3067"/>
                    <a:pt x="345" y="3079"/>
                    <a:pt x="376" y="3076"/>
                  </a:cubicBezTo>
                  <a:cubicBezTo>
                    <a:pt x="445" y="3065"/>
                    <a:pt x="540" y="2907"/>
                    <a:pt x="661" y="2604"/>
                  </a:cubicBezTo>
                  <a:cubicBezTo>
                    <a:pt x="783" y="2300"/>
                    <a:pt x="886" y="1950"/>
                    <a:pt x="971" y="1552"/>
                  </a:cubicBezTo>
                  <a:cubicBezTo>
                    <a:pt x="1106" y="904"/>
                    <a:pt x="1149" y="543"/>
                    <a:pt x="1102" y="470"/>
                  </a:cubicBezTo>
                  <a:cubicBezTo>
                    <a:pt x="1075" y="427"/>
                    <a:pt x="1038" y="420"/>
                    <a:pt x="992" y="450"/>
                  </a:cubicBez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6"/>
            <p:cNvSpPr>
              <a:spLocks noEditPoints="1"/>
            </p:cNvSpPr>
            <p:nvPr userDrawn="1"/>
          </p:nvSpPr>
          <p:spPr bwMode="auto">
            <a:xfrm>
              <a:off x="4316" y="3595"/>
              <a:ext cx="72" cy="86"/>
            </a:xfrm>
            <a:custGeom>
              <a:avLst/>
              <a:gdLst>
                <a:gd name="T0" fmla="*/ 77 w 309"/>
                <a:gd name="T1" fmla="*/ 375 h 375"/>
                <a:gd name="T2" fmla="*/ 0 w 309"/>
                <a:gd name="T3" fmla="*/ 375 h 375"/>
                <a:gd name="T4" fmla="*/ 104 w 309"/>
                <a:gd name="T5" fmla="*/ 0 h 375"/>
                <a:gd name="T6" fmla="*/ 207 w 309"/>
                <a:gd name="T7" fmla="*/ 0 h 375"/>
                <a:gd name="T8" fmla="*/ 309 w 309"/>
                <a:gd name="T9" fmla="*/ 375 h 375"/>
                <a:gd name="T10" fmla="*/ 226 w 309"/>
                <a:gd name="T11" fmla="*/ 375 h 375"/>
                <a:gd name="T12" fmla="*/ 205 w 309"/>
                <a:gd name="T13" fmla="*/ 292 h 375"/>
                <a:gd name="T14" fmla="*/ 99 w 309"/>
                <a:gd name="T15" fmla="*/ 292 h 375"/>
                <a:gd name="T16" fmla="*/ 77 w 309"/>
                <a:gd name="T17" fmla="*/ 375 h 375"/>
                <a:gd name="T18" fmla="*/ 189 w 309"/>
                <a:gd name="T19" fmla="*/ 234 h 375"/>
                <a:gd name="T20" fmla="*/ 151 w 309"/>
                <a:gd name="T21" fmla="*/ 72 h 375"/>
                <a:gd name="T22" fmla="*/ 150 w 309"/>
                <a:gd name="T23" fmla="*/ 72 h 375"/>
                <a:gd name="T24" fmla="*/ 114 w 309"/>
                <a:gd name="T25" fmla="*/ 234 h 375"/>
                <a:gd name="T26" fmla="*/ 189 w 309"/>
                <a:gd name="T27" fmla="*/ 234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9" h="375">
                  <a:moveTo>
                    <a:pt x="77" y="375"/>
                  </a:moveTo>
                  <a:lnTo>
                    <a:pt x="0" y="375"/>
                  </a:lnTo>
                  <a:lnTo>
                    <a:pt x="104" y="0"/>
                  </a:lnTo>
                  <a:lnTo>
                    <a:pt x="207" y="0"/>
                  </a:lnTo>
                  <a:lnTo>
                    <a:pt x="309" y="375"/>
                  </a:lnTo>
                  <a:lnTo>
                    <a:pt x="226" y="375"/>
                  </a:lnTo>
                  <a:lnTo>
                    <a:pt x="205" y="292"/>
                  </a:lnTo>
                  <a:lnTo>
                    <a:pt x="99" y="292"/>
                  </a:lnTo>
                  <a:lnTo>
                    <a:pt x="77" y="375"/>
                  </a:lnTo>
                  <a:close/>
                  <a:moveTo>
                    <a:pt x="189" y="234"/>
                  </a:moveTo>
                  <a:lnTo>
                    <a:pt x="151" y="72"/>
                  </a:lnTo>
                  <a:lnTo>
                    <a:pt x="150" y="72"/>
                  </a:lnTo>
                  <a:lnTo>
                    <a:pt x="114" y="234"/>
                  </a:lnTo>
                  <a:lnTo>
                    <a:pt x="189" y="234"/>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 name="Freeform 7"/>
            <p:cNvSpPr>
              <a:spLocks noEditPoints="1"/>
            </p:cNvSpPr>
            <p:nvPr userDrawn="1"/>
          </p:nvSpPr>
          <p:spPr bwMode="auto">
            <a:xfrm>
              <a:off x="4395" y="3595"/>
              <a:ext cx="59" cy="86"/>
            </a:xfrm>
            <a:custGeom>
              <a:avLst/>
              <a:gdLst>
                <a:gd name="T0" fmla="*/ 79 w 253"/>
                <a:gd name="T1" fmla="*/ 58 h 375"/>
                <a:gd name="T2" fmla="*/ 79 w 253"/>
                <a:gd name="T3" fmla="*/ 317 h 375"/>
                <a:gd name="T4" fmla="*/ 117 w 253"/>
                <a:gd name="T5" fmla="*/ 317 h 375"/>
                <a:gd name="T6" fmla="*/ 163 w 253"/>
                <a:gd name="T7" fmla="*/ 287 h 375"/>
                <a:gd name="T8" fmla="*/ 174 w 253"/>
                <a:gd name="T9" fmla="*/ 187 h 375"/>
                <a:gd name="T10" fmla="*/ 167 w 253"/>
                <a:gd name="T11" fmla="*/ 97 h 375"/>
                <a:gd name="T12" fmla="*/ 119 w 253"/>
                <a:gd name="T13" fmla="*/ 58 h 375"/>
                <a:gd name="T14" fmla="*/ 79 w 253"/>
                <a:gd name="T15" fmla="*/ 58 h 375"/>
                <a:gd name="T16" fmla="*/ 0 w 253"/>
                <a:gd name="T17" fmla="*/ 375 h 375"/>
                <a:gd name="T18" fmla="*/ 0 w 253"/>
                <a:gd name="T19" fmla="*/ 0 h 375"/>
                <a:gd name="T20" fmla="*/ 131 w 253"/>
                <a:gd name="T21" fmla="*/ 0 h 375"/>
                <a:gd name="T22" fmla="*/ 231 w 253"/>
                <a:gd name="T23" fmla="*/ 49 h 375"/>
                <a:gd name="T24" fmla="*/ 253 w 253"/>
                <a:gd name="T25" fmla="*/ 185 h 375"/>
                <a:gd name="T26" fmla="*/ 241 w 253"/>
                <a:gd name="T27" fmla="*/ 301 h 375"/>
                <a:gd name="T28" fmla="*/ 128 w 253"/>
                <a:gd name="T29" fmla="*/ 375 h 375"/>
                <a:gd name="T30" fmla="*/ 0 w 253"/>
                <a:gd name="T31" fmla="*/ 375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3" h="375">
                  <a:moveTo>
                    <a:pt x="79" y="58"/>
                  </a:moveTo>
                  <a:lnTo>
                    <a:pt x="79" y="317"/>
                  </a:lnTo>
                  <a:lnTo>
                    <a:pt x="117" y="317"/>
                  </a:lnTo>
                  <a:cubicBezTo>
                    <a:pt x="140" y="317"/>
                    <a:pt x="155" y="307"/>
                    <a:pt x="163" y="287"/>
                  </a:cubicBezTo>
                  <a:cubicBezTo>
                    <a:pt x="170" y="270"/>
                    <a:pt x="174" y="236"/>
                    <a:pt x="174" y="187"/>
                  </a:cubicBezTo>
                  <a:cubicBezTo>
                    <a:pt x="174" y="143"/>
                    <a:pt x="171" y="112"/>
                    <a:pt x="167" y="97"/>
                  </a:cubicBezTo>
                  <a:cubicBezTo>
                    <a:pt x="159" y="71"/>
                    <a:pt x="143" y="58"/>
                    <a:pt x="119" y="58"/>
                  </a:cubicBezTo>
                  <a:lnTo>
                    <a:pt x="79" y="58"/>
                  </a:lnTo>
                  <a:close/>
                  <a:moveTo>
                    <a:pt x="0" y="375"/>
                  </a:moveTo>
                  <a:lnTo>
                    <a:pt x="0" y="0"/>
                  </a:lnTo>
                  <a:lnTo>
                    <a:pt x="131" y="0"/>
                  </a:lnTo>
                  <a:cubicBezTo>
                    <a:pt x="179" y="0"/>
                    <a:pt x="212" y="16"/>
                    <a:pt x="231" y="49"/>
                  </a:cubicBezTo>
                  <a:cubicBezTo>
                    <a:pt x="246" y="76"/>
                    <a:pt x="253" y="121"/>
                    <a:pt x="253" y="185"/>
                  </a:cubicBezTo>
                  <a:cubicBezTo>
                    <a:pt x="253" y="240"/>
                    <a:pt x="249" y="279"/>
                    <a:pt x="241" y="301"/>
                  </a:cubicBezTo>
                  <a:cubicBezTo>
                    <a:pt x="223" y="350"/>
                    <a:pt x="185" y="375"/>
                    <a:pt x="128" y="375"/>
                  </a:cubicBezTo>
                  <a:lnTo>
                    <a:pt x="0" y="375"/>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1" name="Freeform 8"/>
            <p:cNvSpPr>
              <a:spLocks/>
            </p:cNvSpPr>
            <p:nvPr userDrawn="1"/>
          </p:nvSpPr>
          <p:spPr bwMode="auto">
            <a:xfrm>
              <a:off x="4460" y="3595"/>
              <a:ext cx="66" cy="86"/>
            </a:xfrm>
            <a:custGeom>
              <a:avLst/>
              <a:gdLst>
                <a:gd name="T0" fmla="*/ 92 w 283"/>
                <a:gd name="T1" fmla="*/ 375 h 375"/>
                <a:gd name="T2" fmla="*/ 0 w 283"/>
                <a:gd name="T3" fmla="*/ 0 h 375"/>
                <a:gd name="T4" fmla="*/ 81 w 283"/>
                <a:gd name="T5" fmla="*/ 0 h 375"/>
                <a:gd name="T6" fmla="*/ 140 w 283"/>
                <a:gd name="T7" fmla="*/ 272 h 375"/>
                <a:gd name="T8" fmla="*/ 141 w 283"/>
                <a:gd name="T9" fmla="*/ 272 h 375"/>
                <a:gd name="T10" fmla="*/ 206 w 283"/>
                <a:gd name="T11" fmla="*/ 0 h 375"/>
                <a:gd name="T12" fmla="*/ 283 w 283"/>
                <a:gd name="T13" fmla="*/ 0 h 375"/>
                <a:gd name="T14" fmla="*/ 184 w 283"/>
                <a:gd name="T15" fmla="*/ 375 h 375"/>
                <a:gd name="T16" fmla="*/ 92 w 283"/>
                <a:gd name="T17" fmla="*/ 375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83" h="375">
                  <a:moveTo>
                    <a:pt x="92" y="375"/>
                  </a:moveTo>
                  <a:lnTo>
                    <a:pt x="0" y="0"/>
                  </a:lnTo>
                  <a:lnTo>
                    <a:pt x="81" y="0"/>
                  </a:lnTo>
                  <a:lnTo>
                    <a:pt x="140" y="272"/>
                  </a:lnTo>
                  <a:lnTo>
                    <a:pt x="141" y="272"/>
                  </a:lnTo>
                  <a:lnTo>
                    <a:pt x="206" y="0"/>
                  </a:lnTo>
                  <a:lnTo>
                    <a:pt x="283" y="0"/>
                  </a:lnTo>
                  <a:lnTo>
                    <a:pt x="184" y="375"/>
                  </a:lnTo>
                  <a:lnTo>
                    <a:pt x="92" y="375"/>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 name="Freeform 9"/>
            <p:cNvSpPr>
              <a:spLocks noEditPoints="1"/>
            </p:cNvSpPr>
            <p:nvPr userDrawn="1"/>
          </p:nvSpPr>
          <p:spPr bwMode="auto">
            <a:xfrm>
              <a:off x="4522" y="3595"/>
              <a:ext cx="71" cy="86"/>
            </a:xfrm>
            <a:custGeom>
              <a:avLst/>
              <a:gdLst>
                <a:gd name="T0" fmla="*/ 77 w 309"/>
                <a:gd name="T1" fmla="*/ 375 h 375"/>
                <a:gd name="T2" fmla="*/ 0 w 309"/>
                <a:gd name="T3" fmla="*/ 375 h 375"/>
                <a:gd name="T4" fmla="*/ 104 w 309"/>
                <a:gd name="T5" fmla="*/ 0 h 375"/>
                <a:gd name="T6" fmla="*/ 207 w 309"/>
                <a:gd name="T7" fmla="*/ 0 h 375"/>
                <a:gd name="T8" fmla="*/ 309 w 309"/>
                <a:gd name="T9" fmla="*/ 375 h 375"/>
                <a:gd name="T10" fmla="*/ 226 w 309"/>
                <a:gd name="T11" fmla="*/ 375 h 375"/>
                <a:gd name="T12" fmla="*/ 205 w 309"/>
                <a:gd name="T13" fmla="*/ 292 h 375"/>
                <a:gd name="T14" fmla="*/ 99 w 309"/>
                <a:gd name="T15" fmla="*/ 292 h 375"/>
                <a:gd name="T16" fmla="*/ 77 w 309"/>
                <a:gd name="T17" fmla="*/ 375 h 375"/>
                <a:gd name="T18" fmla="*/ 189 w 309"/>
                <a:gd name="T19" fmla="*/ 234 h 375"/>
                <a:gd name="T20" fmla="*/ 151 w 309"/>
                <a:gd name="T21" fmla="*/ 72 h 375"/>
                <a:gd name="T22" fmla="*/ 150 w 309"/>
                <a:gd name="T23" fmla="*/ 72 h 375"/>
                <a:gd name="T24" fmla="*/ 114 w 309"/>
                <a:gd name="T25" fmla="*/ 234 h 375"/>
                <a:gd name="T26" fmla="*/ 189 w 309"/>
                <a:gd name="T27" fmla="*/ 234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9" h="375">
                  <a:moveTo>
                    <a:pt x="77" y="375"/>
                  </a:moveTo>
                  <a:lnTo>
                    <a:pt x="0" y="375"/>
                  </a:lnTo>
                  <a:lnTo>
                    <a:pt x="104" y="0"/>
                  </a:lnTo>
                  <a:lnTo>
                    <a:pt x="207" y="0"/>
                  </a:lnTo>
                  <a:lnTo>
                    <a:pt x="309" y="375"/>
                  </a:lnTo>
                  <a:lnTo>
                    <a:pt x="226" y="375"/>
                  </a:lnTo>
                  <a:lnTo>
                    <a:pt x="205" y="292"/>
                  </a:lnTo>
                  <a:lnTo>
                    <a:pt x="99" y="292"/>
                  </a:lnTo>
                  <a:lnTo>
                    <a:pt x="77" y="375"/>
                  </a:lnTo>
                  <a:close/>
                  <a:moveTo>
                    <a:pt x="189" y="234"/>
                  </a:moveTo>
                  <a:lnTo>
                    <a:pt x="151" y="72"/>
                  </a:lnTo>
                  <a:lnTo>
                    <a:pt x="150" y="72"/>
                  </a:lnTo>
                  <a:lnTo>
                    <a:pt x="114" y="234"/>
                  </a:lnTo>
                  <a:lnTo>
                    <a:pt x="189" y="234"/>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 name="Rectangle 10"/>
            <p:cNvSpPr>
              <a:spLocks noChangeArrowheads="1"/>
            </p:cNvSpPr>
            <p:nvPr userDrawn="1"/>
          </p:nvSpPr>
          <p:spPr bwMode="auto">
            <a:xfrm>
              <a:off x="4601" y="3595"/>
              <a:ext cx="18" cy="86"/>
            </a:xfrm>
            <a:prstGeom prst="rect">
              <a:avLst/>
            </a:prstGeom>
            <a:solidFill>
              <a:srgbClr val="003A7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4" name="Freeform 11"/>
            <p:cNvSpPr>
              <a:spLocks/>
            </p:cNvSpPr>
            <p:nvPr userDrawn="1"/>
          </p:nvSpPr>
          <p:spPr bwMode="auto">
            <a:xfrm>
              <a:off x="4626" y="3595"/>
              <a:ext cx="59" cy="86"/>
            </a:xfrm>
            <a:custGeom>
              <a:avLst/>
              <a:gdLst>
                <a:gd name="T0" fmla="*/ 0 w 253"/>
                <a:gd name="T1" fmla="*/ 0 h 375"/>
                <a:gd name="T2" fmla="*/ 253 w 253"/>
                <a:gd name="T3" fmla="*/ 0 h 375"/>
                <a:gd name="T4" fmla="*/ 253 w 253"/>
                <a:gd name="T5" fmla="*/ 62 h 375"/>
                <a:gd name="T6" fmla="*/ 165 w 253"/>
                <a:gd name="T7" fmla="*/ 62 h 375"/>
                <a:gd name="T8" fmla="*/ 165 w 253"/>
                <a:gd name="T9" fmla="*/ 375 h 375"/>
                <a:gd name="T10" fmla="*/ 87 w 253"/>
                <a:gd name="T11" fmla="*/ 375 h 375"/>
                <a:gd name="T12" fmla="*/ 87 w 253"/>
                <a:gd name="T13" fmla="*/ 62 h 375"/>
                <a:gd name="T14" fmla="*/ 0 w 253"/>
                <a:gd name="T15" fmla="*/ 62 h 375"/>
                <a:gd name="T16" fmla="*/ 0 w 253"/>
                <a:gd name="T17" fmla="*/ 0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3" h="375">
                  <a:moveTo>
                    <a:pt x="0" y="0"/>
                  </a:moveTo>
                  <a:lnTo>
                    <a:pt x="253" y="0"/>
                  </a:lnTo>
                  <a:lnTo>
                    <a:pt x="253" y="62"/>
                  </a:lnTo>
                  <a:lnTo>
                    <a:pt x="165" y="62"/>
                  </a:lnTo>
                  <a:lnTo>
                    <a:pt x="165" y="375"/>
                  </a:lnTo>
                  <a:lnTo>
                    <a:pt x="87" y="375"/>
                  </a:lnTo>
                  <a:lnTo>
                    <a:pt x="87" y="62"/>
                  </a:lnTo>
                  <a:lnTo>
                    <a:pt x="0" y="62"/>
                  </a:lnTo>
                  <a:lnTo>
                    <a:pt x="0" y="0"/>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5" name="Freeform 12"/>
            <p:cNvSpPr>
              <a:spLocks noEditPoints="1"/>
            </p:cNvSpPr>
            <p:nvPr userDrawn="1"/>
          </p:nvSpPr>
          <p:spPr bwMode="auto">
            <a:xfrm>
              <a:off x="4678" y="3595"/>
              <a:ext cx="71" cy="86"/>
            </a:xfrm>
            <a:custGeom>
              <a:avLst/>
              <a:gdLst>
                <a:gd name="T0" fmla="*/ 78 w 309"/>
                <a:gd name="T1" fmla="*/ 375 h 375"/>
                <a:gd name="T2" fmla="*/ 0 w 309"/>
                <a:gd name="T3" fmla="*/ 375 h 375"/>
                <a:gd name="T4" fmla="*/ 104 w 309"/>
                <a:gd name="T5" fmla="*/ 0 h 375"/>
                <a:gd name="T6" fmla="*/ 207 w 309"/>
                <a:gd name="T7" fmla="*/ 0 h 375"/>
                <a:gd name="T8" fmla="*/ 309 w 309"/>
                <a:gd name="T9" fmla="*/ 375 h 375"/>
                <a:gd name="T10" fmla="*/ 227 w 309"/>
                <a:gd name="T11" fmla="*/ 375 h 375"/>
                <a:gd name="T12" fmla="*/ 206 w 309"/>
                <a:gd name="T13" fmla="*/ 292 h 375"/>
                <a:gd name="T14" fmla="*/ 99 w 309"/>
                <a:gd name="T15" fmla="*/ 292 h 375"/>
                <a:gd name="T16" fmla="*/ 78 w 309"/>
                <a:gd name="T17" fmla="*/ 375 h 375"/>
                <a:gd name="T18" fmla="*/ 189 w 309"/>
                <a:gd name="T19" fmla="*/ 234 h 375"/>
                <a:gd name="T20" fmla="*/ 151 w 309"/>
                <a:gd name="T21" fmla="*/ 72 h 375"/>
                <a:gd name="T22" fmla="*/ 150 w 309"/>
                <a:gd name="T23" fmla="*/ 72 h 375"/>
                <a:gd name="T24" fmla="*/ 115 w 309"/>
                <a:gd name="T25" fmla="*/ 234 h 375"/>
                <a:gd name="T26" fmla="*/ 189 w 309"/>
                <a:gd name="T27" fmla="*/ 234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9" h="375">
                  <a:moveTo>
                    <a:pt x="78" y="375"/>
                  </a:moveTo>
                  <a:lnTo>
                    <a:pt x="0" y="375"/>
                  </a:lnTo>
                  <a:lnTo>
                    <a:pt x="104" y="0"/>
                  </a:lnTo>
                  <a:lnTo>
                    <a:pt x="207" y="0"/>
                  </a:lnTo>
                  <a:lnTo>
                    <a:pt x="309" y="375"/>
                  </a:lnTo>
                  <a:lnTo>
                    <a:pt x="227" y="375"/>
                  </a:lnTo>
                  <a:lnTo>
                    <a:pt x="206" y="292"/>
                  </a:lnTo>
                  <a:lnTo>
                    <a:pt x="99" y="292"/>
                  </a:lnTo>
                  <a:lnTo>
                    <a:pt x="78" y="375"/>
                  </a:lnTo>
                  <a:close/>
                  <a:moveTo>
                    <a:pt x="189" y="234"/>
                  </a:moveTo>
                  <a:lnTo>
                    <a:pt x="151" y="72"/>
                  </a:lnTo>
                  <a:lnTo>
                    <a:pt x="150" y="72"/>
                  </a:lnTo>
                  <a:lnTo>
                    <a:pt x="115" y="234"/>
                  </a:lnTo>
                  <a:lnTo>
                    <a:pt x="189" y="234"/>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13"/>
            <p:cNvSpPr>
              <a:spLocks/>
            </p:cNvSpPr>
            <p:nvPr userDrawn="1"/>
          </p:nvSpPr>
          <p:spPr bwMode="auto">
            <a:xfrm>
              <a:off x="4784" y="3595"/>
              <a:ext cx="37" cy="86"/>
            </a:xfrm>
            <a:custGeom>
              <a:avLst/>
              <a:gdLst>
                <a:gd name="T0" fmla="*/ 158 w 158"/>
                <a:gd name="T1" fmla="*/ 375 h 375"/>
                <a:gd name="T2" fmla="*/ 0 w 158"/>
                <a:gd name="T3" fmla="*/ 375 h 375"/>
                <a:gd name="T4" fmla="*/ 0 w 158"/>
                <a:gd name="T5" fmla="*/ 0 h 375"/>
                <a:gd name="T6" fmla="*/ 34 w 158"/>
                <a:gd name="T7" fmla="*/ 0 h 375"/>
                <a:gd name="T8" fmla="*/ 34 w 158"/>
                <a:gd name="T9" fmla="*/ 347 h 375"/>
                <a:gd name="T10" fmla="*/ 158 w 158"/>
                <a:gd name="T11" fmla="*/ 347 h 375"/>
                <a:gd name="T12" fmla="*/ 158 w 158"/>
                <a:gd name="T13" fmla="*/ 375 h 375"/>
              </a:gdLst>
              <a:ahLst/>
              <a:cxnLst>
                <a:cxn ang="0">
                  <a:pos x="T0" y="T1"/>
                </a:cxn>
                <a:cxn ang="0">
                  <a:pos x="T2" y="T3"/>
                </a:cxn>
                <a:cxn ang="0">
                  <a:pos x="T4" y="T5"/>
                </a:cxn>
                <a:cxn ang="0">
                  <a:pos x="T6" y="T7"/>
                </a:cxn>
                <a:cxn ang="0">
                  <a:pos x="T8" y="T9"/>
                </a:cxn>
                <a:cxn ang="0">
                  <a:pos x="T10" y="T11"/>
                </a:cxn>
                <a:cxn ang="0">
                  <a:pos x="T12" y="T13"/>
                </a:cxn>
              </a:cxnLst>
              <a:rect l="0" t="0" r="r" b="b"/>
              <a:pathLst>
                <a:path w="158" h="375">
                  <a:moveTo>
                    <a:pt x="158" y="375"/>
                  </a:moveTo>
                  <a:lnTo>
                    <a:pt x="0" y="375"/>
                  </a:lnTo>
                  <a:lnTo>
                    <a:pt x="0" y="0"/>
                  </a:lnTo>
                  <a:lnTo>
                    <a:pt x="34" y="0"/>
                  </a:lnTo>
                  <a:lnTo>
                    <a:pt x="34" y="347"/>
                  </a:lnTo>
                  <a:lnTo>
                    <a:pt x="158" y="347"/>
                  </a:lnTo>
                  <a:lnTo>
                    <a:pt x="158" y="375"/>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7" name="Freeform 14"/>
            <p:cNvSpPr>
              <a:spLocks/>
            </p:cNvSpPr>
            <p:nvPr userDrawn="1"/>
          </p:nvSpPr>
          <p:spPr bwMode="auto">
            <a:xfrm>
              <a:off x="4831" y="3595"/>
              <a:ext cx="40" cy="86"/>
            </a:xfrm>
            <a:custGeom>
              <a:avLst/>
              <a:gdLst>
                <a:gd name="T0" fmla="*/ 0 w 173"/>
                <a:gd name="T1" fmla="*/ 0 h 375"/>
                <a:gd name="T2" fmla="*/ 169 w 173"/>
                <a:gd name="T3" fmla="*/ 0 h 375"/>
                <a:gd name="T4" fmla="*/ 169 w 173"/>
                <a:gd name="T5" fmla="*/ 28 h 375"/>
                <a:gd name="T6" fmla="*/ 33 w 173"/>
                <a:gd name="T7" fmla="*/ 28 h 375"/>
                <a:gd name="T8" fmla="*/ 33 w 173"/>
                <a:gd name="T9" fmla="*/ 168 h 375"/>
                <a:gd name="T10" fmla="*/ 163 w 173"/>
                <a:gd name="T11" fmla="*/ 168 h 375"/>
                <a:gd name="T12" fmla="*/ 163 w 173"/>
                <a:gd name="T13" fmla="*/ 196 h 375"/>
                <a:gd name="T14" fmla="*/ 33 w 173"/>
                <a:gd name="T15" fmla="*/ 196 h 375"/>
                <a:gd name="T16" fmla="*/ 33 w 173"/>
                <a:gd name="T17" fmla="*/ 347 h 375"/>
                <a:gd name="T18" fmla="*/ 173 w 173"/>
                <a:gd name="T19" fmla="*/ 347 h 375"/>
                <a:gd name="T20" fmla="*/ 173 w 173"/>
                <a:gd name="T21" fmla="*/ 375 h 375"/>
                <a:gd name="T22" fmla="*/ 0 w 173"/>
                <a:gd name="T23" fmla="*/ 375 h 375"/>
                <a:gd name="T24" fmla="*/ 0 w 173"/>
                <a:gd name="T25" fmla="*/ 0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3" h="375">
                  <a:moveTo>
                    <a:pt x="0" y="0"/>
                  </a:moveTo>
                  <a:lnTo>
                    <a:pt x="169" y="0"/>
                  </a:lnTo>
                  <a:lnTo>
                    <a:pt x="169" y="28"/>
                  </a:lnTo>
                  <a:lnTo>
                    <a:pt x="33" y="28"/>
                  </a:lnTo>
                  <a:lnTo>
                    <a:pt x="33" y="168"/>
                  </a:lnTo>
                  <a:lnTo>
                    <a:pt x="163" y="168"/>
                  </a:lnTo>
                  <a:lnTo>
                    <a:pt x="163" y="196"/>
                  </a:lnTo>
                  <a:lnTo>
                    <a:pt x="33" y="196"/>
                  </a:lnTo>
                  <a:lnTo>
                    <a:pt x="33" y="347"/>
                  </a:lnTo>
                  <a:lnTo>
                    <a:pt x="173" y="347"/>
                  </a:lnTo>
                  <a:lnTo>
                    <a:pt x="173" y="375"/>
                  </a:lnTo>
                  <a:lnTo>
                    <a:pt x="0" y="375"/>
                  </a:lnTo>
                  <a:lnTo>
                    <a:pt x="0" y="0"/>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15"/>
            <p:cNvSpPr>
              <a:spLocks/>
            </p:cNvSpPr>
            <p:nvPr userDrawn="1"/>
          </p:nvSpPr>
          <p:spPr bwMode="auto">
            <a:xfrm>
              <a:off x="4881" y="3593"/>
              <a:ext cx="51" cy="90"/>
            </a:xfrm>
            <a:custGeom>
              <a:avLst/>
              <a:gdLst>
                <a:gd name="T0" fmla="*/ 183 w 221"/>
                <a:gd name="T1" fmla="*/ 350 h 389"/>
                <a:gd name="T2" fmla="*/ 183 w 221"/>
                <a:gd name="T3" fmla="*/ 214 h 389"/>
                <a:gd name="T4" fmla="*/ 107 w 221"/>
                <a:gd name="T5" fmla="*/ 214 h 389"/>
                <a:gd name="T6" fmla="*/ 107 w 221"/>
                <a:gd name="T7" fmla="*/ 186 h 389"/>
                <a:gd name="T8" fmla="*/ 216 w 221"/>
                <a:gd name="T9" fmla="*/ 186 h 389"/>
                <a:gd name="T10" fmla="*/ 216 w 221"/>
                <a:gd name="T11" fmla="*/ 373 h 389"/>
                <a:gd name="T12" fmla="*/ 113 w 221"/>
                <a:gd name="T13" fmla="*/ 389 h 389"/>
                <a:gd name="T14" fmla="*/ 29 w 221"/>
                <a:gd name="T15" fmla="*/ 355 h 389"/>
                <a:gd name="T16" fmla="*/ 2 w 221"/>
                <a:gd name="T17" fmla="*/ 277 h 389"/>
                <a:gd name="T18" fmla="*/ 0 w 221"/>
                <a:gd name="T19" fmla="*/ 194 h 389"/>
                <a:gd name="T20" fmla="*/ 2 w 221"/>
                <a:gd name="T21" fmla="*/ 112 h 389"/>
                <a:gd name="T22" fmla="*/ 29 w 221"/>
                <a:gd name="T23" fmla="*/ 34 h 389"/>
                <a:gd name="T24" fmla="*/ 113 w 221"/>
                <a:gd name="T25" fmla="*/ 0 h 389"/>
                <a:gd name="T26" fmla="*/ 220 w 221"/>
                <a:gd name="T27" fmla="*/ 103 h 389"/>
                <a:gd name="T28" fmla="*/ 186 w 221"/>
                <a:gd name="T29" fmla="*/ 103 h 389"/>
                <a:gd name="T30" fmla="*/ 113 w 221"/>
                <a:gd name="T31" fmla="*/ 28 h 389"/>
                <a:gd name="T32" fmla="*/ 43 w 221"/>
                <a:gd name="T33" fmla="*/ 76 h 389"/>
                <a:gd name="T34" fmla="*/ 33 w 221"/>
                <a:gd name="T35" fmla="*/ 194 h 389"/>
                <a:gd name="T36" fmla="*/ 43 w 221"/>
                <a:gd name="T37" fmla="*/ 313 h 389"/>
                <a:gd name="T38" fmla="*/ 113 w 221"/>
                <a:gd name="T39" fmla="*/ 361 h 389"/>
                <a:gd name="T40" fmla="*/ 183 w 221"/>
                <a:gd name="T41" fmla="*/ 350 h 3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21" h="389">
                  <a:moveTo>
                    <a:pt x="183" y="350"/>
                  </a:moveTo>
                  <a:lnTo>
                    <a:pt x="183" y="214"/>
                  </a:lnTo>
                  <a:lnTo>
                    <a:pt x="107" y="214"/>
                  </a:lnTo>
                  <a:lnTo>
                    <a:pt x="107" y="186"/>
                  </a:lnTo>
                  <a:lnTo>
                    <a:pt x="216" y="186"/>
                  </a:lnTo>
                  <a:lnTo>
                    <a:pt x="216" y="373"/>
                  </a:lnTo>
                  <a:cubicBezTo>
                    <a:pt x="183" y="384"/>
                    <a:pt x="148" y="389"/>
                    <a:pt x="113" y="389"/>
                  </a:cubicBezTo>
                  <a:cubicBezTo>
                    <a:pt x="75" y="389"/>
                    <a:pt x="48" y="377"/>
                    <a:pt x="29" y="355"/>
                  </a:cubicBezTo>
                  <a:cubicBezTo>
                    <a:pt x="15" y="337"/>
                    <a:pt x="6" y="311"/>
                    <a:pt x="2" y="277"/>
                  </a:cubicBezTo>
                  <a:cubicBezTo>
                    <a:pt x="0" y="264"/>
                    <a:pt x="0" y="236"/>
                    <a:pt x="0" y="194"/>
                  </a:cubicBezTo>
                  <a:cubicBezTo>
                    <a:pt x="0" y="152"/>
                    <a:pt x="0" y="125"/>
                    <a:pt x="2" y="112"/>
                  </a:cubicBezTo>
                  <a:cubicBezTo>
                    <a:pt x="6" y="78"/>
                    <a:pt x="15" y="52"/>
                    <a:pt x="29" y="34"/>
                  </a:cubicBezTo>
                  <a:cubicBezTo>
                    <a:pt x="48" y="11"/>
                    <a:pt x="75" y="0"/>
                    <a:pt x="113" y="0"/>
                  </a:cubicBezTo>
                  <a:cubicBezTo>
                    <a:pt x="185" y="0"/>
                    <a:pt x="221" y="34"/>
                    <a:pt x="220" y="103"/>
                  </a:cubicBezTo>
                  <a:lnTo>
                    <a:pt x="186" y="103"/>
                  </a:lnTo>
                  <a:cubicBezTo>
                    <a:pt x="186" y="53"/>
                    <a:pt x="162" y="28"/>
                    <a:pt x="113" y="28"/>
                  </a:cubicBezTo>
                  <a:cubicBezTo>
                    <a:pt x="76" y="28"/>
                    <a:pt x="53" y="44"/>
                    <a:pt x="43" y="76"/>
                  </a:cubicBezTo>
                  <a:cubicBezTo>
                    <a:pt x="36" y="95"/>
                    <a:pt x="33" y="134"/>
                    <a:pt x="33" y="194"/>
                  </a:cubicBezTo>
                  <a:cubicBezTo>
                    <a:pt x="33" y="254"/>
                    <a:pt x="36" y="294"/>
                    <a:pt x="43" y="313"/>
                  </a:cubicBezTo>
                  <a:cubicBezTo>
                    <a:pt x="53" y="345"/>
                    <a:pt x="76" y="361"/>
                    <a:pt x="113" y="361"/>
                  </a:cubicBezTo>
                  <a:cubicBezTo>
                    <a:pt x="140" y="361"/>
                    <a:pt x="164" y="357"/>
                    <a:pt x="183" y="350"/>
                  </a:cubicBez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16"/>
            <p:cNvSpPr>
              <a:spLocks noEditPoints="1"/>
            </p:cNvSpPr>
            <p:nvPr userDrawn="1"/>
          </p:nvSpPr>
          <p:spPr bwMode="auto">
            <a:xfrm>
              <a:off x="4941" y="3595"/>
              <a:ext cx="64" cy="86"/>
            </a:xfrm>
            <a:custGeom>
              <a:avLst/>
              <a:gdLst>
                <a:gd name="T0" fmla="*/ 118 w 275"/>
                <a:gd name="T1" fmla="*/ 0 h 375"/>
                <a:gd name="T2" fmla="*/ 158 w 275"/>
                <a:gd name="T3" fmla="*/ 0 h 375"/>
                <a:gd name="T4" fmla="*/ 275 w 275"/>
                <a:gd name="T5" fmla="*/ 375 h 375"/>
                <a:gd name="T6" fmla="*/ 240 w 275"/>
                <a:gd name="T7" fmla="*/ 375 h 375"/>
                <a:gd name="T8" fmla="*/ 210 w 275"/>
                <a:gd name="T9" fmla="*/ 276 h 375"/>
                <a:gd name="T10" fmla="*/ 63 w 275"/>
                <a:gd name="T11" fmla="*/ 276 h 375"/>
                <a:gd name="T12" fmla="*/ 33 w 275"/>
                <a:gd name="T13" fmla="*/ 375 h 375"/>
                <a:gd name="T14" fmla="*/ 0 w 275"/>
                <a:gd name="T15" fmla="*/ 375 h 375"/>
                <a:gd name="T16" fmla="*/ 118 w 275"/>
                <a:gd name="T17" fmla="*/ 0 h 375"/>
                <a:gd name="T18" fmla="*/ 73 w 275"/>
                <a:gd name="T19" fmla="*/ 248 h 375"/>
                <a:gd name="T20" fmla="*/ 201 w 275"/>
                <a:gd name="T21" fmla="*/ 248 h 375"/>
                <a:gd name="T22" fmla="*/ 137 w 275"/>
                <a:gd name="T23" fmla="*/ 36 h 375"/>
                <a:gd name="T24" fmla="*/ 136 w 275"/>
                <a:gd name="T25" fmla="*/ 36 h 375"/>
                <a:gd name="T26" fmla="*/ 73 w 275"/>
                <a:gd name="T27" fmla="*/ 248 h 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5" h="375">
                  <a:moveTo>
                    <a:pt x="118" y="0"/>
                  </a:moveTo>
                  <a:lnTo>
                    <a:pt x="158" y="0"/>
                  </a:lnTo>
                  <a:lnTo>
                    <a:pt x="275" y="375"/>
                  </a:lnTo>
                  <a:lnTo>
                    <a:pt x="240" y="375"/>
                  </a:lnTo>
                  <a:lnTo>
                    <a:pt x="210" y="276"/>
                  </a:lnTo>
                  <a:lnTo>
                    <a:pt x="63" y="276"/>
                  </a:lnTo>
                  <a:lnTo>
                    <a:pt x="33" y="375"/>
                  </a:lnTo>
                  <a:lnTo>
                    <a:pt x="0" y="375"/>
                  </a:lnTo>
                  <a:lnTo>
                    <a:pt x="118" y="0"/>
                  </a:lnTo>
                  <a:close/>
                  <a:moveTo>
                    <a:pt x="73" y="248"/>
                  </a:moveTo>
                  <a:lnTo>
                    <a:pt x="201" y="248"/>
                  </a:lnTo>
                  <a:lnTo>
                    <a:pt x="137" y="36"/>
                  </a:lnTo>
                  <a:lnTo>
                    <a:pt x="136" y="36"/>
                  </a:lnTo>
                  <a:lnTo>
                    <a:pt x="73" y="248"/>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0" name="Freeform 17"/>
            <p:cNvSpPr>
              <a:spLocks/>
            </p:cNvSpPr>
            <p:nvPr userDrawn="1"/>
          </p:nvSpPr>
          <p:spPr bwMode="auto">
            <a:xfrm>
              <a:off x="5013" y="3595"/>
              <a:ext cx="37" cy="86"/>
            </a:xfrm>
            <a:custGeom>
              <a:avLst/>
              <a:gdLst>
                <a:gd name="T0" fmla="*/ 157 w 157"/>
                <a:gd name="T1" fmla="*/ 375 h 375"/>
                <a:gd name="T2" fmla="*/ 0 w 157"/>
                <a:gd name="T3" fmla="*/ 375 h 375"/>
                <a:gd name="T4" fmla="*/ 0 w 157"/>
                <a:gd name="T5" fmla="*/ 0 h 375"/>
                <a:gd name="T6" fmla="*/ 33 w 157"/>
                <a:gd name="T7" fmla="*/ 0 h 375"/>
                <a:gd name="T8" fmla="*/ 33 w 157"/>
                <a:gd name="T9" fmla="*/ 347 h 375"/>
                <a:gd name="T10" fmla="*/ 157 w 157"/>
                <a:gd name="T11" fmla="*/ 347 h 375"/>
                <a:gd name="T12" fmla="*/ 157 w 157"/>
                <a:gd name="T13" fmla="*/ 375 h 375"/>
              </a:gdLst>
              <a:ahLst/>
              <a:cxnLst>
                <a:cxn ang="0">
                  <a:pos x="T0" y="T1"/>
                </a:cxn>
                <a:cxn ang="0">
                  <a:pos x="T2" y="T3"/>
                </a:cxn>
                <a:cxn ang="0">
                  <a:pos x="T4" y="T5"/>
                </a:cxn>
                <a:cxn ang="0">
                  <a:pos x="T6" y="T7"/>
                </a:cxn>
                <a:cxn ang="0">
                  <a:pos x="T8" y="T9"/>
                </a:cxn>
                <a:cxn ang="0">
                  <a:pos x="T10" y="T11"/>
                </a:cxn>
                <a:cxn ang="0">
                  <a:pos x="T12" y="T13"/>
                </a:cxn>
              </a:cxnLst>
              <a:rect l="0" t="0" r="r" b="b"/>
              <a:pathLst>
                <a:path w="157" h="375">
                  <a:moveTo>
                    <a:pt x="157" y="375"/>
                  </a:moveTo>
                  <a:lnTo>
                    <a:pt x="0" y="375"/>
                  </a:lnTo>
                  <a:lnTo>
                    <a:pt x="0" y="0"/>
                  </a:lnTo>
                  <a:lnTo>
                    <a:pt x="33" y="0"/>
                  </a:lnTo>
                  <a:lnTo>
                    <a:pt x="33" y="347"/>
                  </a:lnTo>
                  <a:lnTo>
                    <a:pt x="157" y="347"/>
                  </a:lnTo>
                  <a:lnTo>
                    <a:pt x="157" y="375"/>
                  </a:lnTo>
                  <a:close/>
                </a:path>
              </a:pathLst>
            </a:custGeom>
            <a:solidFill>
              <a:srgbClr val="003A7E"/>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1" name="Freeform 18"/>
            <p:cNvSpPr>
              <a:spLocks noEditPoints="1"/>
            </p:cNvSpPr>
            <p:nvPr userDrawn="1"/>
          </p:nvSpPr>
          <p:spPr bwMode="auto">
            <a:xfrm>
              <a:off x="4456" y="3725"/>
              <a:ext cx="21" cy="29"/>
            </a:xfrm>
            <a:custGeom>
              <a:avLst/>
              <a:gdLst>
                <a:gd name="T0" fmla="*/ 40 w 93"/>
                <a:gd name="T1" fmla="*/ 0 h 127"/>
                <a:gd name="T2" fmla="*/ 53 w 93"/>
                <a:gd name="T3" fmla="*/ 0 h 127"/>
                <a:gd name="T4" fmla="*/ 93 w 93"/>
                <a:gd name="T5" fmla="*/ 127 h 127"/>
                <a:gd name="T6" fmla="*/ 81 w 93"/>
                <a:gd name="T7" fmla="*/ 127 h 127"/>
                <a:gd name="T8" fmla="*/ 71 w 93"/>
                <a:gd name="T9" fmla="*/ 94 h 127"/>
                <a:gd name="T10" fmla="*/ 21 w 93"/>
                <a:gd name="T11" fmla="*/ 94 h 127"/>
                <a:gd name="T12" fmla="*/ 11 w 93"/>
                <a:gd name="T13" fmla="*/ 127 h 127"/>
                <a:gd name="T14" fmla="*/ 0 w 93"/>
                <a:gd name="T15" fmla="*/ 127 h 127"/>
                <a:gd name="T16" fmla="*/ 40 w 93"/>
                <a:gd name="T17" fmla="*/ 0 h 127"/>
                <a:gd name="T18" fmla="*/ 25 w 93"/>
                <a:gd name="T19" fmla="*/ 84 h 127"/>
                <a:gd name="T20" fmla="*/ 68 w 93"/>
                <a:gd name="T21" fmla="*/ 84 h 127"/>
                <a:gd name="T22" fmla="*/ 46 w 93"/>
                <a:gd name="T23" fmla="*/ 12 h 127"/>
                <a:gd name="T24" fmla="*/ 46 w 93"/>
                <a:gd name="T25" fmla="*/ 12 h 127"/>
                <a:gd name="T26" fmla="*/ 25 w 93"/>
                <a:gd name="T27" fmla="*/ 84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 h="127">
                  <a:moveTo>
                    <a:pt x="40" y="0"/>
                  </a:moveTo>
                  <a:lnTo>
                    <a:pt x="53" y="0"/>
                  </a:lnTo>
                  <a:lnTo>
                    <a:pt x="93" y="127"/>
                  </a:lnTo>
                  <a:lnTo>
                    <a:pt x="81" y="127"/>
                  </a:lnTo>
                  <a:lnTo>
                    <a:pt x="71" y="94"/>
                  </a:lnTo>
                  <a:lnTo>
                    <a:pt x="21" y="94"/>
                  </a:lnTo>
                  <a:lnTo>
                    <a:pt x="11" y="127"/>
                  </a:lnTo>
                  <a:lnTo>
                    <a:pt x="0" y="127"/>
                  </a:lnTo>
                  <a:lnTo>
                    <a:pt x="40" y="0"/>
                  </a:lnTo>
                  <a:close/>
                  <a:moveTo>
                    <a:pt x="25" y="84"/>
                  </a:moveTo>
                  <a:lnTo>
                    <a:pt x="68" y="84"/>
                  </a:lnTo>
                  <a:lnTo>
                    <a:pt x="46" y="12"/>
                  </a:lnTo>
                  <a:lnTo>
                    <a:pt x="46" y="12"/>
                  </a:lnTo>
                  <a:lnTo>
                    <a:pt x="25" y="84"/>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2" name="Freeform 19"/>
            <p:cNvSpPr>
              <a:spLocks/>
            </p:cNvSpPr>
            <p:nvPr userDrawn="1"/>
          </p:nvSpPr>
          <p:spPr bwMode="auto">
            <a:xfrm>
              <a:off x="4475" y="3725"/>
              <a:ext cx="17" cy="29"/>
            </a:xfrm>
            <a:custGeom>
              <a:avLst/>
              <a:gdLst>
                <a:gd name="T0" fmla="*/ 31 w 73"/>
                <a:gd name="T1" fmla="*/ 127 h 127"/>
                <a:gd name="T2" fmla="*/ 31 w 73"/>
                <a:gd name="T3" fmla="*/ 9 h 127"/>
                <a:gd name="T4" fmla="*/ 0 w 73"/>
                <a:gd name="T5" fmla="*/ 9 h 127"/>
                <a:gd name="T6" fmla="*/ 0 w 73"/>
                <a:gd name="T7" fmla="*/ 0 h 127"/>
                <a:gd name="T8" fmla="*/ 73 w 73"/>
                <a:gd name="T9" fmla="*/ 0 h 127"/>
                <a:gd name="T10" fmla="*/ 73 w 73"/>
                <a:gd name="T11" fmla="*/ 9 h 127"/>
                <a:gd name="T12" fmla="*/ 42 w 73"/>
                <a:gd name="T13" fmla="*/ 9 h 127"/>
                <a:gd name="T14" fmla="*/ 42 w 73"/>
                <a:gd name="T15" fmla="*/ 127 h 127"/>
                <a:gd name="T16" fmla="*/ 31 w 73"/>
                <a:gd name="T17"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127">
                  <a:moveTo>
                    <a:pt x="31" y="127"/>
                  </a:moveTo>
                  <a:lnTo>
                    <a:pt x="31" y="9"/>
                  </a:lnTo>
                  <a:lnTo>
                    <a:pt x="0" y="9"/>
                  </a:lnTo>
                  <a:lnTo>
                    <a:pt x="0" y="0"/>
                  </a:lnTo>
                  <a:lnTo>
                    <a:pt x="73" y="0"/>
                  </a:lnTo>
                  <a:lnTo>
                    <a:pt x="73" y="9"/>
                  </a:lnTo>
                  <a:lnTo>
                    <a:pt x="42" y="9"/>
                  </a:lnTo>
                  <a:lnTo>
                    <a:pt x="42" y="127"/>
                  </a:lnTo>
                  <a:lnTo>
                    <a:pt x="31" y="127"/>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3" name="Freeform 20"/>
            <p:cNvSpPr>
              <a:spLocks/>
            </p:cNvSpPr>
            <p:nvPr userDrawn="1"/>
          </p:nvSpPr>
          <p:spPr bwMode="auto">
            <a:xfrm>
              <a:off x="4494" y="3725"/>
              <a:ext cx="16" cy="29"/>
            </a:xfrm>
            <a:custGeom>
              <a:avLst/>
              <a:gdLst>
                <a:gd name="T0" fmla="*/ 31 w 73"/>
                <a:gd name="T1" fmla="*/ 127 h 127"/>
                <a:gd name="T2" fmla="*/ 31 w 73"/>
                <a:gd name="T3" fmla="*/ 9 h 127"/>
                <a:gd name="T4" fmla="*/ 0 w 73"/>
                <a:gd name="T5" fmla="*/ 9 h 127"/>
                <a:gd name="T6" fmla="*/ 0 w 73"/>
                <a:gd name="T7" fmla="*/ 0 h 127"/>
                <a:gd name="T8" fmla="*/ 73 w 73"/>
                <a:gd name="T9" fmla="*/ 0 h 127"/>
                <a:gd name="T10" fmla="*/ 73 w 73"/>
                <a:gd name="T11" fmla="*/ 9 h 127"/>
                <a:gd name="T12" fmla="*/ 42 w 73"/>
                <a:gd name="T13" fmla="*/ 9 h 127"/>
                <a:gd name="T14" fmla="*/ 42 w 73"/>
                <a:gd name="T15" fmla="*/ 127 h 127"/>
                <a:gd name="T16" fmla="*/ 31 w 73"/>
                <a:gd name="T17"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127">
                  <a:moveTo>
                    <a:pt x="31" y="127"/>
                  </a:moveTo>
                  <a:lnTo>
                    <a:pt x="31" y="9"/>
                  </a:lnTo>
                  <a:lnTo>
                    <a:pt x="0" y="9"/>
                  </a:lnTo>
                  <a:lnTo>
                    <a:pt x="0" y="0"/>
                  </a:lnTo>
                  <a:lnTo>
                    <a:pt x="73" y="0"/>
                  </a:lnTo>
                  <a:lnTo>
                    <a:pt x="73" y="9"/>
                  </a:lnTo>
                  <a:lnTo>
                    <a:pt x="42" y="9"/>
                  </a:lnTo>
                  <a:lnTo>
                    <a:pt x="42" y="127"/>
                  </a:lnTo>
                  <a:lnTo>
                    <a:pt x="31" y="127"/>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4" name="Freeform 21"/>
            <p:cNvSpPr>
              <a:spLocks noEditPoints="1"/>
            </p:cNvSpPr>
            <p:nvPr userDrawn="1"/>
          </p:nvSpPr>
          <p:spPr bwMode="auto">
            <a:xfrm>
              <a:off x="4513" y="3724"/>
              <a:ext cx="18" cy="31"/>
            </a:xfrm>
            <a:custGeom>
              <a:avLst/>
              <a:gdLst>
                <a:gd name="T0" fmla="*/ 12 w 77"/>
                <a:gd name="T1" fmla="*/ 66 h 133"/>
                <a:gd name="T2" fmla="*/ 15 w 77"/>
                <a:gd name="T3" fmla="*/ 107 h 133"/>
                <a:gd name="T4" fmla="*/ 39 w 77"/>
                <a:gd name="T5" fmla="*/ 123 h 133"/>
                <a:gd name="T6" fmla="*/ 63 w 77"/>
                <a:gd name="T7" fmla="*/ 107 h 133"/>
                <a:gd name="T8" fmla="*/ 66 w 77"/>
                <a:gd name="T9" fmla="*/ 66 h 133"/>
                <a:gd name="T10" fmla="*/ 63 w 77"/>
                <a:gd name="T11" fmla="*/ 25 h 133"/>
                <a:gd name="T12" fmla="*/ 39 w 77"/>
                <a:gd name="T13" fmla="*/ 10 h 133"/>
                <a:gd name="T14" fmla="*/ 15 w 77"/>
                <a:gd name="T15" fmla="*/ 25 h 133"/>
                <a:gd name="T16" fmla="*/ 12 w 77"/>
                <a:gd name="T17" fmla="*/ 66 h 133"/>
                <a:gd name="T18" fmla="*/ 0 w 77"/>
                <a:gd name="T19" fmla="*/ 66 h 133"/>
                <a:gd name="T20" fmla="*/ 5 w 77"/>
                <a:gd name="T21" fmla="*/ 20 h 133"/>
                <a:gd name="T22" fmla="*/ 39 w 77"/>
                <a:gd name="T23" fmla="*/ 0 h 133"/>
                <a:gd name="T24" fmla="*/ 72 w 77"/>
                <a:gd name="T25" fmla="*/ 20 h 133"/>
                <a:gd name="T26" fmla="*/ 77 w 77"/>
                <a:gd name="T27" fmla="*/ 66 h 133"/>
                <a:gd name="T28" fmla="*/ 72 w 77"/>
                <a:gd name="T29" fmla="*/ 112 h 133"/>
                <a:gd name="T30" fmla="*/ 39 w 77"/>
                <a:gd name="T31" fmla="*/ 133 h 133"/>
                <a:gd name="T32" fmla="*/ 5 w 77"/>
                <a:gd name="T33" fmla="*/ 112 h 133"/>
                <a:gd name="T34" fmla="*/ 0 w 77"/>
                <a:gd name="T35" fmla="*/ 66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7" h="133">
                  <a:moveTo>
                    <a:pt x="12" y="66"/>
                  </a:moveTo>
                  <a:cubicBezTo>
                    <a:pt x="12" y="87"/>
                    <a:pt x="13" y="101"/>
                    <a:pt x="15" y="107"/>
                  </a:cubicBezTo>
                  <a:cubicBezTo>
                    <a:pt x="19" y="118"/>
                    <a:pt x="27" y="123"/>
                    <a:pt x="39" y="123"/>
                  </a:cubicBezTo>
                  <a:cubicBezTo>
                    <a:pt x="51" y="123"/>
                    <a:pt x="59" y="118"/>
                    <a:pt x="63" y="107"/>
                  </a:cubicBezTo>
                  <a:cubicBezTo>
                    <a:pt x="65" y="101"/>
                    <a:pt x="66" y="87"/>
                    <a:pt x="66" y="66"/>
                  </a:cubicBezTo>
                  <a:cubicBezTo>
                    <a:pt x="66" y="46"/>
                    <a:pt x="65" y="32"/>
                    <a:pt x="63" y="25"/>
                  </a:cubicBezTo>
                  <a:cubicBezTo>
                    <a:pt x="59" y="15"/>
                    <a:pt x="51" y="10"/>
                    <a:pt x="39" y="10"/>
                  </a:cubicBezTo>
                  <a:cubicBezTo>
                    <a:pt x="27" y="10"/>
                    <a:pt x="19" y="15"/>
                    <a:pt x="15" y="25"/>
                  </a:cubicBezTo>
                  <a:cubicBezTo>
                    <a:pt x="13" y="32"/>
                    <a:pt x="12" y="46"/>
                    <a:pt x="12" y="66"/>
                  </a:cubicBezTo>
                  <a:close/>
                  <a:moveTo>
                    <a:pt x="0" y="66"/>
                  </a:moveTo>
                  <a:cubicBezTo>
                    <a:pt x="0" y="44"/>
                    <a:pt x="2" y="29"/>
                    <a:pt x="5" y="20"/>
                  </a:cubicBezTo>
                  <a:cubicBezTo>
                    <a:pt x="11" y="7"/>
                    <a:pt x="22" y="0"/>
                    <a:pt x="39" y="0"/>
                  </a:cubicBezTo>
                  <a:cubicBezTo>
                    <a:pt x="56" y="0"/>
                    <a:pt x="67" y="7"/>
                    <a:pt x="72" y="20"/>
                  </a:cubicBezTo>
                  <a:cubicBezTo>
                    <a:pt x="76" y="29"/>
                    <a:pt x="77" y="44"/>
                    <a:pt x="77" y="66"/>
                  </a:cubicBezTo>
                  <a:cubicBezTo>
                    <a:pt x="77" y="89"/>
                    <a:pt x="76" y="104"/>
                    <a:pt x="72" y="112"/>
                  </a:cubicBezTo>
                  <a:cubicBezTo>
                    <a:pt x="67" y="126"/>
                    <a:pt x="56" y="133"/>
                    <a:pt x="39" y="133"/>
                  </a:cubicBezTo>
                  <a:cubicBezTo>
                    <a:pt x="22" y="133"/>
                    <a:pt x="11" y="126"/>
                    <a:pt x="5" y="112"/>
                  </a:cubicBezTo>
                  <a:cubicBezTo>
                    <a:pt x="2" y="104"/>
                    <a:pt x="0" y="89"/>
                    <a:pt x="0" y="66"/>
                  </a:cubicBez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Freeform 22"/>
            <p:cNvSpPr>
              <a:spLocks noEditPoints="1"/>
            </p:cNvSpPr>
            <p:nvPr userDrawn="1"/>
          </p:nvSpPr>
          <p:spPr bwMode="auto">
            <a:xfrm>
              <a:off x="4537" y="3725"/>
              <a:ext cx="15" cy="29"/>
            </a:xfrm>
            <a:custGeom>
              <a:avLst/>
              <a:gdLst>
                <a:gd name="T0" fmla="*/ 33 w 66"/>
                <a:gd name="T1" fmla="*/ 65 h 127"/>
                <a:gd name="T2" fmla="*/ 11 w 66"/>
                <a:gd name="T3" fmla="*/ 65 h 127"/>
                <a:gd name="T4" fmla="*/ 11 w 66"/>
                <a:gd name="T5" fmla="*/ 127 h 127"/>
                <a:gd name="T6" fmla="*/ 0 w 66"/>
                <a:gd name="T7" fmla="*/ 127 h 127"/>
                <a:gd name="T8" fmla="*/ 0 w 66"/>
                <a:gd name="T9" fmla="*/ 0 h 127"/>
                <a:gd name="T10" fmla="*/ 35 w 66"/>
                <a:gd name="T11" fmla="*/ 0 h 127"/>
                <a:gd name="T12" fmla="*/ 59 w 66"/>
                <a:gd name="T13" fmla="*/ 6 h 127"/>
                <a:gd name="T14" fmla="*/ 66 w 66"/>
                <a:gd name="T15" fmla="*/ 30 h 127"/>
                <a:gd name="T16" fmla="*/ 62 w 66"/>
                <a:gd name="T17" fmla="*/ 50 h 127"/>
                <a:gd name="T18" fmla="*/ 46 w 66"/>
                <a:gd name="T19" fmla="*/ 61 h 127"/>
                <a:gd name="T20" fmla="*/ 46 w 66"/>
                <a:gd name="T21" fmla="*/ 61 h 127"/>
                <a:gd name="T22" fmla="*/ 59 w 66"/>
                <a:gd name="T23" fmla="*/ 66 h 127"/>
                <a:gd name="T24" fmla="*/ 64 w 66"/>
                <a:gd name="T25" fmla="*/ 80 h 127"/>
                <a:gd name="T26" fmla="*/ 65 w 66"/>
                <a:gd name="T27" fmla="*/ 112 h 127"/>
                <a:gd name="T28" fmla="*/ 66 w 66"/>
                <a:gd name="T29" fmla="*/ 127 h 127"/>
                <a:gd name="T30" fmla="*/ 55 w 66"/>
                <a:gd name="T31" fmla="*/ 127 h 127"/>
                <a:gd name="T32" fmla="*/ 54 w 66"/>
                <a:gd name="T33" fmla="*/ 95 h 127"/>
                <a:gd name="T34" fmla="*/ 54 w 66"/>
                <a:gd name="T35" fmla="*/ 85 h 127"/>
                <a:gd name="T36" fmla="*/ 49 w 66"/>
                <a:gd name="T37" fmla="*/ 72 h 127"/>
                <a:gd name="T38" fmla="*/ 33 w 66"/>
                <a:gd name="T39" fmla="*/ 65 h 127"/>
                <a:gd name="T40" fmla="*/ 11 w 66"/>
                <a:gd name="T41" fmla="*/ 9 h 127"/>
                <a:gd name="T42" fmla="*/ 11 w 66"/>
                <a:gd name="T43" fmla="*/ 56 h 127"/>
                <a:gd name="T44" fmla="*/ 30 w 66"/>
                <a:gd name="T45" fmla="*/ 56 h 127"/>
                <a:gd name="T46" fmla="*/ 49 w 66"/>
                <a:gd name="T47" fmla="*/ 51 h 127"/>
                <a:gd name="T48" fmla="*/ 54 w 66"/>
                <a:gd name="T49" fmla="*/ 30 h 127"/>
                <a:gd name="T50" fmla="*/ 49 w 66"/>
                <a:gd name="T51" fmla="*/ 13 h 127"/>
                <a:gd name="T52" fmla="*/ 34 w 66"/>
                <a:gd name="T53" fmla="*/ 9 h 127"/>
                <a:gd name="T54" fmla="*/ 11 w 66"/>
                <a:gd name="T55" fmla="*/ 9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66" h="127">
                  <a:moveTo>
                    <a:pt x="33" y="65"/>
                  </a:moveTo>
                  <a:lnTo>
                    <a:pt x="11" y="65"/>
                  </a:lnTo>
                  <a:lnTo>
                    <a:pt x="11" y="127"/>
                  </a:lnTo>
                  <a:lnTo>
                    <a:pt x="0" y="127"/>
                  </a:lnTo>
                  <a:lnTo>
                    <a:pt x="0" y="0"/>
                  </a:lnTo>
                  <a:lnTo>
                    <a:pt x="35" y="0"/>
                  </a:lnTo>
                  <a:cubicBezTo>
                    <a:pt x="47" y="0"/>
                    <a:pt x="55" y="2"/>
                    <a:pt x="59" y="6"/>
                  </a:cubicBezTo>
                  <a:cubicBezTo>
                    <a:pt x="64" y="11"/>
                    <a:pt x="66" y="19"/>
                    <a:pt x="66" y="30"/>
                  </a:cubicBezTo>
                  <a:cubicBezTo>
                    <a:pt x="66" y="39"/>
                    <a:pt x="65" y="46"/>
                    <a:pt x="62" y="50"/>
                  </a:cubicBezTo>
                  <a:cubicBezTo>
                    <a:pt x="59" y="55"/>
                    <a:pt x="54" y="59"/>
                    <a:pt x="46" y="61"/>
                  </a:cubicBezTo>
                  <a:lnTo>
                    <a:pt x="46" y="61"/>
                  </a:lnTo>
                  <a:cubicBezTo>
                    <a:pt x="52" y="62"/>
                    <a:pt x="57" y="64"/>
                    <a:pt x="59" y="66"/>
                  </a:cubicBezTo>
                  <a:cubicBezTo>
                    <a:pt x="61" y="68"/>
                    <a:pt x="63" y="73"/>
                    <a:pt x="64" y="80"/>
                  </a:cubicBezTo>
                  <a:cubicBezTo>
                    <a:pt x="65" y="85"/>
                    <a:pt x="65" y="96"/>
                    <a:pt x="65" y="112"/>
                  </a:cubicBezTo>
                  <a:cubicBezTo>
                    <a:pt x="65" y="111"/>
                    <a:pt x="65" y="116"/>
                    <a:pt x="66" y="127"/>
                  </a:cubicBezTo>
                  <a:lnTo>
                    <a:pt x="55" y="127"/>
                  </a:lnTo>
                  <a:cubicBezTo>
                    <a:pt x="55" y="125"/>
                    <a:pt x="54" y="114"/>
                    <a:pt x="54" y="95"/>
                  </a:cubicBezTo>
                  <a:cubicBezTo>
                    <a:pt x="54" y="92"/>
                    <a:pt x="54" y="88"/>
                    <a:pt x="54" y="85"/>
                  </a:cubicBezTo>
                  <a:cubicBezTo>
                    <a:pt x="53" y="80"/>
                    <a:pt x="51" y="75"/>
                    <a:pt x="49" y="72"/>
                  </a:cubicBezTo>
                  <a:cubicBezTo>
                    <a:pt x="45" y="67"/>
                    <a:pt x="40" y="65"/>
                    <a:pt x="33" y="65"/>
                  </a:cubicBezTo>
                  <a:close/>
                  <a:moveTo>
                    <a:pt x="11" y="9"/>
                  </a:moveTo>
                  <a:lnTo>
                    <a:pt x="11" y="56"/>
                  </a:lnTo>
                  <a:lnTo>
                    <a:pt x="30" y="56"/>
                  </a:lnTo>
                  <a:cubicBezTo>
                    <a:pt x="38" y="56"/>
                    <a:pt x="45" y="54"/>
                    <a:pt x="49" y="51"/>
                  </a:cubicBezTo>
                  <a:cubicBezTo>
                    <a:pt x="53" y="47"/>
                    <a:pt x="54" y="40"/>
                    <a:pt x="54" y="30"/>
                  </a:cubicBezTo>
                  <a:cubicBezTo>
                    <a:pt x="54" y="22"/>
                    <a:pt x="53" y="16"/>
                    <a:pt x="49" y="13"/>
                  </a:cubicBezTo>
                  <a:cubicBezTo>
                    <a:pt x="46" y="11"/>
                    <a:pt x="41" y="9"/>
                    <a:pt x="34" y="9"/>
                  </a:cubicBezTo>
                  <a:lnTo>
                    <a:pt x="11" y="9"/>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6" name="Freeform 23"/>
            <p:cNvSpPr>
              <a:spLocks/>
            </p:cNvSpPr>
            <p:nvPr userDrawn="1"/>
          </p:nvSpPr>
          <p:spPr bwMode="auto">
            <a:xfrm>
              <a:off x="4557" y="3725"/>
              <a:ext cx="19" cy="29"/>
            </a:xfrm>
            <a:custGeom>
              <a:avLst/>
              <a:gdLst>
                <a:gd name="T0" fmla="*/ 11 w 80"/>
                <a:gd name="T1" fmla="*/ 127 h 127"/>
                <a:gd name="T2" fmla="*/ 0 w 80"/>
                <a:gd name="T3" fmla="*/ 127 h 127"/>
                <a:gd name="T4" fmla="*/ 0 w 80"/>
                <a:gd name="T5" fmla="*/ 0 h 127"/>
                <a:gd name="T6" fmla="*/ 17 w 80"/>
                <a:gd name="T7" fmla="*/ 0 h 127"/>
                <a:gd name="T8" fmla="*/ 69 w 80"/>
                <a:gd name="T9" fmla="*/ 112 h 127"/>
                <a:gd name="T10" fmla="*/ 69 w 80"/>
                <a:gd name="T11" fmla="*/ 111 h 127"/>
                <a:gd name="T12" fmla="*/ 69 w 80"/>
                <a:gd name="T13" fmla="*/ 0 h 127"/>
                <a:gd name="T14" fmla="*/ 80 w 80"/>
                <a:gd name="T15" fmla="*/ 0 h 127"/>
                <a:gd name="T16" fmla="*/ 80 w 80"/>
                <a:gd name="T17" fmla="*/ 127 h 127"/>
                <a:gd name="T18" fmla="*/ 63 w 80"/>
                <a:gd name="T19" fmla="*/ 127 h 127"/>
                <a:gd name="T20" fmla="*/ 11 w 80"/>
                <a:gd name="T21" fmla="*/ 14 h 127"/>
                <a:gd name="T22" fmla="*/ 11 w 80"/>
                <a:gd name="T23" fmla="*/ 14 h 127"/>
                <a:gd name="T24" fmla="*/ 11 w 80"/>
                <a:gd name="T25"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0" h="127">
                  <a:moveTo>
                    <a:pt x="11" y="127"/>
                  </a:moveTo>
                  <a:lnTo>
                    <a:pt x="0" y="127"/>
                  </a:lnTo>
                  <a:lnTo>
                    <a:pt x="0" y="0"/>
                  </a:lnTo>
                  <a:lnTo>
                    <a:pt x="17" y="0"/>
                  </a:lnTo>
                  <a:lnTo>
                    <a:pt x="69" y="112"/>
                  </a:lnTo>
                  <a:lnTo>
                    <a:pt x="69" y="111"/>
                  </a:lnTo>
                  <a:lnTo>
                    <a:pt x="69" y="0"/>
                  </a:lnTo>
                  <a:lnTo>
                    <a:pt x="80" y="0"/>
                  </a:lnTo>
                  <a:lnTo>
                    <a:pt x="80" y="127"/>
                  </a:lnTo>
                  <a:lnTo>
                    <a:pt x="63" y="127"/>
                  </a:lnTo>
                  <a:lnTo>
                    <a:pt x="11" y="14"/>
                  </a:lnTo>
                  <a:lnTo>
                    <a:pt x="11" y="14"/>
                  </a:lnTo>
                  <a:lnTo>
                    <a:pt x="11" y="127"/>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7" name="Freeform 24"/>
            <p:cNvSpPr>
              <a:spLocks/>
            </p:cNvSpPr>
            <p:nvPr userDrawn="1"/>
          </p:nvSpPr>
          <p:spPr bwMode="auto">
            <a:xfrm>
              <a:off x="4582" y="3725"/>
              <a:ext cx="14" cy="29"/>
            </a:xfrm>
            <a:custGeom>
              <a:avLst/>
              <a:gdLst>
                <a:gd name="T0" fmla="*/ 0 w 59"/>
                <a:gd name="T1" fmla="*/ 0 h 127"/>
                <a:gd name="T2" fmla="*/ 58 w 59"/>
                <a:gd name="T3" fmla="*/ 0 h 127"/>
                <a:gd name="T4" fmla="*/ 58 w 59"/>
                <a:gd name="T5" fmla="*/ 9 h 127"/>
                <a:gd name="T6" fmla="*/ 11 w 59"/>
                <a:gd name="T7" fmla="*/ 9 h 127"/>
                <a:gd name="T8" fmla="*/ 11 w 59"/>
                <a:gd name="T9" fmla="*/ 57 h 127"/>
                <a:gd name="T10" fmla="*/ 56 w 59"/>
                <a:gd name="T11" fmla="*/ 57 h 127"/>
                <a:gd name="T12" fmla="*/ 56 w 59"/>
                <a:gd name="T13" fmla="*/ 66 h 127"/>
                <a:gd name="T14" fmla="*/ 11 w 59"/>
                <a:gd name="T15" fmla="*/ 66 h 127"/>
                <a:gd name="T16" fmla="*/ 11 w 59"/>
                <a:gd name="T17" fmla="*/ 118 h 127"/>
                <a:gd name="T18" fmla="*/ 59 w 59"/>
                <a:gd name="T19" fmla="*/ 118 h 127"/>
                <a:gd name="T20" fmla="*/ 59 w 59"/>
                <a:gd name="T21" fmla="*/ 127 h 127"/>
                <a:gd name="T22" fmla="*/ 0 w 59"/>
                <a:gd name="T23" fmla="*/ 127 h 127"/>
                <a:gd name="T24" fmla="*/ 0 w 59"/>
                <a:gd name="T25" fmla="*/ 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127">
                  <a:moveTo>
                    <a:pt x="0" y="0"/>
                  </a:moveTo>
                  <a:lnTo>
                    <a:pt x="58" y="0"/>
                  </a:lnTo>
                  <a:lnTo>
                    <a:pt x="58" y="9"/>
                  </a:lnTo>
                  <a:lnTo>
                    <a:pt x="11" y="9"/>
                  </a:lnTo>
                  <a:lnTo>
                    <a:pt x="11" y="57"/>
                  </a:lnTo>
                  <a:lnTo>
                    <a:pt x="56" y="57"/>
                  </a:lnTo>
                  <a:lnTo>
                    <a:pt x="56" y="66"/>
                  </a:lnTo>
                  <a:lnTo>
                    <a:pt x="11" y="66"/>
                  </a:lnTo>
                  <a:lnTo>
                    <a:pt x="11" y="118"/>
                  </a:lnTo>
                  <a:lnTo>
                    <a:pt x="59" y="118"/>
                  </a:lnTo>
                  <a:lnTo>
                    <a:pt x="59" y="127"/>
                  </a:lnTo>
                  <a:lnTo>
                    <a:pt x="0" y="127"/>
                  </a:lnTo>
                  <a:lnTo>
                    <a:pt x="0" y="0"/>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8" name="Freeform 25"/>
            <p:cNvSpPr>
              <a:spLocks/>
            </p:cNvSpPr>
            <p:nvPr userDrawn="1"/>
          </p:nvSpPr>
          <p:spPr bwMode="auto">
            <a:xfrm>
              <a:off x="4598" y="3725"/>
              <a:ext cx="19" cy="29"/>
            </a:xfrm>
            <a:custGeom>
              <a:avLst/>
              <a:gdLst>
                <a:gd name="T0" fmla="*/ 36 w 84"/>
                <a:gd name="T1" fmla="*/ 127 h 127"/>
                <a:gd name="T2" fmla="*/ 36 w 84"/>
                <a:gd name="T3" fmla="*/ 74 h 127"/>
                <a:gd name="T4" fmla="*/ 0 w 84"/>
                <a:gd name="T5" fmla="*/ 0 h 127"/>
                <a:gd name="T6" fmla="*/ 13 w 84"/>
                <a:gd name="T7" fmla="*/ 0 h 127"/>
                <a:gd name="T8" fmla="*/ 42 w 84"/>
                <a:gd name="T9" fmla="*/ 63 h 127"/>
                <a:gd name="T10" fmla="*/ 73 w 84"/>
                <a:gd name="T11" fmla="*/ 0 h 127"/>
                <a:gd name="T12" fmla="*/ 84 w 84"/>
                <a:gd name="T13" fmla="*/ 0 h 127"/>
                <a:gd name="T14" fmla="*/ 48 w 84"/>
                <a:gd name="T15" fmla="*/ 74 h 127"/>
                <a:gd name="T16" fmla="*/ 48 w 84"/>
                <a:gd name="T17" fmla="*/ 127 h 127"/>
                <a:gd name="T18" fmla="*/ 36 w 84"/>
                <a:gd name="T19"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4" h="127">
                  <a:moveTo>
                    <a:pt x="36" y="127"/>
                  </a:moveTo>
                  <a:lnTo>
                    <a:pt x="36" y="74"/>
                  </a:lnTo>
                  <a:lnTo>
                    <a:pt x="0" y="0"/>
                  </a:lnTo>
                  <a:lnTo>
                    <a:pt x="13" y="0"/>
                  </a:lnTo>
                  <a:lnTo>
                    <a:pt x="42" y="63"/>
                  </a:lnTo>
                  <a:lnTo>
                    <a:pt x="73" y="0"/>
                  </a:lnTo>
                  <a:lnTo>
                    <a:pt x="84" y="0"/>
                  </a:lnTo>
                  <a:lnTo>
                    <a:pt x="48" y="74"/>
                  </a:lnTo>
                  <a:lnTo>
                    <a:pt x="48" y="127"/>
                  </a:lnTo>
                  <a:lnTo>
                    <a:pt x="36" y="127"/>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9" name="Freeform 26"/>
            <p:cNvSpPr>
              <a:spLocks/>
            </p:cNvSpPr>
            <p:nvPr userDrawn="1"/>
          </p:nvSpPr>
          <p:spPr bwMode="auto">
            <a:xfrm>
              <a:off x="4620" y="3724"/>
              <a:ext cx="16" cy="31"/>
            </a:xfrm>
            <a:custGeom>
              <a:avLst/>
              <a:gdLst>
                <a:gd name="T0" fmla="*/ 70 w 70"/>
                <a:gd name="T1" fmla="*/ 35 h 133"/>
                <a:gd name="T2" fmla="*/ 58 w 70"/>
                <a:gd name="T3" fmla="*/ 35 h 133"/>
                <a:gd name="T4" fmla="*/ 54 w 70"/>
                <a:gd name="T5" fmla="*/ 16 h 133"/>
                <a:gd name="T6" fmla="*/ 37 w 70"/>
                <a:gd name="T7" fmla="*/ 10 h 133"/>
                <a:gd name="T8" fmla="*/ 14 w 70"/>
                <a:gd name="T9" fmla="*/ 30 h 133"/>
                <a:gd name="T10" fmla="*/ 21 w 70"/>
                <a:gd name="T11" fmla="*/ 48 h 133"/>
                <a:gd name="T12" fmla="*/ 38 w 70"/>
                <a:gd name="T13" fmla="*/ 59 h 133"/>
                <a:gd name="T14" fmla="*/ 53 w 70"/>
                <a:gd name="T15" fmla="*/ 69 h 133"/>
                <a:gd name="T16" fmla="*/ 65 w 70"/>
                <a:gd name="T17" fmla="*/ 80 h 133"/>
                <a:gd name="T18" fmla="*/ 70 w 70"/>
                <a:gd name="T19" fmla="*/ 99 h 133"/>
                <a:gd name="T20" fmla="*/ 36 w 70"/>
                <a:gd name="T21" fmla="*/ 133 h 133"/>
                <a:gd name="T22" fmla="*/ 1 w 70"/>
                <a:gd name="T23" fmla="*/ 94 h 133"/>
                <a:gd name="T24" fmla="*/ 13 w 70"/>
                <a:gd name="T25" fmla="*/ 94 h 133"/>
                <a:gd name="T26" fmla="*/ 16 w 70"/>
                <a:gd name="T27" fmla="*/ 114 h 133"/>
                <a:gd name="T28" fmla="*/ 37 w 70"/>
                <a:gd name="T29" fmla="*/ 123 h 133"/>
                <a:gd name="T30" fmla="*/ 59 w 70"/>
                <a:gd name="T31" fmla="*/ 100 h 133"/>
                <a:gd name="T32" fmla="*/ 51 w 70"/>
                <a:gd name="T33" fmla="*/ 81 h 133"/>
                <a:gd name="T34" fmla="*/ 29 w 70"/>
                <a:gd name="T35" fmla="*/ 67 h 133"/>
                <a:gd name="T36" fmla="*/ 7 w 70"/>
                <a:gd name="T37" fmla="*/ 48 h 133"/>
                <a:gd name="T38" fmla="*/ 3 w 70"/>
                <a:gd name="T39" fmla="*/ 31 h 133"/>
                <a:gd name="T40" fmla="*/ 38 w 70"/>
                <a:gd name="T41" fmla="*/ 0 h 133"/>
                <a:gd name="T42" fmla="*/ 70 w 70"/>
                <a:gd name="T43" fmla="*/ 35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0" h="133">
                  <a:moveTo>
                    <a:pt x="70" y="35"/>
                  </a:moveTo>
                  <a:lnTo>
                    <a:pt x="58" y="35"/>
                  </a:lnTo>
                  <a:cubicBezTo>
                    <a:pt x="58" y="26"/>
                    <a:pt x="57" y="20"/>
                    <a:pt x="54" y="16"/>
                  </a:cubicBezTo>
                  <a:cubicBezTo>
                    <a:pt x="51" y="12"/>
                    <a:pt x="45" y="10"/>
                    <a:pt x="37" y="10"/>
                  </a:cubicBezTo>
                  <a:cubicBezTo>
                    <a:pt x="22" y="10"/>
                    <a:pt x="14" y="16"/>
                    <a:pt x="14" y="30"/>
                  </a:cubicBezTo>
                  <a:cubicBezTo>
                    <a:pt x="14" y="38"/>
                    <a:pt x="16" y="44"/>
                    <a:pt x="21" y="48"/>
                  </a:cubicBezTo>
                  <a:cubicBezTo>
                    <a:pt x="27" y="52"/>
                    <a:pt x="32" y="55"/>
                    <a:pt x="38" y="59"/>
                  </a:cubicBezTo>
                  <a:cubicBezTo>
                    <a:pt x="43" y="63"/>
                    <a:pt x="48" y="66"/>
                    <a:pt x="53" y="69"/>
                  </a:cubicBezTo>
                  <a:cubicBezTo>
                    <a:pt x="59" y="73"/>
                    <a:pt x="63" y="76"/>
                    <a:pt x="65" y="80"/>
                  </a:cubicBezTo>
                  <a:cubicBezTo>
                    <a:pt x="68" y="85"/>
                    <a:pt x="70" y="91"/>
                    <a:pt x="70" y="99"/>
                  </a:cubicBezTo>
                  <a:cubicBezTo>
                    <a:pt x="70" y="121"/>
                    <a:pt x="59" y="133"/>
                    <a:pt x="36" y="133"/>
                  </a:cubicBezTo>
                  <a:cubicBezTo>
                    <a:pt x="12" y="133"/>
                    <a:pt x="0" y="120"/>
                    <a:pt x="1" y="94"/>
                  </a:cubicBezTo>
                  <a:lnTo>
                    <a:pt x="13" y="94"/>
                  </a:lnTo>
                  <a:cubicBezTo>
                    <a:pt x="13" y="103"/>
                    <a:pt x="14" y="110"/>
                    <a:pt x="16" y="114"/>
                  </a:cubicBezTo>
                  <a:cubicBezTo>
                    <a:pt x="20" y="120"/>
                    <a:pt x="26" y="123"/>
                    <a:pt x="37" y="123"/>
                  </a:cubicBezTo>
                  <a:cubicBezTo>
                    <a:pt x="51" y="123"/>
                    <a:pt x="59" y="115"/>
                    <a:pt x="59" y="100"/>
                  </a:cubicBezTo>
                  <a:cubicBezTo>
                    <a:pt x="59" y="93"/>
                    <a:pt x="56" y="86"/>
                    <a:pt x="51" y="81"/>
                  </a:cubicBezTo>
                  <a:cubicBezTo>
                    <a:pt x="48" y="79"/>
                    <a:pt x="41" y="74"/>
                    <a:pt x="29" y="67"/>
                  </a:cubicBezTo>
                  <a:cubicBezTo>
                    <a:pt x="17" y="60"/>
                    <a:pt x="10" y="54"/>
                    <a:pt x="7" y="48"/>
                  </a:cubicBezTo>
                  <a:cubicBezTo>
                    <a:pt x="4" y="44"/>
                    <a:pt x="3" y="39"/>
                    <a:pt x="3" y="31"/>
                  </a:cubicBezTo>
                  <a:cubicBezTo>
                    <a:pt x="3" y="11"/>
                    <a:pt x="14" y="0"/>
                    <a:pt x="38" y="0"/>
                  </a:cubicBezTo>
                  <a:cubicBezTo>
                    <a:pt x="59" y="0"/>
                    <a:pt x="70" y="12"/>
                    <a:pt x="70" y="35"/>
                  </a:cubicBez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0" name="Freeform 27"/>
            <p:cNvSpPr>
              <a:spLocks noEditPoints="1"/>
            </p:cNvSpPr>
            <p:nvPr userDrawn="1"/>
          </p:nvSpPr>
          <p:spPr bwMode="auto">
            <a:xfrm>
              <a:off x="4648" y="3725"/>
              <a:ext cx="21" cy="29"/>
            </a:xfrm>
            <a:custGeom>
              <a:avLst/>
              <a:gdLst>
                <a:gd name="T0" fmla="*/ 40 w 93"/>
                <a:gd name="T1" fmla="*/ 0 h 127"/>
                <a:gd name="T2" fmla="*/ 54 w 93"/>
                <a:gd name="T3" fmla="*/ 0 h 127"/>
                <a:gd name="T4" fmla="*/ 93 w 93"/>
                <a:gd name="T5" fmla="*/ 127 h 127"/>
                <a:gd name="T6" fmla="*/ 82 w 93"/>
                <a:gd name="T7" fmla="*/ 127 h 127"/>
                <a:gd name="T8" fmla="*/ 71 w 93"/>
                <a:gd name="T9" fmla="*/ 94 h 127"/>
                <a:gd name="T10" fmla="*/ 21 w 93"/>
                <a:gd name="T11" fmla="*/ 94 h 127"/>
                <a:gd name="T12" fmla="*/ 11 w 93"/>
                <a:gd name="T13" fmla="*/ 127 h 127"/>
                <a:gd name="T14" fmla="*/ 0 w 93"/>
                <a:gd name="T15" fmla="*/ 127 h 127"/>
                <a:gd name="T16" fmla="*/ 40 w 93"/>
                <a:gd name="T17" fmla="*/ 0 h 127"/>
                <a:gd name="T18" fmla="*/ 25 w 93"/>
                <a:gd name="T19" fmla="*/ 84 h 127"/>
                <a:gd name="T20" fmla="*/ 68 w 93"/>
                <a:gd name="T21" fmla="*/ 84 h 127"/>
                <a:gd name="T22" fmla="*/ 47 w 93"/>
                <a:gd name="T23" fmla="*/ 12 h 127"/>
                <a:gd name="T24" fmla="*/ 46 w 93"/>
                <a:gd name="T25" fmla="*/ 12 h 127"/>
                <a:gd name="T26" fmla="*/ 25 w 93"/>
                <a:gd name="T27" fmla="*/ 84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 h="127">
                  <a:moveTo>
                    <a:pt x="40" y="0"/>
                  </a:moveTo>
                  <a:lnTo>
                    <a:pt x="54" y="0"/>
                  </a:lnTo>
                  <a:lnTo>
                    <a:pt x="93" y="127"/>
                  </a:lnTo>
                  <a:lnTo>
                    <a:pt x="82" y="127"/>
                  </a:lnTo>
                  <a:lnTo>
                    <a:pt x="71" y="94"/>
                  </a:lnTo>
                  <a:lnTo>
                    <a:pt x="21" y="94"/>
                  </a:lnTo>
                  <a:lnTo>
                    <a:pt x="11" y="127"/>
                  </a:lnTo>
                  <a:lnTo>
                    <a:pt x="0" y="127"/>
                  </a:lnTo>
                  <a:lnTo>
                    <a:pt x="40" y="0"/>
                  </a:lnTo>
                  <a:close/>
                  <a:moveTo>
                    <a:pt x="25" y="84"/>
                  </a:moveTo>
                  <a:lnTo>
                    <a:pt x="68" y="84"/>
                  </a:lnTo>
                  <a:lnTo>
                    <a:pt x="47" y="12"/>
                  </a:lnTo>
                  <a:lnTo>
                    <a:pt x="46" y="12"/>
                  </a:lnTo>
                  <a:lnTo>
                    <a:pt x="25" y="84"/>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1" name="Freeform 28"/>
            <p:cNvSpPr>
              <a:spLocks/>
            </p:cNvSpPr>
            <p:nvPr userDrawn="1"/>
          </p:nvSpPr>
          <p:spPr bwMode="auto">
            <a:xfrm>
              <a:off x="4673" y="3725"/>
              <a:ext cx="19" cy="29"/>
            </a:xfrm>
            <a:custGeom>
              <a:avLst/>
              <a:gdLst>
                <a:gd name="T0" fmla="*/ 12 w 81"/>
                <a:gd name="T1" fmla="*/ 127 h 127"/>
                <a:gd name="T2" fmla="*/ 0 w 81"/>
                <a:gd name="T3" fmla="*/ 127 h 127"/>
                <a:gd name="T4" fmla="*/ 0 w 81"/>
                <a:gd name="T5" fmla="*/ 0 h 127"/>
                <a:gd name="T6" fmla="*/ 18 w 81"/>
                <a:gd name="T7" fmla="*/ 0 h 127"/>
                <a:gd name="T8" fmla="*/ 69 w 81"/>
                <a:gd name="T9" fmla="*/ 112 h 127"/>
                <a:gd name="T10" fmla="*/ 70 w 81"/>
                <a:gd name="T11" fmla="*/ 111 h 127"/>
                <a:gd name="T12" fmla="*/ 70 w 81"/>
                <a:gd name="T13" fmla="*/ 0 h 127"/>
                <a:gd name="T14" fmla="*/ 81 w 81"/>
                <a:gd name="T15" fmla="*/ 0 h 127"/>
                <a:gd name="T16" fmla="*/ 81 w 81"/>
                <a:gd name="T17" fmla="*/ 127 h 127"/>
                <a:gd name="T18" fmla="*/ 64 w 81"/>
                <a:gd name="T19" fmla="*/ 127 h 127"/>
                <a:gd name="T20" fmla="*/ 12 w 81"/>
                <a:gd name="T21" fmla="*/ 14 h 127"/>
                <a:gd name="T22" fmla="*/ 12 w 81"/>
                <a:gd name="T23" fmla="*/ 14 h 127"/>
                <a:gd name="T24" fmla="*/ 12 w 81"/>
                <a:gd name="T25"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 h="127">
                  <a:moveTo>
                    <a:pt x="12" y="127"/>
                  </a:moveTo>
                  <a:lnTo>
                    <a:pt x="0" y="127"/>
                  </a:lnTo>
                  <a:lnTo>
                    <a:pt x="0" y="0"/>
                  </a:lnTo>
                  <a:lnTo>
                    <a:pt x="18" y="0"/>
                  </a:lnTo>
                  <a:lnTo>
                    <a:pt x="69" y="112"/>
                  </a:lnTo>
                  <a:lnTo>
                    <a:pt x="70" y="111"/>
                  </a:lnTo>
                  <a:lnTo>
                    <a:pt x="70" y="0"/>
                  </a:lnTo>
                  <a:lnTo>
                    <a:pt x="81" y="0"/>
                  </a:lnTo>
                  <a:lnTo>
                    <a:pt x="81" y="127"/>
                  </a:lnTo>
                  <a:lnTo>
                    <a:pt x="64" y="127"/>
                  </a:lnTo>
                  <a:lnTo>
                    <a:pt x="12" y="14"/>
                  </a:lnTo>
                  <a:lnTo>
                    <a:pt x="12" y="14"/>
                  </a:lnTo>
                  <a:lnTo>
                    <a:pt x="12" y="127"/>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2" name="Freeform 29"/>
            <p:cNvSpPr>
              <a:spLocks noEditPoints="1"/>
            </p:cNvSpPr>
            <p:nvPr userDrawn="1"/>
          </p:nvSpPr>
          <p:spPr bwMode="auto">
            <a:xfrm>
              <a:off x="4698" y="3725"/>
              <a:ext cx="17" cy="29"/>
            </a:xfrm>
            <a:custGeom>
              <a:avLst/>
              <a:gdLst>
                <a:gd name="T0" fmla="*/ 11 w 74"/>
                <a:gd name="T1" fmla="*/ 9 h 127"/>
                <a:gd name="T2" fmla="*/ 11 w 74"/>
                <a:gd name="T3" fmla="*/ 118 h 127"/>
                <a:gd name="T4" fmla="*/ 25 w 74"/>
                <a:gd name="T5" fmla="*/ 118 h 127"/>
                <a:gd name="T6" fmla="*/ 50 w 74"/>
                <a:gd name="T7" fmla="*/ 113 h 127"/>
                <a:gd name="T8" fmla="*/ 60 w 74"/>
                <a:gd name="T9" fmla="*/ 95 h 127"/>
                <a:gd name="T10" fmla="*/ 62 w 74"/>
                <a:gd name="T11" fmla="*/ 56 h 127"/>
                <a:gd name="T12" fmla="*/ 56 w 74"/>
                <a:gd name="T13" fmla="*/ 19 h 127"/>
                <a:gd name="T14" fmla="*/ 26 w 74"/>
                <a:gd name="T15" fmla="*/ 9 h 127"/>
                <a:gd name="T16" fmla="*/ 11 w 74"/>
                <a:gd name="T17" fmla="*/ 9 h 127"/>
                <a:gd name="T18" fmla="*/ 0 w 74"/>
                <a:gd name="T19" fmla="*/ 127 h 127"/>
                <a:gd name="T20" fmla="*/ 0 w 74"/>
                <a:gd name="T21" fmla="*/ 0 h 127"/>
                <a:gd name="T22" fmla="*/ 34 w 74"/>
                <a:gd name="T23" fmla="*/ 0 h 127"/>
                <a:gd name="T24" fmla="*/ 67 w 74"/>
                <a:gd name="T25" fmla="*/ 16 h 127"/>
                <a:gd name="T26" fmla="*/ 74 w 74"/>
                <a:gd name="T27" fmla="*/ 64 h 127"/>
                <a:gd name="T28" fmla="*/ 66 w 74"/>
                <a:gd name="T29" fmla="*/ 111 h 127"/>
                <a:gd name="T30" fmla="*/ 29 w 74"/>
                <a:gd name="T31" fmla="*/ 127 h 127"/>
                <a:gd name="T32" fmla="*/ 0 w 74"/>
                <a:gd name="T33"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4" h="127">
                  <a:moveTo>
                    <a:pt x="11" y="9"/>
                  </a:moveTo>
                  <a:lnTo>
                    <a:pt x="11" y="118"/>
                  </a:lnTo>
                  <a:lnTo>
                    <a:pt x="25" y="118"/>
                  </a:lnTo>
                  <a:cubicBezTo>
                    <a:pt x="37" y="118"/>
                    <a:pt x="45" y="116"/>
                    <a:pt x="50" y="113"/>
                  </a:cubicBezTo>
                  <a:cubicBezTo>
                    <a:pt x="55" y="110"/>
                    <a:pt x="58" y="104"/>
                    <a:pt x="60" y="95"/>
                  </a:cubicBezTo>
                  <a:cubicBezTo>
                    <a:pt x="62" y="88"/>
                    <a:pt x="62" y="75"/>
                    <a:pt x="62" y="56"/>
                  </a:cubicBezTo>
                  <a:cubicBezTo>
                    <a:pt x="62" y="38"/>
                    <a:pt x="60" y="25"/>
                    <a:pt x="56" y="19"/>
                  </a:cubicBezTo>
                  <a:cubicBezTo>
                    <a:pt x="51" y="13"/>
                    <a:pt x="41" y="9"/>
                    <a:pt x="26" y="9"/>
                  </a:cubicBezTo>
                  <a:lnTo>
                    <a:pt x="11" y="9"/>
                  </a:lnTo>
                  <a:close/>
                  <a:moveTo>
                    <a:pt x="0" y="127"/>
                  </a:moveTo>
                  <a:lnTo>
                    <a:pt x="0" y="0"/>
                  </a:lnTo>
                  <a:lnTo>
                    <a:pt x="34" y="0"/>
                  </a:lnTo>
                  <a:cubicBezTo>
                    <a:pt x="50" y="0"/>
                    <a:pt x="61" y="5"/>
                    <a:pt x="67" y="16"/>
                  </a:cubicBezTo>
                  <a:cubicBezTo>
                    <a:pt x="71" y="24"/>
                    <a:pt x="74" y="40"/>
                    <a:pt x="74" y="64"/>
                  </a:cubicBezTo>
                  <a:cubicBezTo>
                    <a:pt x="74" y="87"/>
                    <a:pt x="71" y="103"/>
                    <a:pt x="66" y="111"/>
                  </a:cubicBezTo>
                  <a:cubicBezTo>
                    <a:pt x="59" y="122"/>
                    <a:pt x="47" y="127"/>
                    <a:pt x="29" y="127"/>
                  </a:cubicBezTo>
                  <a:lnTo>
                    <a:pt x="0" y="127"/>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3" name="Freeform 30"/>
            <p:cNvSpPr>
              <a:spLocks noEditPoints="1"/>
            </p:cNvSpPr>
            <p:nvPr userDrawn="1"/>
          </p:nvSpPr>
          <p:spPr bwMode="auto">
            <a:xfrm>
              <a:off x="4727" y="3725"/>
              <a:ext cx="22" cy="29"/>
            </a:xfrm>
            <a:custGeom>
              <a:avLst/>
              <a:gdLst>
                <a:gd name="T0" fmla="*/ 40 w 93"/>
                <a:gd name="T1" fmla="*/ 0 h 127"/>
                <a:gd name="T2" fmla="*/ 54 w 93"/>
                <a:gd name="T3" fmla="*/ 0 h 127"/>
                <a:gd name="T4" fmla="*/ 93 w 93"/>
                <a:gd name="T5" fmla="*/ 127 h 127"/>
                <a:gd name="T6" fmla="*/ 82 w 93"/>
                <a:gd name="T7" fmla="*/ 127 h 127"/>
                <a:gd name="T8" fmla="*/ 71 w 93"/>
                <a:gd name="T9" fmla="*/ 94 h 127"/>
                <a:gd name="T10" fmla="*/ 22 w 93"/>
                <a:gd name="T11" fmla="*/ 94 h 127"/>
                <a:gd name="T12" fmla="*/ 11 w 93"/>
                <a:gd name="T13" fmla="*/ 127 h 127"/>
                <a:gd name="T14" fmla="*/ 0 w 93"/>
                <a:gd name="T15" fmla="*/ 127 h 127"/>
                <a:gd name="T16" fmla="*/ 40 w 93"/>
                <a:gd name="T17" fmla="*/ 0 h 127"/>
                <a:gd name="T18" fmla="*/ 25 w 93"/>
                <a:gd name="T19" fmla="*/ 84 h 127"/>
                <a:gd name="T20" fmla="*/ 68 w 93"/>
                <a:gd name="T21" fmla="*/ 84 h 127"/>
                <a:gd name="T22" fmla="*/ 47 w 93"/>
                <a:gd name="T23" fmla="*/ 12 h 127"/>
                <a:gd name="T24" fmla="*/ 46 w 93"/>
                <a:gd name="T25" fmla="*/ 12 h 127"/>
                <a:gd name="T26" fmla="*/ 25 w 93"/>
                <a:gd name="T27" fmla="*/ 84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 h="127">
                  <a:moveTo>
                    <a:pt x="40" y="0"/>
                  </a:moveTo>
                  <a:lnTo>
                    <a:pt x="54" y="0"/>
                  </a:lnTo>
                  <a:lnTo>
                    <a:pt x="93" y="127"/>
                  </a:lnTo>
                  <a:lnTo>
                    <a:pt x="82" y="127"/>
                  </a:lnTo>
                  <a:lnTo>
                    <a:pt x="71" y="94"/>
                  </a:lnTo>
                  <a:lnTo>
                    <a:pt x="22" y="94"/>
                  </a:lnTo>
                  <a:lnTo>
                    <a:pt x="11" y="127"/>
                  </a:lnTo>
                  <a:lnTo>
                    <a:pt x="0" y="127"/>
                  </a:lnTo>
                  <a:lnTo>
                    <a:pt x="40" y="0"/>
                  </a:lnTo>
                  <a:close/>
                  <a:moveTo>
                    <a:pt x="25" y="84"/>
                  </a:moveTo>
                  <a:lnTo>
                    <a:pt x="68" y="84"/>
                  </a:lnTo>
                  <a:lnTo>
                    <a:pt x="47" y="12"/>
                  </a:lnTo>
                  <a:lnTo>
                    <a:pt x="46" y="12"/>
                  </a:lnTo>
                  <a:lnTo>
                    <a:pt x="25" y="84"/>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4" name="Freeform 31"/>
            <p:cNvSpPr>
              <a:spLocks noEditPoints="1"/>
            </p:cNvSpPr>
            <p:nvPr userDrawn="1"/>
          </p:nvSpPr>
          <p:spPr bwMode="auto">
            <a:xfrm>
              <a:off x="4752" y="3725"/>
              <a:ext cx="17" cy="29"/>
            </a:xfrm>
            <a:custGeom>
              <a:avLst/>
              <a:gdLst>
                <a:gd name="T0" fmla="*/ 11 w 74"/>
                <a:gd name="T1" fmla="*/ 9 h 127"/>
                <a:gd name="T2" fmla="*/ 11 w 74"/>
                <a:gd name="T3" fmla="*/ 118 h 127"/>
                <a:gd name="T4" fmla="*/ 25 w 74"/>
                <a:gd name="T5" fmla="*/ 118 h 127"/>
                <a:gd name="T6" fmla="*/ 50 w 74"/>
                <a:gd name="T7" fmla="*/ 113 h 127"/>
                <a:gd name="T8" fmla="*/ 60 w 74"/>
                <a:gd name="T9" fmla="*/ 95 h 127"/>
                <a:gd name="T10" fmla="*/ 63 w 74"/>
                <a:gd name="T11" fmla="*/ 56 h 127"/>
                <a:gd name="T12" fmla="*/ 56 w 74"/>
                <a:gd name="T13" fmla="*/ 19 h 127"/>
                <a:gd name="T14" fmla="*/ 26 w 74"/>
                <a:gd name="T15" fmla="*/ 9 h 127"/>
                <a:gd name="T16" fmla="*/ 11 w 74"/>
                <a:gd name="T17" fmla="*/ 9 h 127"/>
                <a:gd name="T18" fmla="*/ 0 w 74"/>
                <a:gd name="T19" fmla="*/ 127 h 127"/>
                <a:gd name="T20" fmla="*/ 0 w 74"/>
                <a:gd name="T21" fmla="*/ 0 h 127"/>
                <a:gd name="T22" fmla="*/ 34 w 74"/>
                <a:gd name="T23" fmla="*/ 0 h 127"/>
                <a:gd name="T24" fmla="*/ 67 w 74"/>
                <a:gd name="T25" fmla="*/ 16 h 127"/>
                <a:gd name="T26" fmla="*/ 74 w 74"/>
                <a:gd name="T27" fmla="*/ 64 h 127"/>
                <a:gd name="T28" fmla="*/ 66 w 74"/>
                <a:gd name="T29" fmla="*/ 111 h 127"/>
                <a:gd name="T30" fmla="*/ 29 w 74"/>
                <a:gd name="T31" fmla="*/ 127 h 127"/>
                <a:gd name="T32" fmla="*/ 0 w 74"/>
                <a:gd name="T33"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4" h="127">
                  <a:moveTo>
                    <a:pt x="11" y="9"/>
                  </a:moveTo>
                  <a:lnTo>
                    <a:pt x="11" y="118"/>
                  </a:lnTo>
                  <a:lnTo>
                    <a:pt x="25" y="118"/>
                  </a:lnTo>
                  <a:cubicBezTo>
                    <a:pt x="37" y="118"/>
                    <a:pt x="45" y="116"/>
                    <a:pt x="50" y="113"/>
                  </a:cubicBezTo>
                  <a:cubicBezTo>
                    <a:pt x="55" y="110"/>
                    <a:pt x="59" y="104"/>
                    <a:pt x="60" y="95"/>
                  </a:cubicBezTo>
                  <a:cubicBezTo>
                    <a:pt x="62" y="88"/>
                    <a:pt x="63" y="75"/>
                    <a:pt x="63" y="56"/>
                  </a:cubicBezTo>
                  <a:cubicBezTo>
                    <a:pt x="63" y="38"/>
                    <a:pt x="60" y="25"/>
                    <a:pt x="56" y="19"/>
                  </a:cubicBezTo>
                  <a:cubicBezTo>
                    <a:pt x="52" y="13"/>
                    <a:pt x="42" y="9"/>
                    <a:pt x="26" y="9"/>
                  </a:cubicBezTo>
                  <a:lnTo>
                    <a:pt x="11" y="9"/>
                  </a:lnTo>
                  <a:close/>
                  <a:moveTo>
                    <a:pt x="0" y="127"/>
                  </a:moveTo>
                  <a:lnTo>
                    <a:pt x="0" y="0"/>
                  </a:lnTo>
                  <a:lnTo>
                    <a:pt x="34" y="0"/>
                  </a:lnTo>
                  <a:cubicBezTo>
                    <a:pt x="51" y="0"/>
                    <a:pt x="62" y="5"/>
                    <a:pt x="67" y="16"/>
                  </a:cubicBezTo>
                  <a:cubicBezTo>
                    <a:pt x="72" y="24"/>
                    <a:pt x="74" y="40"/>
                    <a:pt x="74" y="64"/>
                  </a:cubicBezTo>
                  <a:cubicBezTo>
                    <a:pt x="74" y="87"/>
                    <a:pt x="71" y="103"/>
                    <a:pt x="66" y="111"/>
                  </a:cubicBezTo>
                  <a:cubicBezTo>
                    <a:pt x="60" y="122"/>
                    <a:pt x="47" y="127"/>
                    <a:pt x="29" y="127"/>
                  </a:cubicBezTo>
                  <a:lnTo>
                    <a:pt x="0" y="127"/>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5" name="Freeform 32"/>
            <p:cNvSpPr>
              <a:spLocks/>
            </p:cNvSpPr>
            <p:nvPr userDrawn="1"/>
          </p:nvSpPr>
          <p:spPr bwMode="auto">
            <a:xfrm>
              <a:off x="4772" y="3725"/>
              <a:ext cx="20" cy="29"/>
            </a:xfrm>
            <a:custGeom>
              <a:avLst/>
              <a:gdLst>
                <a:gd name="T0" fmla="*/ 42 w 84"/>
                <a:gd name="T1" fmla="*/ 114 h 127"/>
                <a:gd name="T2" fmla="*/ 73 w 84"/>
                <a:gd name="T3" fmla="*/ 0 h 127"/>
                <a:gd name="T4" fmla="*/ 84 w 84"/>
                <a:gd name="T5" fmla="*/ 0 h 127"/>
                <a:gd name="T6" fmla="*/ 49 w 84"/>
                <a:gd name="T7" fmla="*/ 127 h 127"/>
                <a:gd name="T8" fmla="*/ 35 w 84"/>
                <a:gd name="T9" fmla="*/ 127 h 127"/>
                <a:gd name="T10" fmla="*/ 0 w 84"/>
                <a:gd name="T11" fmla="*/ 0 h 127"/>
                <a:gd name="T12" fmla="*/ 12 w 84"/>
                <a:gd name="T13" fmla="*/ 0 h 127"/>
                <a:gd name="T14" fmla="*/ 42 w 84"/>
                <a:gd name="T15" fmla="*/ 114 h 12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27">
                  <a:moveTo>
                    <a:pt x="42" y="114"/>
                  </a:moveTo>
                  <a:lnTo>
                    <a:pt x="73" y="0"/>
                  </a:lnTo>
                  <a:lnTo>
                    <a:pt x="84" y="0"/>
                  </a:lnTo>
                  <a:lnTo>
                    <a:pt x="49" y="127"/>
                  </a:lnTo>
                  <a:lnTo>
                    <a:pt x="35" y="127"/>
                  </a:lnTo>
                  <a:lnTo>
                    <a:pt x="0" y="0"/>
                  </a:lnTo>
                  <a:lnTo>
                    <a:pt x="12" y="0"/>
                  </a:lnTo>
                  <a:lnTo>
                    <a:pt x="42" y="114"/>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6" name="Freeform 33"/>
            <p:cNvSpPr>
              <a:spLocks noEditPoints="1"/>
            </p:cNvSpPr>
            <p:nvPr userDrawn="1"/>
          </p:nvSpPr>
          <p:spPr bwMode="auto">
            <a:xfrm>
              <a:off x="4795" y="3724"/>
              <a:ext cx="18" cy="31"/>
            </a:xfrm>
            <a:custGeom>
              <a:avLst/>
              <a:gdLst>
                <a:gd name="T0" fmla="*/ 11 w 77"/>
                <a:gd name="T1" fmla="*/ 66 h 133"/>
                <a:gd name="T2" fmla="*/ 15 w 77"/>
                <a:gd name="T3" fmla="*/ 107 h 133"/>
                <a:gd name="T4" fmla="*/ 38 w 77"/>
                <a:gd name="T5" fmla="*/ 123 h 133"/>
                <a:gd name="T6" fmla="*/ 62 w 77"/>
                <a:gd name="T7" fmla="*/ 107 h 133"/>
                <a:gd name="T8" fmla="*/ 65 w 77"/>
                <a:gd name="T9" fmla="*/ 66 h 133"/>
                <a:gd name="T10" fmla="*/ 62 w 77"/>
                <a:gd name="T11" fmla="*/ 25 h 133"/>
                <a:gd name="T12" fmla="*/ 38 w 77"/>
                <a:gd name="T13" fmla="*/ 10 h 133"/>
                <a:gd name="T14" fmla="*/ 15 w 77"/>
                <a:gd name="T15" fmla="*/ 25 h 133"/>
                <a:gd name="T16" fmla="*/ 11 w 77"/>
                <a:gd name="T17" fmla="*/ 66 h 133"/>
                <a:gd name="T18" fmla="*/ 0 w 77"/>
                <a:gd name="T19" fmla="*/ 66 h 133"/>
                <a:gd name="T20" fmla="*/ 5 w 77"/>
                <a:gd name="T21" fmla="*/ 20 h 133"/>
                <a:gd name="T22" fmla="*/ 38 w 77"/>
                <a:gd name="T23" fmla="*/ 0 h 133"/>
                <a:gd name="T24" fmla="*/ 72 w 77"/>
                <a:gd name="T25" fmla="*/ 20 h 133"/>
                <a:gd name="T26" fmla="*/ 77 w 77"/>
                <a:gd name="T27" fmla="*/ 66 h 133"/>
                <a:gd name="T28" fmla="*/ 72 w 77"/>
                <a:gd name="T29" fmla="*/ 112 h 133"/>
                <a:gd name="T30" fmla="*/ 38 w 77"/>
                <a:gd name="T31" fmla="*/ 133 h 133"/>
                <a:gd name="T32" fmla="*/ 5 w 77"/>
                <a:gd name="T33" fmla="*/ 112 h 133"/>
                <a:gd name="T34" fmla="*/ 0 w 77"/>
                <a:gd name="T35" fmla="*/ 66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7" h="133">
                  <a:moveTo>
                    <a:pt x="11" y="66"/>
                  </a:moveTo>
                  <a:cubicBezTo>
                    <a:pt x="11" y="87"/>
                    <a:pt x="12" y="101"/>
                    <a:pt x="15" y="107"/>
                  </a:cubicBezTo>
                  <a:cubicBezTo>
                    <a:pt x="18" y="118"/>
                    <a:pt x="26" y="123"/>
                    <a:pt x="38" y="123"/>
                  </a:cubicBezTo>
                  <a:cubicBezTo>
                    <a:pt x="50" y="123"/>
                    <a:pt x="58" y="118"/>
                    <a:pt x="62" y="107"/>
                  </a:cubicBezTo>
                  <a:cubicBezTo>
                    <a:pt x="64" y="101"/>
                    <a:pt x="65" y="87"/>
                    <a:pt x="65" y="66"/>
                  </a:cubicBezTo>
                  <a:cubicBezTo>
                    <a:pt x="65" y="46"/>
                    <a:pt x="64" y="32"/>
                    <a:pt x="62" y="25"/>
                  </a:cubicBezTo>
                  <a:cubicBezTo>
                    <a:pt x="58" y="15"/>
                    <a:pt x="50" y="10"/>
                    <a:pt x="38" y="10"/>
                  </a:cubicBezTo>
                  <a:cubicBezTo>
                    <a:pt x="26" y="10"/>
                    <a:pt x="18" y="15"/>
                    <a:pt x="15" y="25"/>
                  </a:cubicBezTo>
                  <a:cubicBezTo>
                    <a:pt x="12" y="32"/>
                    <a:pt x="11" y="46"/>
                    <a:pt x="11" y="66"/>
                  </a:cubicBezTo>
                  <a:close/>
                  <a:moveTo>
                    <a:pt x="0" y="66"/>
                  </a:moveTo>
                  <a:cubicBezTo>
                    <a:pt x="0" y="44"/>
                    <a:pt x="1" y="29"/>
                    <a:pt x="5" y="20"/>
                  </a:cubicBezTo>
                  <a:cubicBezTo>
                    <a:pt x="10" y="7"/>
                    <a:pt x="21" y="0"/>
                    <a:pt x="38" y="0"/>
                  </a:cubicBezTo>
                  <a:cubicBezTo>
                    <a:pt x="55" y="0"/>
                    <a:pt x="66" y="7"/>
                    <a:pt x="72" y="20"/>
                  </a:cubicBezTo>
                  <a:cubicBezTo>
                    <a:pt x="75" y="29"/>
                    <a:pt x="77" y="44"/>
                    <a:pt x="77" y="66"/>
                  </a:cubicBezTo>
                  <a:cubicBezTo>
                    <a:pt x="77" y="89"/>
                    <a:pt x="75" y="104"/>
                    <a:pt x="72" y="112"/>
                  </a:cubicBezTo>
                  <a:cubicBezTo>
                    <a:pt x="66" y="126"/>
                    <a:pt x="55" y="133"/>
                    <a:pt x="38" y="133"/>
                  </a:cubicBezTo>
                  <a:cubicBezTo>
                    <a:pt x="21" y="133"/>
                    <a:pt x="10" y="126"/>
                    <a:pt x="5" y="112"/>
                  </a:cubicBezTo>
                  <a:cubicBezTo>
                    <a:pt x="1" y="104"/>
                    <a:pt x="0" y="89"/>
                    <a:pt x="0" y="66"/>
                  </a:cubicBez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7" name="Freeform 34"/>
            <p:cNvSpPr>
              <a:spLocks/>
            </p:cNvSpPr>
            <p:nvPr userDrawn="1"/>
          </p:nvSpPr>
          <p:spPr bwMode="auto">
            <a:xfrm>
              <a:off x="4817" y="3724"/>
              <a:ext cx="17" cy="31"/>
            </a:xfrm>
            <a:custGeom>
              <a:avLst/>
              <a:gdLst>
                <a:gd name="T0" fmla="*/ 39 w 71"/>
                <a:gd name="T1" fmla="*/ 133 h 133"/>
                <a:gd name="T2" fmla="*/ 5 w 71"/>
                <a:gd name="T3" fmla="*/ 112 h 133"/>
                <a:gd name="T4" fmla="*/ 0 w 71"/>
                <a:gd name="T5" fmla="*/ 66 h 133"/>
                <a:gd name="T6" fmla="*/ 5 w 71"/>
                <a:gd name="T7" fmla="*/ 20 h 133"/>
                <a:gd name="T8" fmla="*/ 39 w 71"/>
                <a:gd name="T9" fmla="*/ 0 h 133"/>
                <a:gd name="T10" fmla="*/ 66 w 71"/>
                <a:gd name="T11" fmla="*/ 14 h 133"/>
                <a:gd name="T12" fmla="*/ 70 w 71"/>
                <a:gd name="T13" fmla="*/ 37 h 133"/>
                <a:gd name="T14" fmla="*/ 59 w 71"/>
                <a:gd name="T15" fmla="*/ 37 h 133"/>
                <a:gd name="T16" fmla="*/ 39 w 71"/>
                <a:gd name="T17" fmla="*/ 10 h 133"/>
                <a:gd name="T18" fmla="*/ 15 w 71"/>
                <a:gd name="T19" fmla="*/ 25 h 133"/>
                <a:gd name="T20" fmla="*/ 12 w 71"/>
                <a:gd name="T21" fmla="*/ 66 h 133"/>
                <a:gd name="T22" fmla="*/ 15 w 71"/>
                <a:gd name="T23" fmla="*/ 107 h 133"/>
                <a:gd name="T24" fmla="*/ 39 w 71"/>
                <a:gd name="T25" fmla="*/ 123 h 133"/>
                <a:gd name="T26" fmla="*/ 59 w 71"/>
                <a:gd name="T27" fmla="*/ 94 h 133"/>
                <a:gd name="T28" fmla="*/ 71 w 71"/>
                <a:gd name="T29" fmla="*/ 94 h 133"/>
                <a:gd name="T30" fmla="*/ 66 w 71"/>
                <a:gd name="T31" fmla="*/ 116 h 133"/>
                <a:gd name="T32" fmla="*/ 39 w 71"/>
                <a:gd name="T33" fmla="*/ 133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71" h="133">
                  <a:moveTo>
                    <a:pt x="39" y="133"/>
                  </a:moveTo>
                  <a:cubicBezTo>
                    <a:pt x="22" y="133"/>
                    <a:pt x="10" y="126"/>
                    <a:pt x="5" y="112"/>
                  </a:cubicBezTo>
                  <a:cubicBezTo>
                    <a:pt x="2" y="104"/>
                    <a:pt x="0" y="89"/>
                    <a:pt x="0" y="66"/>
                  </a:cubicBezTo>
                  <a:cubicBezTo>
                    <a:pt x="0" y="44"/>
                    <a:pt x="2" y="29"/>
                    <a:pt x="5" y="20"/>
                  </a:cubicBezTo>
                  <a:cubicBezTo>
                    <a:pt x="11" y="7"/>
                    <a:pt x="22" y="0"/>
                    <a:pt x="39" y="0"/>
                  </a:cubicBezTo>
                  <a:cubicBezTo>
                    <a:pt x="52" y="0"/>
                    <a:pt x="61" y="5"/>
                    <a:pt x="66" y="14"/>
                  </a:cubicBezTo>
                  <a:cubicBezTo>
                    <a:pt x="69" y="20"/>
                    <a:pt x="70" y="27"/>
                    <a:pt x="70" y="37"/>
                  </a:cubicBezTo>
                  <a:lnTo>
                    <a:pt x="59" y="37"/>
                  </a:lnTo>
                  <a:cubicBezTo>
                    <a:pt x="59" y="19"/>
                    <a:pt x="52" y="10"/>
                    <a:pt x="39" y="10"/>
                  </a:cubicBezTo>
                  <a:cubicBezTo>
                    <a:pt x="27" y="10"/>
                    <a:pt x="19" y="15"/>
                    <a:pt x="15" y="25"/>
                  </a:cubicBezTo>
                  <a:cubicBezTo>
                    <a:pt x="13" y="32"/>
                    <a:pt x="12" y="46"/>
                    <a:pt x="12" y="66"/>
                  </a:cubicBezTo>
                  <a:cubicBezTo>
                    <a:pt x="12" y="87"/>
                    <a:pt x="13" y="101"/>
                    <a:pt x="15" y="107"/>
                  </a:cubicBezTo>
                  <a:cubicBezTo>
                    <a:pt x="19" y="118"/>
                    <a:pt x="27" y="123"/>
                    <a:pt x="39" y="123"/>
                  </a:cubicBezTo>
                  <a:cubicBezTo>
                    <a:pt x="52" y="123"/>
                    <a:pt x="59" y="113"/>
                    <a:pt x="59" y="94"/>
                  </a:cubicBezTo>
                  <a:lnTo>
                    <a:pt x="71" y="94"/>
                  </a:lnTo>
                  <a:cubicBezTo>
                    <a:pt x="71" y="102"/>
                    <a:pt x="69" y="110"/>
                    <a:pt x="66" y="116"/>
                  </a:cubicBezTo>
                  <a:cubicBezTo>
                    <a:pt x="61" y="127"/>
                    <a:pt x="52" y="133"/>
                    <a:pt x="39" y="133"/>
                  </a:cubicBez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8" name="Freeform 35"/>
            <p:cNvSpPr>
              <a:spLocks noEditPoints="1"/>
            </p:cNvSpPr>
            <p:nvPr userDrawn="1"/>
          </p:nvSpPr>
          <p:spPr bwMode="auto">
            <a:xfrm>
              <a:off x="4836" y="3725"/>
              <a:ext cx="22" cy="29"/>
            </a:xfrm>
            <a:custGeom>
              <a:avLst/>
              <a:gdLst>
                <a:gd name="T0" fmla="*/ 40 w 93"/>
                <a:gd name="T1" fmla="*/ 0 h 127"/>
                <a:gd name="T2" fmla="*/ 53 w 93"/>
                <a:gd name="T3" fmla="*/ 0 h 127"/>
                <a:gd name="T4" fmla="*/ 93 w 93"/>
                <a:gd name="T5" fmla="*/ 127 h 127"/>
                <a:gd name="T6" fmla="*/ 81 w 93"/>
                <a:gd name="T7" fmla="*/ 127 h 127"/>
                <a:gd name="T8" fmla="*/ 71 w 93"/>
                <a:gd name="T9" fmla="*/ 94 h 127"/>
                <a:gd name="T10" fmla="*/ 21 w 93"/>
                <a:gd name="T11" fmla="*/ 94 h 127"/>
                <a:gd name="T12" fmla="*/ 11 w 93"/>
                <a:gd name="T13" fmla="*/ 127 h 127"/>
                <a:gd name="T14" fmla="*/ 0 w 93"/>
                <a:gd name="T15" fmla="*/ 127 h 127"/>
                <a:gd name="T16" fmla="*/ 40 w 93"/>
                <a:gd name="T17" fmla="*/ 0 h 127"/>
                <a:gd name="T18" fmla="*/ 24 w 93"/>
                <a:gd name="T19" fmla="*/ 84 h 127"/>
                <a:gd name="T20" fmla="*/ 68 w 93"/>
                <a:gd name="T21" fmla="*/ 84 h 127"/>
                <a:gd name="T22" fmla="*/ 46 w 93"/>
                <a:gd name="T23" fmla="*/ 12 h 127"/>
                <a:gd name="T24" fmla="*/ 46 w 93"/>
                <a:gd name="T25" fmla="*/ 12 h 127"/>
                <a:gd name="T26" fmla="*/ 24 w 93"/>
                <a:gd name="T27" fmla="*/ 84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 h="127">
                  <a:moveTo>
                    <a:pt x="40" y="0"/>
                  </a:moveTo>
                  <a:lnTo>
                    <a:pt x="53" y="0"/>
                  </a:lnTo>
                  <a:lnTo>
                    <a:pt x="93" y="127"/>
                  </a:lnTo>
                  <a:lnTo>
                    <a:pt x="81" y="127"/>
                  </a:lnTo>
                  <a:lnTo>
                    <a:pt x="71" y="94"/>
                  </a:lnTo>
                  <a:lnTo>
                    <a:pt x="21" y="94"/>
                  </a:lnTo>
                  <a:lnTo>
                    <a:pt x="11" y="127"/>
                  </a:lnTo>
                  <a:lnTo>
                    <a:pt x="0" y="127"/>
                  </a:lnTo>
                  <a:lnTo>
                    <a:pt x="40" y="0"/>
                  </a:lnTo>
                  <a:close/>
                  <a:moveTo>
                    <a:pt x="24" y="84"/>
                  </a:moveTo>
                  <a:lnTo>
                    <a:pt x="68" y="84"/>
                  </a:lnTo>
                  <a:lnTo>
                    <a:pt x="46" y="12"/>
                  </a:lnTo>
                  <a:lnTo>
                    <a:pt x="46" y="12"/>
                  </a:lnTo>
                  <a:lnTo>
                    <a:pt x="24" y="84"/>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49" name="Freeform 36"/>
            <p:cNvSpPr>
              <a:spLocks/>
            </p:cNvSpPr>
            <p:nvPr userDrawn="1"/>
          </p:nvSpPr>
          <p:spPr bwMode="auto">
            <a:xfrm>
              <a:off x="4856" y="3725"/>
              <a:ext cx="17" cy="29"/>
            </a:xfrm>
            <a:custGeom>
              <a:avLst/>
              <a:gdLst>
                <a:gd name="T0" fmla="*/ 31 w 73"/>
                <a:gd name="T1" fmla="*/ 127 h 127"/>
                <a:gd name="T2" fmla="*/ 31 w 73"/>
                <a:gd name="T3" fmla="*/ 9 h 127"/>
                <a:gd name="T4" fmla="*/ 0 w 73"/>
                <a:gd name="T5" fmla="*/ 9 h 127"/>
                <a:gd name="T6" fmla="*/ 0 w 73"/>
                <a:gd name="T7" fmla="*/ 0 h 127"/>
                <a:gd name="T8" fmla="*/ 73 w 73"/>
                <a:gd name="T9" fmla="*/ 0 h 127"/>
                <a:gd name="T10" fmla="*/ 73 w 73"/>
                <a:gd name="T11" fmla="*/ 9 h 127"/>
                <a:gd name="T12" fmla="*/ 42 w 73"/>
                <a:gd name="T13" fmla="*/ 9 h 127"/>
                <a:gd name="T14" fmla="*/ 42 w 73"/>
                <a:gd name="T15" fmla="*/ 127 h 127"/>
                <a:gd name="T16" fmla="*/ 31 w 73"/>
                <a:gd name="T17"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127">
                  <a:moveTo>
                    <a:pt x="31" y="127"/>
                  </a:moveTo>
                  <a:lnTo>
                    <a:pt x="31" y="9"/>
                  </a:lnTo>
                  <a:lnTo>
                    <a:pt x="0" y="9"/>
                  </a:lnTo>
                  <a:lnTo>
                    <a:pt x="0" y="0"/>
                  </a:lnTo>
                  <a:lnTo>
                    <a:pt x="73" y="0"/>
                  </a:lnTo>
                  <a:lnTo>
                    <a:pt x="73" y="9"/>
                  </a:lnTo>
                  <a:lnTo>
                    <a:pt x="42" y="9"/>
                  </a:lnTo>
                  <a:lnTo>
                    <a:pt x="42" y="127"/>
                  </a:lnTo>
                  <a:lnTo>
                    <a:pt x="31" y="127"/>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0" name="Freeform 37"/>
            <p:cNvSpPr>
              <a:spLocks/>
            </p:cNvSpPr>
            <p:nvPr userDrawn="1"/>
          </p:nvSpPr>
          <p:spPr bwMode="auto">
            <a:xfrm>
              <a:off x="4877" y="3725"/>
              <a:ext cx="13" cy="29"/>
            </a:xfrm>
            <a:custGeom>
              <a:avLst/>
              <a:gdLst>
                <a:gd name="T0" fmla="*/ 0 w 59"/>
                <a:gd name="T1" fmla="*/ 0 h 127"/>
                <a:gd name="T2" fmla="*/ 57 w 59"/>
                <a:gd name="T3" fmla="*/ 0 h 127"/>
                <a:gd name="T4" fmla="*/ 57 w 59"/>
                <a:gd name="T5" fmla="*/ 9 h 127"/>
                <a:gd name="T6" fmla="*/ 11 w 59"/>
                <a:gd name="T7" fmla="*/ 9 h 127"/>
                <a:gd name="T8" fmla="*/ 11 w 59"/>
                <a:gd name="T9" fmla="*/ 57 h 127"/>
                <a:gd name="T10" fmla="*/ 55 w 59"/>
                <a:gd name="T11" fmla="*/ 57 h 127"/>
                <a:gd name="T12" fmla="*/ 55 w 59"/>
                <a:gd name="T13" fmla="*/ 66 h 127"/>
                <a:gd name="T14" fmla="*/ 11 w 59"/>
                <a:gd name="T15" fmla="*/ 66 h 127"/>
                <a:gd name="T16" fmla="*/ 11 w 59"/>
                <a:gd name="T17" fmla="*/ 118 h 127"/>
                <a:gd name="T18" fmla="*/ 59 w 59"/>
                <a:gd name="T19" fmla="*/ 118 h 127"/>
                <a:gd name="T20" fmla="*/ 59 w 59"/>
                <a:gd name="T21" fmla="*/ 127 h 127"/>
                <a:gd name="T22" fmla="*/ 0 w 59"/>
                <a:gd name="T23" fmla="*/ 127 h 127"/>
                <a:gd name="T24" fmla="*/ 0 w 59"/>
                <a:gd name="T25" fmla="*/ 0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9" h="127">
                  <a:moveTo>
                    <a:pt x="0" y="0"/>
                  </a:moveTo>
                  <a:lnTo>
                    <a:pt x="57" y="0"/>
                  </a:lnTo>
                  <a:lnTo>
                    <a:pt x="57" y="9"/>
                  </a:lnTo>
                  <a:lnTo>
                    <a:pt x="11" y="9"/>
                  </a:lnTo>
                  <a:lnTo>
                    <a:pt x="11" y="57"/>
                  </a:lnTo>
                  <a:lnTo>
                    <a:pt x="55" y="57"/>
                  </a:lnTo>
                  <a:lnTo>
                    <a:pt x="55" y="66"/>
                  </a:lnTo>
                  <a:lnTo>
                    <a:pt x="11" y="66"/>
                  </a:lnTo>
                  <a:lnTo>
                    <a:pt x="11" y="118"/>
                  </a:lnTo>
                  <a:lnTo>
                    <a:pt x="59" y="118"/>
                  </a:lnTo>
                  <a:lnTo>
                    <a:pt x="59" y="127"/>
                  </a:lnTo>
                  <a:lnTo>
                    <a:pt x="0" y="127"/>
                  </a:lnTo>
                  <a:lnTo>
                    <a:pt x="0" y="0"/>
                  </a:ln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51" name="Freeform 38"/>
            <p:cNvSpPr>
              <a:spLocks/>
            </p:cNvSpPr>
            <p:nvPr userDrawn="1"/>
          </p:nvSpPr>
          <p:spPr bwMode="auto">
            <a:xfrm>
              <a:off x="4893" y="3724"/>
              <a:ext cx="17" cy="31"/>
            </a:xfrm>
            <a:custGeom>
              <a:avLst/>
              <a:gdLst>
                <a:gd name="T0" fmla="*/ 70 w 70"/>
                <a:gd name="T1" fmla="*/ 35 h 133"/>
                <a:gd name="T2" fmla="*/ 59 w 70"/>
                <a:gd name="T3" fmla="*/ 35 h 133"/>
                <a:gd name="T4" fmla="*/ 54 w 70"/>
                <a:gd name="T5" fmla="*/ 16 h 133"/>
                <a:gd name="T6" fmla="*/ 37 w 70"/>
                <a:gd name="T7" fmla="*/ 10 h 133"/>
                <a:gd name="T8" fmla="*/ 15 w 70"/>
                <a:gd name="T9" fmla="*/ 30 h 133"/>
                <a:gd name="T10" fmla="*/ 21 w 70"/>
                <a:gd name="T11" fmla="*/ 48 h 133"/>
                <a:gd name="T12" fmla="*/ 39 w 70"/>
                <a:gd name="T13" fmla="*/ 59 h 133"/>
                <a:gd name="T14" fmla="*/ 54 w 70"/>
                <a:gd name="T15" fmla="*/ 69 h 133"/>
                <a:gd name="T16" fmla="*/ 66 w 70"/>
                <a:gd name="T17" fmla="*/ 80 h 133"/>
                <a:gd name="T18" fmla="*/ 70 w 70"/>
                <a:gd name="T19" fmla="*/ 99 h 133"/>
                <a:gd name="T20" fmla="*/ 36 w 70"/>
                <a:gd name="T21" fmla="*/ 133 h 133"/>
                <a:gd name="T22" fmla="*/ 1 w 70"/>
                <a:gd name="T23" fmla="*/ 94 h 133"/>
                <a:gd name="T24" fmla="*/ 13 w 70"/>
                <a:gd name="T25" fmla="*/ 94 h 133"/>
                <a:gd name="T26" fmla="*/ 16 w 70"/>
                <a:gd name="T27" fmla="*/ 114 h 133"/>
                <a:gd name="T28" fmla="*/ 37 w 70"/>
                <a:gd name="T29" fmla="*/ 123 h 133"/>
                <a:gd name="T30" fmla="*/ 59 w 70"/>
                <a:gd name="T31" fmla="*/ 100 h 133"/>
                <a:gd name="T32" fmla="*/ 51 w 70"/>
                <a:gd name="T33" fmla="*/ 81 h 133"/>
                <a:gd name="T34" fmla="*/ 29 w 70"/>
                <a:gd name="T35" fmla="*/ 67 h 133"/>
                <a:gd name="T36" fmla="*/ 7 w 70"/>
                <a:gd name="T37" fmla="*/ 48 h 133"/>
                <a:gd name="T38" fmla="*/ 3 w 70"/>
                <a:gd name="T39" fmla="*/ 31 h 133"/>
                <a:gd name="T40" fmla="*/ 38 w 70"/>
                <a:gd name="T41" fmla="*/ 0 h 133"/>
                <a:gd name="T42" fmla="*/ 70 w 70"/>
                <a:gd name="T43" fmla="*/ 35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0" h="133">
                  <a:moveTo>
                    <a:pt x="70" y="35"/>
                  </a:moveTo>
                  <a:lnTo>
                    <a:pt x="59" y="35"/>
                  </a:lnTo>
                  <a:cubicBezTo>
                    <a:pt x="59" y="26"/>
                    <a:pt x="57" y="20"/>
                    <a:pt x="54" y="16"/>
                  </a:cubicBezTo>
                  <a:cubicBezTo>
                    <a:pt x="51" y="12"/>
                    <a:pt x="45" y="10"/>
                    <a:pt x="37" y="10"/>
                  </a:cubicBezTo>
                  <a:cubicBezTo>
                    <a:pt x="22" y="10"/>
                    <a:pt x="15" y="16"/>
                    <a:pt x="15" y="30"/>
                  </a:cubicBezTo>
                  <a:cubicBezTo>
                    <a:pt x="15" y="38"/>
                    <a:pt x="17" y="44"/>
                    <a:pt x="21" y="48"/>
                  </a:cubicBezTo>
                  <a:cubicBezTo>
                    <a:pt x="27" y="52"/>
                    <a:pt x="33" y="55"/>
                    <a:pt x="39" y="59"/>
                  </a:cubicBezTo>
                  <a:cubicBezTo>
                    <a:pt x="44" y="63"/>
                    <a:pt x="49" y="66"/>
                    <a:pt x="54" y="69"/>
                  </a:cubicBezTo>
                  <a:cubicBezTo>
                    <a:pt x="59" y="73"/>
                    <a:pt x="63" y="76"/>
                    <a:pt x="66" y="80"/>
                  </a:cubicBezTo>
                  <a:cubicBezTo>
                    <a:pt x="69" y="85"/>
                    <a:pt x="70" y="91"/>
                    <a:pt x="70" y="99"/>
                  </a:cubicBezTo>
                  <a:cubicBezTo>
                    <a:pt x="70" y="121"/>
                    <a:pt x="59" y="133"/>
                    <a:pt x="36" y="133"/>
                  </a:cubicBezTo>
                  <a:cubicBezTo>
                    <a:pt x="12" y="133"/>
                    <a:pt x="0" y="120"/>
                    <a:pt x="1" y="94"/>
                  </a:cubicBezTo>
                  <a:lnTo>
                    <a:pt x="13" y="94"/>
                  </a:lnTo>
                  <a:cubicBezTo>
                    <a:pt x="13" y="103"/>
                    <a:pt x="14" y="110"/>
                    <a:pt x="16" y="114"/>
                  </a:cubicBezTo>
                  <a:cubicBezTo>
                    <a:pt x="20" y="120"/>
                    <a:pt x="27" y="123"/>
                    <a:pt x="37" y="123"/>
                  </a:cubicBezTo>
                  <a:cubicBezTo>
                    <a:pt x="52" y="123"/>
                    <a:pt x="59" y="115"/>
                    <a:pt x="59" y="100"/>
                  </a:cubicBezTo>
                  <a:cubicBezTo>
                    <a:pt x="59" y="93"/>
                    <a:pt x="56" y="86"/>
                    <a:pt x="51" y="81"/>
                  </a:cubicBezTo>
                  <a:cubicBezTo>
                    <a:pt x="49" y="79"/>
                    <a:pt x="41" y="74"/>
                    <a:pt x="29" y="67"/>
                  </a:cubicBezTo>
                  <a:cubicBezTo>
                    <a:pt x="18" y="60"/>
                    <a:pt x="10" y="54"/>
                    <a:pt x="7" y="48"/>
                  </a:cubicBezTo>
                  <a:cubicBezTo>
                    <a:pt x="5" y="44"/>
                    <a:pt x="3" y="39"/>
                    <a:pt x="3" y="31"/>
                  </a:cubicBezTo>
                  <a:cubicBezTo>
                    <a:pt x="3" y="11"/>
                    <a:pt x="15" y="0"/>
                    <a:pt x="38" y="0"/>
                  </a:cubicBezTo>
                  <a:cubicBezTo>
                    <a:pt x="60" y="0"/>
                    <a:pt x="70" y="12"/>
                    <a:pt x="70" y="35"/>
                  </a:cubicBezTo>
                  <a:close/>
                </a:path>
              </a:pathLst>
            </a:custGeom>
            <a:solidFill>
              <a:srgbClr val="4E4B49"/>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Tree>
  </p:cSld>
  <p:clrMap bg1="lt1" tx1="dk1" bg2="lt2" tx2="dk2" accent1="accent1" accent2="accent2" accent3="accent3" accent4="accent4" accent5="accent5" accent6="accent6" hlink="hlink" folHlink="folHlink"/>
  <p:sldLayoutIdLst>
    <p:sldLayoutId id="2147483769" r:id="rId1"/>
    <p:sldLayoutId id="2147483777" r:id="rId2"/>
    <p:sldLayoutId id="2147483775" r:id="rId3"/>
    <p:sldLayoutId id="2147483776" r:id="rId4"/>
    <p:sldLayoutId id="2147483792" r:id="rId5"/>
    <p:sldLayoutId id="2147483793" r:id="rId6"/>
    <p:sldLayoutId id="2147483794" r:id="rId7"/>
    <p:sldLayoutId id="2147483785" r:id="rId8"/>
    <p:sldLayoutId id="2147483799" r:id="rId9"/>
    <p:sldLayoutId id="2147483778" r:id="rId10"/>
    <p:sldLayoutId id="2147483797" r:id="rId11"/>
    <p:sldLayoutId id="2147483826" r:id="rId12"/>
    <p:sldLayoutId id="2147483798" r:id="rId13"/>
    <p:sldLayoutId id="2147483795" r:id="rId14"/>
    <p:sldLayoutId id="2147483796" r:id="rId15"/>
    <p:sldLayoutId id="2147483827" r:id="rId16"/>
    <p:sldLayoutId id="2147483800" r:id="rId17"/>
    <p:sldLayoutId id="2147483788" r:id="rId18"/>
    <p:sldLayoutId id="2147483789" r:id="rId19"/>
    <p:sldLayoutId id="2147483790" r:id="rId20"/>
    <p:sldLayoutId id="2147483801" r:id="rId21"/>
    <p:sldLayoutId id="2147483802" r:id="rId22"/>
    <p:sldLayoutId id="2147483808" r:id="rId23"/>
    <p:sldLayoutId id="2147483807" r:id="rId24"/>
    <p:sldLayoutId id="2147483825" r:id="rId25"/>
    <p:sldLayoutId id="2147483810" r:id="rId26"/>
    <p:sldLayoutId id="2147483812" r:id="rId27"/>
    <p:sldLayoutId id="2147483842" r:id="rId28"/>
    <p:sldLayoutId id="2147483841" r:id="rId29"/>
  </p:sldLayoutIdLst>
  <p:timing>
    <p:tnLst>
      <p:par>
        <p:cTn id="1" dur="indefinite" restart="never" nodeType="tmRoot"/>
      </p:par>
    </p:tnLst>
  </p:timing>
  <p:txStyles>
    <p:title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p:titleStyle>
    <p:bodyStyle>
      <a:lvl1pPr marL="0" indent="0" algn="l" defTabSz="914400" rtl="0" eaLnBrk="1" latinLnBrk="0" hangingPunct="1">
        <a:lnSpc>
          <a:spcPct val="100000"/>
        </a:lnSpc>
        <a:spcBef>
          <a:spcPts val="600"/>
        </a:spcBef>
        <a:buFont typeface="Arial" pitchFamily="34" charset="0"/>
        <a:buNone/>
        <a:defRPr lang="en-US" sz="1400" b="1" kern="1200" noProof="0" dirty="0" smtClean="0">
          <a:solidFill>
            <a:srgbClr val="00338D"/>
          </a:solidFill>
          <a:latin typeface="Arial"/>
          <a:ea typeface="+mn-ea"/>
          <a:cs typeface="Arial" pitchFamily="34" charset="0"/>
        </a:defRPr>
      </a:lvl1pPr>
      <a:lvl2pPr marL="0" indent="0" algn="l" defTabSz="914400" rtl="0" eaLnBrk="1" latinLnBrk="0" hangingPunct="1">
        <a:lnSpc>
          <a:spcPct val="100000"/>
        </a:lnSpc>
        <a:spcBef>
          <a:spcPts val="600"/>
        </a:spcBef>
        <a:buFont typeface="Arial" pitchFamily="34" charset="0"/>
        <a:buNone/>
        <a:defRPr lang="en-US" sz="1400" b="0" kern="1200" noProof="0" dirty="0" smtClean="0">
          <a:solidFill>
            <a:schemeClr val="tx1"/>
          </a:solidFill>
          <a:latin typeface="Arial"/>
          <a:ea typeface="+mn-ea"/>
          <a:cs typeface="Arial" pitchFamily="34" charset="0"/>
        </a:defRPr>
      </a:lvl2pPr>
      <a:lvl3pPr marL="177800" indent="-177800" algn="l" defTabSz="914400" rtl="0" eaLnBrk="1" latinLnBrk="0" hangingPunct="1">
        <a:lnSpc>
          <a:spcPct val="100000"/>
        </a:lnSpc>
        <a:spcBef>
          <a:spcPts val="600"/>
        </a:spcBef>
        <a:buClr>
          <a:srgbClr val="97989A"/>
        </a:buClr>
        <a:buFont typeface="Arial" pitchFamily="34" charset="0"/>
        <a:buChar char="■"/>
        <a:defRPr lang="en-US" sz="1200" b="0" kern="1200" noProof="0" dirty="0" smtClean="0">
          <a:solidFill>
            <a:schemeClr val="tx1"/>
          </a:solidFill>
          <a:latin typeface="Arial"/>
          <a:ea typeface="+mn-ea"/>
          <a:cs typeface="Arial" pitchFamily="34" charset="0"/>
        </a:defRPr>
      </a:lvl3pPr>
      <a:lvl4pPr marL="355600" indent="-177800" algn="l" defTabSz="914400" rtl="0" eaLnBrk="1" latinLnBrk="0" hangingPunct="1">
        <a:lnSpc>
          <a:spcPct val="100000"/>
        </a:lnSpc>
        <a:spcBef>
          <a:spcPts val="600"/>
        </a:spcBef>
        <a:buClr>
          <a:srgbClr val="97989A"/>
        </a:buClr>
        <a:buFont typeface="Arial" pitchFamily="34" charset="0"/>
        <a:buChar char="–"/>
        <a:defRPr lang="en-US" sz="1200" b="0" kern="1200" noProof="0" dirty="0" smtClean="0">
          <a:solidFill>
            <a:schemeClr val="tx1"/>
          </a:solidFill>
          <a:latin typeface="Arial"/>
          <a:ea typeface="+mn-ea"/>
          <a:cs typeface="Arial" pitchFamily="34" charset="0"/>
        </a:defRPr>
      </a:lvl4pPr>
      <a:lvl5pPr marL="534988" indent="-174625" algn="l" defTabSz="914400" rtl="0" eaLnBrk="1" latinLnBrk="0" hangingPunct="1">
        <a:lnSpc>
          <a:spcPct val="100000"/>
        </a:lnSpc>
        <a:spcBef>
          <a:spcPts val="600"/>
        </a:spcBef>
        <a:buClr>
          <a:srgbClr val="97989A"/>
        </a:buClr>
        <a:buFont typeface="Arial" pitchFamily="34" charset="0"/>
        <a:buChar char="■"/>
        <a:defRPr lang="en-GB" sz="1200" b="0" kern="1200" baseline="0" noProof="0" dirty="0" smtClean="0">
          <a:solidFill>
            <a:schemeClr val="tx1"/>
          </a:solidFill>
          <a:latin typeface="Arial"/>
          <a:ea typeface="+mn-ea"/>
          <a:cs typeface="Arial" pitchFamily="34" charset="0"/>
        </a:defRPr>
      </a:lvl5pPr>
      <a:lvl6pPr marL="720725" indent="-185738" algn="l" defTabSz="914400" rtl="0" eaLnBrk="1" latinLnBrk="0" hangingPunct="1">
        <a:lnSpc>
          <a:spcPct val="110000"/>
        </a:lnSpc>
        <a:spcBef>
          <a:spcPts val="600"/>
        </a:spcBef>
        <a:buClr>
          <a:srgbClr val="97989A"/>
        </a:buClr>
        <a:buFont typeface="Arial" pitchFamily="34" charset="0"/>
        <a:buChar char="–"/>
        <a:defRPr lang="en-GB" sz="900" kern="1200" dirty="0" smtClean="0">
          <a:solidFill>
            <a:schemeClr val="tx1"/>
          </a:solidFill>
          <a:latin typeface="Arial" pitchFamily="34" charset="0"/>
          <a:ea typeface="+mn-ea"/>
          <a:cs typeface="Arial" pitchFamily="34" charset="0"/>
        </a:defRPr>
      </a:lvl6pPr>
      <a:lvl7pPr marL="895350" indent="-174625" algn="l" defTabSz="914400" rtl="0" eaLnBrk="1" latinLnBrk="0" hangingPunct="1">
        <a:lnSpc>
          <a:spcPct val="110000"/>
        </a:lnSpc>
        <a:spcBef>
          <a:spcPts val="600"/>
        </a:spcBef>
        <a:buClr>
          <a:srgbClr val="97989A"/>
        </a:buClr>
        <a:buFont typeface="Arial" pitchFamily="34" charset="0"/>
        <a:buChar char="■"/>
        <a:defRPr lang="en-GB" sz="900" kern="1200" baseline="0" dirty="0" smtClean="0">
          <a:solidFill>
            <a:schemeClr val="tx1"/>
          </a:solidFill>
          <a:latin typeface="Arial" pitchFamily="34" charset="0"/>
          <a:ea typeface="+mn-ea"/>
          <a:cs typeface="Arial" pitchFamily="34" charset="0"/>
        </a:defRPr>
      </a:lvl7pPr>
      <a:lvl8pPr marL="1081088" indent="-185738" algn="l" defTabSz="914400" rtl="0" eaLnBrk="1" latinLnBrk="0" hangingPunct="1">
        <a:lnSpc>
          <a:spcPct val="110000"/>
        </a:lnSpc>
        <a:spcBef>
          <a:spcPts val="600"/>
        </a:spcBef>
        <a:buClr>
          <a:srgbClr val="97989A"/>
        </a:buClr>
        <a:buFont typeface="Arial" pitchFamily="34" charset="0"/>
        <a:buChar char="–"/>
        <a:defRPr lang="en-GB" sz="900" kern="1200" baseline="0" dirty="0" smtClean="0">
          <a:solidFill>
            <a:schemeClr val="tx1"/>
          </a:solidFill>
          <a:latin typeface="Arial" pitchFamily="34" charset="0"/>
          <a:ea typeface="+mn-ea"/>
          <a:cs typeface="+mn-cs"/>
        </a:defRPr>
      </a:lvl8pPr>
      <a:lvl9pPr marL="1255713" indent="-174625" algn="l" defTabSz="914400" rtl="0" eaLnBrk="1" latinLnBrk="0" hangingPunct="1">
        <a:lnSpc>
          <a:spcPct val="110000"/>
        </a:lnSpc>
        <a:spcBef>
          <a:spcPts val="600"/>
        </a:spcBef>
        <a:buClr>
          <a:srgbClr val="97989A"/>
        </a:buClr>
        <a:buFont typeface="Arial" pitchFamily="34" charset="0"/>
        <a:buChar char="■"/>
        <a:defRPr lang="en-GB" sz="900" kern="1200" baseline="0" dirty="0" smtClean="0">
          <a:solidFill>
            <a:schemeClr val="tx1"/>
          </a:solidFill>
          <a:latin typeface="Arial" pitchFamily="34" charset="0"/>
          <a:ea typeface="+mn-ea"/>
          <a:cs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016293-C1FE-425C-A969-2EA73489B594}" type="datetimeFigureOut">
              <a:rPr lang="en-IN" smtClean="0"/>
              <a:pPr/>
              <a:t>1/17/2016</a:t>
            </a:fld>
            <a:endParaRPr lang="en-IN"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943205-B270-4523-A8EF-CFD9414CC7B5}" type="slidenum">
              <a:rPr lang="en-IN" smtClean="0"/>
              <a:pPr/>
              <a:t>‹#›</a:t>
            </a:fld>
            <a:endParaRPr lang="en-IN" dirty="0"/>
          </a:p>
        </p:txBody>
      </p:sp>
    </p:spTree>
    <p:extLst>
      <p:ext uri="{BB962C8B-B14F-4D97-AF65-F5344CB8AC3E}">
        <p14:creationId xmlns="" xmlns:p14="http://schemas.microsoft.com/office/powerpoint/2010/main" val="3317504364"/>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6424AC-3644-460B-A510-A21C15D54A7F}" type="datetimeFigureOut">
              <a:rPr lang="en-IN" smtClean="0"/>
              <a:pPr/>
              <a:t>1/17/2016</a:t>
            </a:fld>
            <a:endParaRPr lang="en-IN"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2ABAB3-E55E-4AB6-BD07-0BF75490903E}" type="slidenum">
              <a:rPr lang="en-IN" smtClean="0"/>
              <a:pPr/>
              <a:t>‹#›</a:t>
            </a:fld>
            <a:endParaRPr lang="en-IN" dirty="0"/>
          </a:p>
        </p:txBody>
      </p:sp>
    </p:spTree>
    <p:extLst>
      <p:ext uri="{BB962C8B-B14F-4D97-AF65-F5344CB8AC3E}">
        <p14:creationId xmlns="" xmlns:p14="http://schemas.microsoft.com/office/powerpoint/2010/main" val="1166865121"/>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23527" y="4083968"/>
            <a:ext cx="4324673" cy="2088232"/>
          </a:xfrm>
        </p:spPr>
        <p:txBody>
          <a:bodyPr/>
          <a:lstStyle/>
          <a:p>
            <a:r>
              <a:rPr lang="en-GB" sz="2215" dirty="0" smtClean="0"/>
              <a:t>Sujit Ghosh </a:t>
            </a:r>
            <a:br>
              <a:rPr lang="en-GB" sz="2215" dirty="0" smtClean="0"/>
            </a:br>
            <a:r>
              <a:rPr lang="en-GB" sz="1800" dirty="0" smtClean="0"/>
              <a:t>Advocate,  Delhi High Court</a:t>
            </a:r>
            <a:br>
              <a:rPr lang="en-GB" sz="1800" dirty="0" smtClean="0"/>
            </a:br>
            <a:r>
              <a:rPr lang="en-GB" sz="2215" dirty="0" smtClean="0"/>
              <a:t/>
            </a:r>
            <a:br>
              <a:rPr lang="en-GB" sz="2215" dirty="0" smtClean="0"/>
            </a:br>
            <a:r>
              <a:rPr lang="en-GB" sz="1800" dirty="0" smtClean="0"/>
              <a:t>Partner &amp; National Head</a:t>
            </a:r>
            <a:br>
              <a:rPr lang="en-GB" sz="1800" dirty="0" smtClean="0"/>
            </a:br>
            <a:r>
              <a:rPr lang="en-GB" sz="1800" dirty="0" smtClean="0"/>
              <a:t>Tax Litigation &amp; Controversies</a:t>
            </a:r>
            <a:br>
              <a:rPr lang="en-GB" sz="1800" dirty="0" smtClean="0"/>
            </a:br>
            <a:r>
              <a:rPr lang="en-GB" sz="2215" dirty="0" smtClean="0"/>
              <a:t/>
            </a:r>
            <a:br>
              <a:rPr lang="en-GB" sz="2215" dirty="0" smtClean="0"/>
            </a:br>
            <a:r>
              <a:rPr lang="en-GB" sz="2215" dirty="0" smtClean="0"/>
              <a:t/>
            </a:r>
            <a:br>
              <a:rPr lang="en-GB" sz="2215" dirty="0" smtClean="0"/>
            </a:br>
            <a:r>
              <a:rPr lang="en-GB" sz="2215" dirty="0"/>
              <a:t/>
            </a:r>
            <a:br>
              <a:rPr lang="en-GB" sz="2215" dirty="0"/>
            </a:br>
            <a:endParaRPr lang="en-GB" sz="2215" dirty="0"/>
          </a:p>
        </p:txBody>
      </p:sp>
      <p:sp>
        <p:nvSpPr>
          <p:cNvPr id="7" name="TextBox 6"/>
          <p:cNvSpPr txBox="1"/>
          <p:nvPr/>
        </p:nvSpPr>
        <p:spPr>
          <a:xfrm>
            <a:off x="1371600" y="1981200"/>
            <a:ext cx="3352800" cy="1295400"/>
          </a:xfrm>
          <a:prstGeom prst="rect">
            <a:avLst/>
          </a:prstGeom>
          <a:noFill/>
        </p:spPr>
        <p:txBody>
          <a:bodyPr wrap="square" lIns="54000" tIns="54000" rIns="54000" bIns="54000" rtlCol="0">
            <a:noAutofit/>
          </a:bodyPr>
          <a:lstStyle/>
          <a:p>
            <a:endParaRPr lang="en-US" sz="900" dirty="0" smtClean="0">
              <a:latin typeface="Arial" pitchFamily="34" charset="0"/>
              <a:cs typeface="Arial" pitchFamily="34" charset="0"/>
            </a:endParaRPr>
          </a:p>
        </p:txBody>
      </p:sp>
      <p:sp>
        <p:nvSpPr>
          <p:cNvPr id="8" name="TextBox 7"/>
          <p:cNvSpPr txBox="1"/>
          <p:nvPr/>
        </p:nvSpPr>
        <p:spPr>
          <a:xfrm>
            <a:off x="190500" y="1419225"/>
            <a:ext cx="5715000" cy="1828800"/>
          </a:xfrm>
          <a:prstGeom prst="rect">
            <a:avLst/>
          </a:prstGeom>
          <a:noFill/>
        </p:spPr>
        <p:txBody>
          <a:bodyPr wrap="square" lIns="54000" tIns="54000" rIns="54000" bIns="54000" rtlCol="0">
            <a:noAutofit/>
          </a:bodyPr>
          <a:lstStyle/>
          <a:p>
            <a:r>
              <a:rPr lang="en-GB" sz="2800" b="1" dirty="0" smtClean="0"/>
              <a:t>One Transaction – Many Taxes: </a:t>
            </a:r>
          </a:p>
          <a:p>
            <a:endParaRPr lang="en-GB" sz="2800" b="1" dirty="0"/>
          </a:p>
          <a:p>
            <a:r>
              <a:rPr lang="en-GB" sz="2800" b="1" dirty="0" smtClean="0"/>
              <a:t>The continuing tussle between the States and the Centre to </a:t>
            </a:r>
            <a:r>
              <a:rPr lang="en-GB" sz="2800" b="1" dirty="0"/>
              <a:t>l</a:t>
            </a:r>
            <a:r>
              <a:rPr lang="en-GB" sz="2800" b="1" dirty="0" smtClean="0"/>
              <a:t>evy </a:t>
            </a:r>
            <a:r>
              <a:rPr lang="en-GB" sz="2800" b="1" dirty="0"/>
              <a:t>t</a:t>
            </a:r>
            <a:r>
              <a:rPr lang="en-GB" sz="2800" b="1" dirty="0" smtClean="0"/>
              <a:t>axes on </a:t>
            </a:r>
            <a:r>
              <a:rPr lang="en-GB" sz="2800" b="1" dirty="0"/>
              <a:t>c</a:t>
            </a:r>
            <a:r>
              <a:rPr lang="en-GB" sz="2800" b="1" dirty="0" smtClean="0"/>
              <a:t>ertain transactions</a:t>
            </a:r>
            <a:endParaRPr lang="en-IN" sz="2800" dirty="0"/>
          </a:p>
        </p:txBody>
      </p:sp>
    </p:spTree>
    <p:extLst>
      <p:ext uri="{BB962C8B-B14F-4D97-AF65-F5344CB8AC3E}">
        <p14:creationId xmlns="" xmlns:p14="http://schemas.microsoft.com/office/powerpoint/2010/main" val="119316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1371600"/>
            <a:ext cx="8739188" cy="520456"/>
          </a:xfrm>
          <a:prstGeom prst="roundRect">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dirty="0" smtClean="0">
                <a:solidFill>
                  <a:schemeClr val="tx1"/>
                </a:solidFill>
              </a:rPr>
              <a:t>Transfer of IPR- Declared Service’ under service tax). Levy of </a:t>
            </a:r>
            <a:r>
              <a:rPr lang="en-US" b="1" dirty="0" smtClean="0">
                <a:solidFill>
                  <a:schemeClr val="tx1"/>
                </a:solidFill>
              </a:rPr>
              <a:t>VAT </a:t>
            </a:r>
            <a:r>
              <a:rPr lang="en-US" dirty="0" smtClean="0">
                <a:solidFill>
                  <a:schemeClr val="tx1"/>
                </a:solidFill>
              </a:rPr>
              <a:t>on such </a:t>
            </a:r>
            <a:r>
              <a:rPr lang="en-US" b="1" dirty="0" smtClean="0">
                <a:solidFill>
                  <a:schemeClr val="tx1"/>
                </a:solidFill>
              </a:rPr>
              <a:t>intangibles</a:t>
            </a:r>
            <a:r>
              <a:rPr lang="en-US" dirty="0" smtClean="0">
                <a:solidFill>
                  <a:schemeClr val="tx1"/>
                </a:solidFill>
              </a:rPr>
              <a:t> has also been </a:t>
            </a:r>
            <a:r>
              <a:rPr lang="en-US" b="1" dirty="0" smtClean="0">
                <a:solidFill>
                  <a:schemeClr val="tx1"/>
                </a:solidFill>
              </a:rPr>
              <a:t>subject matter of litigation</a:t>
            </a:r>
            <a:endParaRPr lang="en-US" b="1" dirty="0">
              <a:solidFill>
                <a:schemeClr val="tx1"/>
              </a:solidFill>
            </a:endParaRPr>
          </a:p>
        </p:txBody>
      </p:sp>
      <p:cxnSp>
        <p:nvCxnSpPr>
          <p:cNvPr id="24" name="Straight Arrow Connector 23"/>
          <p:cNvCxnSpPr>
            <a:stCxn id="4" idx="2"/>
          </p:cNvCxnSpPr>
          <p:nvPr/>
        </p:nvCxnSpPr>
        <p:spPr>
          <a:xfrm rot="5400000">
            <a:off x="2838918" y="643194"/>
            <a:ext cx="510415" cy="3008138"/>
          </a:xfrm>
          <a:prstGeom prst="bentConnector3">
            <a:avLst>
              <a:gd name="adj1" fmla="val 50000"/>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4610100" y="1905000"/>
            <a:ext cx="1" cy="497471"/>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4" idx="2"/>
          </p:cNvCxnSpPr>
          <p:nvPr/>
        </p:nvCxnSpPr>
        <p:spPr>
          <a:xfrm rot="16200000" flipH="1">
            <a:off x="5872940" y="617310"/>
            <a:ext cx="510415" cy="3059906"/>
          </a:xfrm>
          <a:prstGeom prst="bentConnector3">
            <a:avLst>
              <a:gd name="adj1" fmla="val 50000"/>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1"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Litigations-Transfer of right to use IPR</a:t>
            </a:r>
            <a:endParaRPr lang="en-US" dirty="0"/>
          </a:p>
        </p:txBody>
      </p:sp>
      <p:sp>
        <p:nvSpPr>
          <p:cNvPr id="2" name="Rectangle 1"/>
          <p:cNvSpPr/>
          <p:nvPr/>
        </p:nvSpPr>
        <p:spPr>
          <a:xfrm>
            <a:off x="240506" y="2387957"/>
            <a:ext cx="3569494" cy="4317643"/>
          </a:xfrm>
          <a:prstGeom prst="rect">
            <a:avLst/>
          </a:prstGeom>
          <a:solidFill>
            <a:srgbClr val="F7C5EC"/>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r>
              <a:rPr lang="en-US" sz="1500" b="1" dirty="0">
                <a:solidFill>
                  <a:schemeClr val="tx1"/>
                </a:solidFill>
              </a:rPr>
              <a:t>AGS Entertainment v. UOI</a:t>
            </a:r>
          </a:p>
          <a:p>
            <a:r>
              <a:rPr lang="en-US" sz="1500" b="1" dirty="0" smtClean="0">
                <a:solidFill>
                  <a:schemeClr val="tx1"/>
                </a:solidFill>
              </a:rPr>
              <a:t>2013[32] STR 129 (Mad.)</a:t>
            </a:r>
          </a:p>
          <a:p>
            <a:r>
              <a:rPr lang="en-US" sz="1500" b="1" dirty="0" smtClean="0">
                <a:solidFill>
                  <a:schemeClr val="tx1"/>
                </a:solidFill>
              </a:rPr>
              <a:t>Issue</a:t>
            </a:r>
            <a:endParaRPr lang="en-US" sz="1500" dirty="0">
              <a:solidFill>
                <a:schemeClr val="tx1"/>
              </a:solidFill>
            </a:endParaRPr>
          </a:p>
          <a:p>
            <a:r>
              <a:rPr lang="en-US" sz="1500" dirty="0">
                <a:solidFill>
                  <a:schemeClr val="tx1"/>
                </a:solidFill>
              </a:rPr>
              <a:t>Whether the temporary transfer of copyright or its use or enjoyment amounts to transfer of right to use the goods</a:t>
            </a:r>
            <a:endParaRPr lang="en-IN" sz="1500" dirty="0">
              <a:solidFill>
                <a:schemeClr val="tx1"/>
              </a:solidFill>
            </a:endParaRPr>
          </a:p>
          <a:p>
            <a:r>
              <a:rPr lang="en-US" sz="1500" b="1" dirty="0">
                <a:solidFill>
                  <a:schemeClr val="tx1"/>
                </a:solidFill>
              </a:rPr>
              <a:t>Held</a:t>
            </a:r>
          </a:p>
          <a:p>
            <a:r>
              <a:rPr lang="en-US" sz="1500" dirty="0">
                <a:solidFill>
                  <a:schemeClr val="tx1"/>
                </a:solidFill>
              </a:rPr>
              <a:t>Service tax is </a:t>
            </a:r>
            <a:r>
              <a:rPr lang="en-US" sz="1500" dirty="0" smtClean="0">
                <a:solidFill>
                  <a:schemeClr val="tx1"/>
                </a:solidFill>
              </a:rPr>
              <a:t>not </a:t>
            </a:r>
            <a:r>
              <a:rPr lang="en-US" sz="1500" dirty="0" err="1" smtClean="0">
                <a:solidFill>
                  <a:schemeClr val="tx1"/>
                </a:solidFill>
              </a:rPr>
              <a:t>leviable</a:t>
            </a:r>
            <a:r>
              <a:rPr lang="en-US" sz="1500" dirty="0" smtClean="0">
                <a:solidFill>
                  <a:schemeClr val="tx1"/>
                </a:solidFill>
              </a:rPr>
              <a:t> on the transfer of right to use, only </a:t>
            </a:r>
            <a:r>
              <a:rPr lang="en-US" sz="1500" dirty="0">
                <a:solidFill>
                  <a:schemeClr val="tx1"/>
                </a:solidFill>
              </a:rPr>
              <a:t>on the temporary transfer or permitting the use or enjoyment </a:t>
            </a:r>
            <a:r>
              <a:rPr lang="en-US" sz="1500" dirty="0" smtClean="0">
                <a:solidFill>
                  <a:schemeClr val="tx1"/>
                </a:solidFill>
              </a:rPr>
              <a:t>thereof. As the producer does not relinquish his right, transfer of right to use to the distributor is temporary</a:t>
            </a:r>
          </a:p>
          <a:p>
            <a:r>
              <a:rPr lang="en-IN" sz="1500" dirty="0" smtClean="0">
                <a:solidFill>
                  <a:schemeClr val="tx1"/>
                </a:solidFill>
              </a:rPr>
              <a:t>Transfer </a:t>
            </a:r>
            <a:r>
              <a:rPr lang="en-IN" sz="1500" dirty="0">
                <a:solidFill>
                  <a:schemeClr val="tx1"/>
                </a:solidFill>
              </a:rPr>
              <a:t>of the right to use </a:t>
            </a:r>
            <a:r>
              <a:rPr lang="en-IN" sz="1500" dirty="0" smtClean="0">
                <a:solidFill>
                  <a:schemeClr val="tx1"/>
                </a:solidFill>
              </a:rPr>
              <a:t>and permission </a:t>
            </a:r>
            <a:r>
              <a:rPr lang="en-IN" sz="1500" dirty="0">
                <a:solidFill>
                  <a:schemeClr val="tx1"/>
                </a:solidFill>
              </a:rPr>
              <a:t>to use the </a:t>
            </a:r>
            <a:r>
              <a:rPr lang="en-IN" sz="1500" dirty="0" smtClean="0">
                <a:solidFill>
                  <a:schemeClr val="tx1"/>
                </a:solidFill>
              </a:rPr>
              <a:t>goods operate </a:t>
            </a:r>
            <a:r>
              <a:rPr lang="en-IN" sz="1500" dirty="0">
                <a:solidFill>
                  <a:schemeClr val="tx1"/>
                </a:solidFill>
              </a:rPr>
              <a:t>in different fields Merely due to </a:t>
            </a:r>
            <a:r>
              <a:rPr lang="en-IN" sz="1500" dirty="0" smtClean="0">
                <a:solidFill>
                  <a:schemeClr val="tx1"/>
                </a:solidFill>
              </a:rPr>
              <a:t>overlapping, legislation cannot be vitiated</a:t>
            </a:r>
            <a:endParaRPr lang="en-IN" sz="1500" b="1" dirty="0">
              <a:solidFill>
                <a:schemeClr val="tx1"/>
              </a:solidFill>
            </a:endParaRPr>
          </a:p>
        </p:txBody>
      </p:sp>
      <p:sp>
        <p:nvSpPr>
          <p:cNvPr id="12" name="Rectangle 11"/>
          <p:cNvSpPr/>
          <p:nvPr/>
        </p:nvSpPr>
        <p:spPr>
          <a:xfrm>
            <a:off x="4114800" y="2387956"/>
            <a:ext cx="2362200" cy="4317644"/>
          </a:xfrm>
          <a:prstGeom prst="rect">
            <a:avLst/>
          </a:prstGeom>
          <a:solidFill>
            <a:srgbClr val="F7C5EC"/>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t" anchorCtr="0"/>
          <a:lstStyle/>
          <a:p>
            <a:pPr algn="ctr"/>
            <a:r>
              <a:rPr lang="en-US" sz="1500" b="1" dirty="0">
                <a:solidFill>
                  <a:schemeClr val="tx1"/>
                </a:solidFill>
              </a:rPr>
              <a:t>Malabar Gold v. CTO, 2013 [32] S.T.R. 3 (Ker.) </a:t>
            </a:r>
            <a:r>
              <a:rPr lang="en-US" sz="1500" i="1" dirty="0">
                <a:solidFill>
                  <a:schemeClr val="tx1"/>
                </a:solidFill>
              </a:rPr>
              <a:t>(Division bench decision)</a:t>
            </a:r>
            <a:endParaRPr lang="en-US" sz="1500" b="1" i="1" dirty="0">
              <a:solidFill>
                <a:schemeClr val="tx1"/>
              </a:solidFill>
            </a:endParaRPr>
          </a:p>
          <a:p>
            <a:pPr algn="just"/>
            <a:r>
              <a:rPr lang="en-US" sz="1500" b="1" dirty="0">
                <a:solidFill>
                  <a:schemeClr val="tx1"/>
                </a:solidFill>
              </a:rPr>
              <a:t>Issue</a:t>
            </a:r>
            <a:r>
              <a:rPr lang="en-US" sz="1500" dirty="0">
                <a:solidFill>
                  <a:schemeClr val="tx1"/>
                </a:solidFill>
              </a:rPr>
              <a:t>:</a:t>
            </a:r>
          </a:p>
          <a:p>
            <a:pPr algn="just"/>
            <a:r>
              <a:rPr lang="en-US" sz="1500" dirty="0">
                <a:solidFill>
                  <a:schemeClr val="tx1"/>
                </a:solidFill>
              </a:rPr>
              <a:t>Whether receipts on account of franchisee fee attract service tax or VAT?</a:t>
            </a:r>
          </a:p>
          <a:p>
            <a:pPr algn="just"/>
            <a:r>
              <a:rPr lang="en-US" sz="1500" b="1" dirty="0">
                <a:solidFill>
                  <a:schemeClr val="tx1"/>
                </a:solidFill>
              </a:rPr>
              <a:t>Held</a:t>
            </a:r>
            <a:r>
              <a:rPr lang="en-US" sz="1500" dirty="0">
                <a:solidFill>
                  <a:schemeClr val="tx1"/>
                </a:solidFill>
              </a:rPr>
              <a:t>:</a:t>
            </a:r>
          </a:p>
          <a:p>
            <a:pPr algn="just"/>
            <a:r>
              <a:rPr lang="en-US" sz="1500" dirty="0">
                <a:solidFill>
                  <a:schemeClr val="tx1"/>
                </a:solidFill>
              </a:rPr>
              <a:t>The Court relied upon judgment in the matter of BSNL and held that twin elements i.e. effective control and possession were not satisfied. </a:t>
            </a:r>
            <a:r>
              <a:rPr lang="en-US" sz="1500" b="1" u="sng" dirty="0">
                <a:solidFill>
                  <a:schemeClr val="tx1"/>
                </a:solidFill>
              </a:rPr>
              <a:t>Thus, franchise agreement will not attract the provisions of the KVAT Act.</a:t>
            </a:r>
          </a:p>
        </p:txBody>
      </p:sp>
      <p:sp>
        <p:nvSpPr>
          <p:cNvPr id="13" name="Rectangle 12"/>
          <p:cNvSpPr/>
          <p:nvPr/>
        </p:nvSpPr>
        <p:spPr>
          <a:xfrm>
            <a:off x="6629400" y="2421521"/>
            <a:ext cx="2209800" cy="4284079"/>
          </a:xfrm>
          <a:prstGeom prst="rect">
            <a:avLst/>
          </a:prstGeom>
          <a:solidFill>
            <a:srgbClr val="F7C5EC"/>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500" b="1" dirty="0">
                <a:solidFill>
                  <a:schemeClr val="tx1"/>
                </a:solidFill>
              </a:rPr>
              <a:t>Tata Sons Ltd v. State of Maharashtra [2015 80 VST 173 </a:t>
            </a:r>
            <a:r>
              <a:rPr lang="en-US" sz="1500" b="1" dirty="0" err="1">
                <a:solidFill>
                  <a:schemeClr val="tx1"/>
                </a:solidFill>
              </a:rPr>
              <a:t>Bom</a:t>
            </a:r>
            <a:r>
              <a:rPr lang="en-US" sz="1500" b="1" dirty="0">
                <a:solidFill>
                  <a:schemeClr val="tx1"/>
                </a:solidFill>
              </a:rPr>
              <a:t>.]</a:t>
            </a:r>
            <a:endParaRPr lang="en-US" sz="1500" dirty="0">
              <a:solidFill>
                <a:schemeClr val="tx1"/>
              </a:solidFill>
            </a:endParaRPr>
          </a:p>
          <a:p>
            <a:pPr algn="just"/>
            <a:r>
              <a:rPr lang="en-US" sz="1500" b="1" dirty="0">
                <a:solidFill>
                  <a:schemeClr val="tx1"/>
                </a:solidFill>
              </a:rPr>
              <a:t>Issue</a:t>
            </a:r>
            <a:r>
              <a:rPr lang="en-US" sz="1500" dirty="0">
                <a:solidFill>
                  <a:schemeClr val="tx1"/>
                </a:solidFill>
              </a:rPr>
              <a:t>:</a:t>
            </a:r>
          </a:p>
          <a:p>
            <a:pPr algn="just"/>
            <a:r>
              <a:rPr lang="en-US" sz="1500" dirty="0">
                <a:solidFill>
                  <a:schemeClr val="tx1"/>
                </a:solidFill>
              </a:rPr>
              <a:t>Whether sales tax is </a:t>
            </a:r>
            <a:r>
              <a:rPr lang="en-US" sz="1500" dirty="0" err="1">
                <a:solidFill>
                  <a:schemeClr val="tx1"/>
                </a:solidFill>
              </a:rPr>
              <a:t>leviable</a:t>
            </a:r>
            <a:r>
              <a:rPr lang="en-US" sz="1500" dirty="0">
                <a:solidFill>
                  <a:schemeClr val="tx1"/>
                </a:solidFill>
              </a:rPr>
              <a:t> on agreement allowing use of ‘TATA’ name and trade marks by TATA group companies</a:t>
            </a:r>
          </a:p>
          <a:p>
            <a:pPr algn="just"/>
            <a:r>
              <a:rPr lang="en-US" sz="1500" b="1" dirty="0">
                <a:solidFill>
                  <a:schemeClr val="tx1"/>
                </a:solidFill>
              </a:rPr>
              <a:t>Held</a:t>
            </a:r>
            <a:r>
              <a:rPr lang="en-US" sz="1500" dirty="0">
                <a:solidFill>
                  <a:schemeClr val="tx1"/>
                </a:solidFill>
              </a:rPr>
              <a:t>:</a:t>
            </a:r>
          </a:p>
          <a:p>
            <a:r>
              <a:rPr lang="en-US" sz="1500" dirty="0">
                <a:solidFill>
                  <a:schemeClr val="tx1"/>
                </a:solidFill>
              </a:rPr>
              <a:t>Court distinguished BSNL decision. Held that statute </a:t>
            </a:r>
            <a:r>
              <a:rPr lang="en-US" sz="1500" b="1" dirty="0">
                <a:solidFill>
                  <a:schemeClr val="tx1"/>
                </a:solidFill>
              </a:rPr>
              <a:t>doesn’t envisage </a:t>
            </a:r>
            <a:r>
              <a:rPr lang="en-US" sz="1500" b="1" u="sng" dirty="0">
                <a:solidFill>
                  <a:schemeClr val="tx1"/>
                </a:solidFill>
              </a:rPr>
              <a:t>exclusive</a:t>
            </a:r>
            <a:r>
              <a:rPr lang="en-US" sz="1500" b="1" dirty="0">
                <a:solidFill>
                  <a:schemeClr val="tx1"/>
                </a:solidFill>
              </a:rPr>
              <a:t> transfer </a:t>
            </a:r>
            <a:r>
              <a:rPr lang="en-US" sz="1500" dirty="0">
                <a:solidFill>
                  <a:schemeClr val="tx1"/>
                </a:solidFill>
              </a:rPr>
              <a:t>and held sales tax payable on amount received for brand/trade mark usage</a:t>
            </a:r>
          </a:p>
        </p:txBody>
      </p:sp>
    </p:spTree>
    <p:extLst>
      <p:ext uri="{BB962C8B-B14F-4D97-AF65-F5344CB8AC3E}">
        <p14:creationId xmlns="" xmlns:p14="http://schemas.microsoft.com/office/powerpoint/2010/main" val="38313490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Placeholder 15"/>
          <p:cNvSpPr>
            <a:spLocks noGrp="1"/>
          </p:cNvSpPr>
          <p:nvPr>
            <p:ph type="body" sz="quarter" idx="21"/>
          </p:nvPr>
        </p:nvSpPr>
        <p:spPr/>
        <p:txBody>
          <a:bodyPr/>
          <a:lstStyle/>
          <a:p>
            <a:pPr marL="171450" lvl="0" indent="-171450">
              <a:buFont typeface="Arial" panose="020B0604020202020204" pitchFamily="34" charset="0"/>
              <a:buChar char="•"/>
            </a:pPr>
            <a:r>
              <a:rPr lang="en-US" sz="1200" b="0" dirty="0">
                <a:solidFill>
                  <a:schemeClr val="tx1"/>
                </a:solidFill>
              </a:rPr>
              <a:t>Goods available for </a:t>
            </a:r>
            <a:r>
              <a:rPr lang="en-US" sz="1200" dirty="0">
                <a:solidFill>
                  <a:srgbClr val="FF0000"/>
                </a:solidFill>
              </a:rPr>
              <a:t>delivery</a:t>
            </a:r>
            <a:endParaRPr lang="en-IN" sz="1200" dirty="0">
              <a:solidFill>
                <a:srgbClr val="FF0000"/>
              </a:solidFill>
            </a:endParaRPr>
          </a:p>
          <a:p>
            <a:pPr marL="171450" lvl="0" indent="-171450">
              <a:buFont typeface="Arial" panose="020B0604020202020204" pitchFamily="34" charset="0"/>
              <a:buChar char="•"/>
            </a:pPr>
            <a:r>
              <a:rPr lang="en-US" sz="1200" b="0" dirty="0">
                <a:solidFill>
                  <a:schemeClr val="tx1"/>
                </a:solidFill>
              </a:rPr>
              <a:t>Consensus about </a:t>
            </a:r>
            <a:r>
              <a:rPr lang="en-US" sz="1200" dirty="0">
                <a:solidFill>
                  <a:srgbClr val="FF0000"/>
                </a:solidFill>
              </a:rPr>
              <a:t>the identity of the goods</a:t>
            </a:r>
            <a:endParaRPr lang="en-IN" sz="1200" dirty="0">
              <a:solidFill>
                <a:srgbClr val="FF0000"/>
              </a:solidFill>
            </a:endParaRPr>
          </a:p>
          <a:p>
            <a:pPr marL="171450" lvl="0" indent="-171450">
              <a:buFont typeface="Arial" panose="020B0604020202020204" pitchFamily="34" charset="0"/>
              <a:buChar char="•"/>
            </a:pPr>
            <a:r>
              <a:rPr lang="en-US" sz="1200" dirty="0">
                <a:solidFill>
                  <a:srgbClr val="FF0000"/>
                </a:solidFill>
              </a:rPr>
              <a:t>Legal right to use </a:t>
            </a:r>
            <a:r>
              <a:rPr lang="en-US" sz="1200" b="0" dirty="0">
                <a:solidFill>
                  <a:schemeClr val="tx1"/>
                </a:solidFill>
              </a:rPr>
              <a:t>the goods</a:t>
            </a:r>
            <a:endParaRPr lang="en-IN" sz="1200" b="0" dirty="0">
              <a:solidFill>
                <a:schemeClr val="tx1"/>
              </a:solidFill>
            </a:endParaRPr>
          </a:p>
          <a:p>
            <a:pPr marL="171450" lvl="0" indent="-171450">
              <a:buFont typeface="Arial" panose="020B0604020202020204" pitchFamily="34" charset="0"/>
              <a:buChar char="•"/>
            </a:pPr>
            <a:r>
              <a:rPr lang="en-US" sz="1200" b="0" dirty="0">
                <a:solidFill>
                  <a:schemeClr val="tx1"/>
                </a:solidFill>
              </a:rPr>
              <a:t>Legal right to the </a:t>
            </a:r>
            <a:r>
              <a:rPr lang="en-US" sz="1200" dirty="0">
                <a:solidFill>
                  <a:srgbClr val="FF0000"/>
                </a:solidFill>
              </a:rPr>
              <a:t>exclusion of the transferor</a:t>
            </a:r>
            <a:endParaRPr lang="en-IN" sz="1200" dirty="0">
              <a:solidFill>
                <a:srgbClr val="FF0000"/>
              </a:solidFill>
            </a:endParaRPr>
          </a:p>
          <a:p>
            <a:pPr marL="171450" lvl="0" indent="-171450">
              <a:buFont typeface="Arial" panose="020B0604020202020204" pitchFamily="34" charset="0"/>
              <a:buChar char="•"/>
            </a:pPr>
            <a:r>
              <a:rPr lang="en-US" sz="1200" b="0" dirty="0">
                <a:solidFill>
                  <a:schemeClr val="tx1"/>
                </a:solidFill>
              </a:rPr>
              <a:t>Goods once transferred </a:t>
            </a:r>
            <a:r>
              <a:rPr lang="en-US" sz="1200" dirty="0">
                <a:solidFill>
                  <a:srgbClr val="FF0000"/>
                </a:solidFill>
              </a:rPr>
              <a:t>cannot be transferred to any other person</a:t>
            </a:r>
            <a:endParaRPr lang="en-IN" sz="1200" dirty="0">
              <a:solidFill>
                <a:srgbClr val="FF0000"/>
              </a:solidFill>
            </a:endParaRPr>
          </a:p>
          <a:p>
            <a:endParaRPr lang="en-IN" sz="1200" b="0" dirty="0"/>
          </a:p>
        </p:txBody>
      </p:sp>
      <p:sp>
        <p:nvSpPr>
          <p:cNvPr id="17" name="Text Placeholder 16"/>
          <p:cNvSpPr>
            <a:spLocks noGrp="1"/>
          </p:cNvSpPr>
          <p:nvPr>
            <p:ph type="body" sz="quarter" idx="22"/>
          </p:nvPr>
        </p:nvSpPr>
        <p:spPr/>
        <p:txBody>
          <a:bodyPr/>
          <a:lstStyle/>
          <a:p>
            <a:pPr marL="171450" lvl="0" indent="-171450">
              <a:buFont typeface="Arial" panose="020B0604020202020204" pitchFamily="34" charset="0"/>
              <a:buChar char="•"/>
            </a:pPr>
            <a:r>
              <a:rPr lang="en-US" sz="1200" b="0" dirty="0">
                <a:solidFill>
                  <a:schemeClr val="tx1"/>
                </a:solidFill>
              </a:rPr>
              <a:t>Transfer of right to use is determined on the basis of the facts of every case</a:t>
            </a:r>
            <a:endParaRPr lang="en-IN" sz="1200" b="0" dirty="0">
              <a:solidFill>
                <a:schemeClr val="tx1"/>
              </a:solidFill>
            </a:endParaRPr>
          </a:p>
          <a:p>
            <a:pPr marL="171450" lvl="0" indent="-171450">
              <a:buFont typeface="Arial" panose="020B0604020202020204" pitchFamily="34" charset="0"/>
              <a:buChar char="•"/>
            </a:pPr>
            <a:r>
              <a:rPr lang="en-IN" sz="1200" dirty="0">
                <a:solidFill>
                  <a:srgbClr val="FF0000"/>
                </a:solidFill>
              </a:rPr>
              <a:t>Delivery of possession must be distinguished from its custody</a:t>
            </a:r>
            <a:r>
              <a:rPr lang="en-IN" sz="1200" b="0" dirty="0">
                <a:solidFill>
                  <a:schemeClr val="tx1"/>
                </a:solidFill>
              </a:rPr>
              <a:t>. the transferee of goods may be in possession while transferor has the </a:t>
            </a:r>
            <a:r>
              <a:rPr lang="en-IN" sz="1200" b="0" dirty="0" smtClean="0">
                <a:solidFill>
                  <a:schemeClr val="tx1"/>
                </a:solidFill>
              </a:rPr>
              <a:t>custody of the goods.</a:t>
            </a:r>
            <a:endParaRPr lang="en-IN" sz="1200" b="0" dirty="0">
              <a:solidFill>
                <a:schemeClr val="tx1"/>
              </a:solidFill>
            </a:endParaRPr>
          </a:p>
          <a:p>
            <a:endParaRPr lang="en-IN" sz="1200" dirty="0"/>
          </a:p>
        </p:txBody>
      </p:sp>
      <p:sp>
        <p:nvSpPr>
          <p:cNvPr id="18" name="Text Placeholder 17"/>
          <p:cNvSpPr>
            <a:spLocks noGrp="1"/>
          </p:cNvSpPr>
          <p:nvPr>
            <p:ph type="body" sz="quarter" idx="23"/>
          </p:nvPr>
        </p:nvSpPr>
        <p:spPr/>
        <p:txBody>
          <a:bodyPr/>
          <a:lstStyle/>
          <a:p>
            <a:pPr marL="171450" indent="-171450">
              <a:buFont typeface="Arial" pitchFamily="34" charset="0"/>
              <a:buChar char="•"/>
            </a:pPr>
            <a:r>
              <a:rPr lang="en-US" sz="1200" dirty="0">
                <a:solidFill>
                  <a:srgbClr val="FF0000"/>
                </a:solidFill>
              </a:rPr>
              <a:t>Right to use arises only on the transfer of such a right.</a:t>
            </a:r>
            <a:endParaRPr lang="en-IN" sz="1200" dirty="0">
              <a:solidFill>
                <a:srgbClr val="FF0000"/>
              </a:solidFill>
            </a:endParaRPr>
          </a:p>
          <a:p>
            <a:pPr marL="171450" indent="-171450">
              <a:buFont typeface="Arial" pitchFamily="34" charset="0"/>
              <a:buChar char="•"/>
            </a:pPr>
            <a:r>
              <a:rPr lang="en-IN" sz="1200" b="0" dirty="0">
                <a:solidFill>
                  <a:schemeClr val="tx1"/>
                </a:solidFill>
              </a:rPr>
              <a:t>U</a:t>
            </a:r>
            <a:r>
              <a:rPr lang="en-IN" sz="1200" b="0" dirty="0" smtClean="0">
                <a:solidFill>
                  <a:schemeClr val="tx1"/>
                </a:solidFill>
              </a:rPr>
              <a:t>nder </a:t>
            </a:r>
            <a:r>
              <a:rPr lang="en-IN" sz="1200" b="0" dirty="0">
                <a:solidFill>
                  <a:schemeClr val="tx1"/>
                </a:solidFill>
              </a:rPr>
              <a:t>VAT/ Sales Tax. </a:t>
            </a:r>
            <a:r>
              <a:rPr lang="en-IN" sz="1200" dirty="0">
                <a:solidFill>
                  <a:srgbClr val="FF0000"/>
                </a:solidFill>
              </a:rPr>
              <a:t>Delivery per se cannot determine exigibility to </a:t>
            </a:r>
            <a:r>
              <a:rPr lang="en-IN" sz="1200" dirty="0" smtClean="0">
                <a:solidFill>
                  <a:srgbClr val="FF0000"/>
                </a:solidFill>
              </a:rPr>
              <a:t>tax, </a:t>
            </a:r>
            <a:r>
              <a:rPr lang="en-IN" sz="1200" b="0" dirty="0">
                <a:solidFill>
                  <a:schemeClr val="tx1"/>
                </a:solidFill>
              </a:rPr>
              <a:t>a</a:t>
            </a:r>
            <a:r>
              <a:rPr lang="en-IN" sz="1200" b="0" dirty="0" smtClean="0">
                <a:solidFill>
                  <a:schemeClr val="tx1"/>
                </a:solidFill>
              </a:rPr>
              <a:t>ctual </a:t>
            </a:r>
            <a:r>
              <a:rPr lang="en-IN" sz="1200" b="0" dirty="0">
                <a:solidFill>
                  <a:schemeClr val="tx1"/>
                </a:solidFill>
              </a:rPr>
              <a:t>transfer of right to use.is required.</a:t>
            </a:r>
          </a:p>
          <a:p>
            <a:endParaRPr lang="en-IN" sz="1200" b="0" dirty="0"/>
          </a:p>
        </p:txBody>
      </p:sp>
      <p:sp>
        <p:nvSpPr>
          <p:cNvPr id="19" name="Text Placeholder 18"/>
          <p:cNvSpPr>
            <a:spLocks noGrp="1"/>
          </p:cNvSpPr>
          <p:nvPr>
            <p:ph type="body" sz="quarter" idx="24"/>
          </p:nvPr>
        </p:nvSpPr>
        <p:spPr/>
        <p:txBody>
          <a:bodyPr/>
          <a:lstStyle/>
          <a:p>
            <a:pPr marL="171450" indent="-171450">
              <a:buFont typeface="Arial" panose="020B0604020202020204" pitchFamily="34" charset="0"/>
              <a:buChar char="•"/>
            </a:pPr>
            <a:r>
              <a:rPr lang="en-US" sz="1200" dirty="0" smtClean="0">
                <a:solidFill>
                  <a:srgbClr val="FF0000"/>
                </a:solidFill>
              </a:rPr>
              <a:t>Effective control does not always mean physical control over the goods</a:t>
            </a:r>
            <a:r>
              <a:rPr lang="en-US" sz="1200" b="0" dirty="0" smtClean="0">
                <a:solidFill>
                  <a:schemeClr val="tx1"/>
                </a:solidFill>
              </a:rPr>
              <a:t>. If the manner, method, time or use is decided, amounts to effective control.</a:t>
            </a:r>
          </a:p>
          <a:p>
            <a:pPr marL="171450" indent="-171450">
              <a:buFont typeface="Arial" panose="020B0604020202020204" pitchFamily="34" charset="0"/>
              <a:buChar char="•"/>
            </a:pPr>
            <a:r>
              <a:rPr lang="en-US" sz="1200" b="0" dirty="0" smtClean="0">
                <a:solidFill>
                  <a:schemeClr val="tx1"/>
                </a:solidFill>
              </a:rPr>
              <a:t>During the period of the contract, </a:t>
            </a:r>
            <a:r>
              <a:rPr lang="en-US" sz="1200" dirty="0" smtClean="0">
                <a:solidFill>
                  <a:srgbClr val="FF0000"/>
                </a:solidFill>
              </a:rPr>
              <a:t>exclusive right to use the goods along with the licenses </a:t>
            </a:r>
            <a:r>
              <a:rPr lang="en-US" sz="1200" b="0" dirty="0" smtClean="0">
                <a:solidFill>
                  <a:schemeClr val="tx1"/>
                </a:solidFill>
              </a:rPr>
              <a:t>vests with the lessee to constitute “transfer of right to use”</a:t>
            </a:r>
          </a:p>
          <a:p>
            <a:pPr marL="171450" indent="-171450">
              <a:buFont typeface="Arial" panose="020B0604020202020204" pitchFamily="34" charset="0"/>
              <a:buChar char="•"/>
            </a:pPr>
            <a:endParaRPr lang="en-US" sz="1200" dirty="0" smtClean="0"/>
          </a:p>
          <a:p>
            <a:pPr marL="171450" indent="-171450">
              <a:buFont typeface="Arial" panose="020B0604020202020204" pitchFamily="34" charset="0"/>
              <a:buChar char="•"/>
            </a:pPr>
            <a:endParaRPr lang="en-IN" sz="1200" dirty="0"/>
          </a:p>
        </p:txBody>
      </p:sp>
      <p:sp>
        <p:nvSpPr>
          <p:cNvPr id="20" name="Text Placeholder 19"/>
          <p:cNvSpPr>
            <a:spLocks noGrp="1"/>
          </p:cNvSpPr>
          <p:nvPr>
            <p:ph type="body" sz="quarter" idx="26"/>
          </p:nvPr>
        </p:nvSpPr>
        <p:spPr>
          <a:xfrm>
            <a:off x="451339" y="1233178"/>
            <a:ext cx="3739660" cy="395597"/>
          </a:xfrm>
        </p:spPr>
        <p:txBody>
          <a:bodyPr/>
          <a:lstStyle/>
          <a:p>
            <a:r>
              <a:rPr lang="en-US" sz="1200" dirty="0" smtClean="0"/>
              <a:t>BSNL v. Union of India</a:t>
            </a:r>
          </a:p>
          <a:p>
            <a:pPr algn="r"/>
            <a:r>
              <a:rPr lang="en-US" sz="1200" dirty="0"/>
              <a:t>2006 (3) ALT 6 (SC) </a:t>
            </a:r>
            <a:endParaRPr lang="en-IN" sz="1200" dirty="0"/>
          </a:p>
        </p:txBody>
      </p:sp>
      <p:sp>
        <p:nvSpPr>
          <p:cNvPr id="22" name="Text Placeholder 21"/>
          <p:cNvSpPr>
            <a:spLocks noGrp="1"/>
          </p:cNvSpPr>
          <p:nvPr>
            <p:ph type="body" sz="quarter" idx="28"/>
          </p:nvPr>
        </p:nvSpPr>
        <p:spPr>
          <a:xfrm>
            <a:off x="410307" y="3573463"/>
            <a:ext cx="3780691" cy="502693"/>
          </a:xfrm>
        </p:spPr>
        <p:txBody>
          <a:bodyPr/>
          <a:lstStyle/>
          <a:p>
            <a:pPr lvl="0"/>
            <a:endParaRPr lang="en-US" sz="1200" dirty="0" smtClean="0"/>
          </a:p>
          <a:p>
            <a:pPr lvl="0"/>
            <a:r>
              <a:rPr lang="en-US" sz="1200" dirty="0" smtClean="0"/>
              <a:t>20</a:t>
            </a:r>
            <a:r>
              <a:rPr lang="en-US" sz="1200" baseline="30000" dirty="0" smtClean="0"/>
              <a:t>th</a:t>
            </a:r>
            <a:r>
              <a:rPr lang="en-US" sz="1200" dirty="0" smtClean="0"/>
              <a:t> Century </a:t>
            </a:r>
            <a:r>
              <a:rPr lang="en-US" sz="1200" dirty="0"/>
              <a:t>Finance Corp. Ltd. v. State of </a:t>
            </a:r>
            <a:r>
              <a:rPr lang="en-US" sz="1200" dirty="0" smtClean="0"/>
              <a:t>Mah</a:t>
            </a:r>
          </a:p>
          <a:p>
            <a:pPr lvl="0" algn="r"/>
            <a:r>
              <a:rPr lang="en-IN" sz="1200" dirty="0"/>
              <a:t>2000 (6) SCC 12</a:t>
            </a:r>
            <a:r>
              <a:rPr lang="en-US" sz="1200" dirty="0" smtClean="0"/>
              <a:t>.</a:t>
            </a:r>
            <a:endParaRPr lang="en-IN" sz="1200" dirty="0"/>
          </a:p>
          <a:p>
            <a:endParaRPr lang="en-IN" sz="1200" dirty="0"/>
          </a:p>
        </p:txBody>
      </p:sp>
      <p:sp>
        <p:nvSpPr>
          <p:cNvPr id="23" name="Text Placeholder 22"/>
          <p:cNvSpPr>
            <a:spLocks noGrp="1"/>
          </p:cNvSpPr>
          <p:nvPr>
            <p:ph type="body" sz="quarter" idx="29"/>
          </p:nvPr>
        </p:nvSpPr>
        <p:spPr>
          <a:xfrm>
            <a:off x="4953000" y="3573463"/>
            <a:ext cx="3938955" cy="502693"/>
          </a:xfrm>
        </p:spPr>
        <p:txBody>
          <a:bodyPr anchor="b"/>
          <a:lstStyle/>
          <a:p>
            <a:pPr algn="ctr"/>
            <a:r>
              <a:rPr lang="en-US" sz="1200" dirty="0" smtClean="0"/>
              <a:t>GS Lamba v. State of AP</a:t>
            </a:r>
            <a:r>
              <a:rPr lang="en-US" sz="1200" i="1" dirty="0" smtClean="0"/>
              <a:t>   </a:t>
            </a:r>
          </a:p>
          <a:p>
            <a:pPr algn="r"/>
            <a:r>
              <a:rPr lang="en-US" sz="1200" i="1" dirty="0" smtClean="0"/>
              <a:t>     2012-TIOL-49-HC-AP-CT</a:t>
            </a:r>
            <a:endParaRPr lang="en-IN" sz="1200" dirty="0"/>
          </a:p>
        </p:txBody>
      </p:sp>
      <p:sp>
        <p:nvSpPr>
          <p:cNvPr id="24" name="Text Placeholder 23"/>
          <p:cNvSpPr>
            <a:spLocks noGrp="1"/>
          </p:cNvSpPr>
          <p:nvPr>
            <p:ph type="body" sz="quarter" idx="30"/>
          </p:nvPr>
        </p:nvSpPr>
        <p:spPr/>
        <p:txBody>
          <a:bodyPr/>
          <a:lstStyle/>
          <a:p>
            <a:r>
              <a:rPr lang="en-US" dirty="0" smtClean="0"/>
              <a:t>Transfer of right to use</a:t>
            </a:r>
            <a:endParaRPr lang="en-IN" dirty="0"/>
          </a:p>
        </p:txBody>
      </p:sp>
      <p:sp>
        <p:nvSpPr>
          <p:cNvPr id="25" name="Text Placeholder 19"/>
          <p:cNvSpPr txBox="1">
            <a:spLocks/>
          </p:cNvSpPr>
          <p:nvPr/>
        </p:nvSpPr>
        <p:spPr bwMode="gray">
          <a:xfrm>
            <a:off x="4953000" y="1233178"/>
            <a:ext cx="3938954" cy="396430"/>
          </a:xfrm>
          <a:prstGeom prst="rect">
            <a:avLst/>
          </a:prstGeom>
          <a:solidFill>
            <a:srgbClr val="409DAD"/>
          </a:solidFill>
          <a:ln w="6350">
            <a:solidFill>
              <a:srgbClr val="409DAD"/>
            </a:solidFill>
          </a:ln>
        </p:spPr>
        <p:txBody>
          <a:bodyPr vert="horz" lIns="0" tIns="0" rIns="0" bIns="0" rtlCol="0" anchor="ctr" anchorCtr="1">
            <a:noAutofit/>
          </a:bodyPr>
          <a:lstStyle>
            <a:lvl1pPr marL="0" indent="0" algn="l" defTabSz="914400" rtl="0" eaLnBrk="1" latinLnBrk="0" hangingPunct="1">
              <a:lnSpc>
                <a:spcPct val="100000"/>
              </a:lnSpc>
              <a:spcBef>
                <a:spcPts val="600"/>
              </a:spcBef>
              <a:buFont typeface="Arial" pitchFamily="34" charset="0"/>
              <a:buNone/>
              <a:defRPr lang="en-US" sz="900" b="1" kern="1200" noProof="0" dirty="0" smtClean="0">
                <a:solidFill>
                  <a:schemeClr val="bg1"/>
                </a:solidFill>
                <a:latin typeface="Arial" pitchFamily="34" charset="0"/>
                <a:ea typeface="+mn-ea"/>
                <a:cs typeface="Arial" pitchFamily="34" charset="0"/>
              </a:defRPr>
            </a:lvl1pPr>
            <a:lvl2pPr marL="0" indent="0" algn="l" defTabSz="914400" rtl="0" eaLnBrk="1" latinLnBrk="0" hangingPunct="1">
              <a:lnSpc>
                <a:spcPct val="100000"/>
              </a:lnSpc>
              <a:spcBef>
                <a:spcPts val="600"/>
              </a:spcBef>
              <a:buFont typeface="Arial" pitchFamily="34" charset="0"/>
              <a:buNone/>
              <a:defRPr lang="en-US" sz="1400" b="0" kern="1200" noProof="0" dirty="0" smtClean="0">
                <a:solidFill>
                  <a:schemeClr val="tx1"/>
                </a:solidFill>
                <a:latin typeface="Arial"/>
                <a:ea typeface="+mn-ea"/>
                <a:cs typeface="Arial" pitchFamily="34" charset="0"/>
              </a:defRPr>
            </a:lvl2pPr>
            <a:lvl3pPr marL="177800" indent="-177800" algn="l" defTabSz="914400" rtl="0" eaLnBrk="1" latinLnBrk="0" hangingPunct="1">
              <a:lnSpc>
                <a:spcPct val="100000"/>
              </a:lnSpc>
              <a:spcBef>
                <a:spcPts val="600"/>
              </a:spcBef>
              <a:buClr>
                <a:srgbClr val="97989A"/>
              </a:buClr>
              <a:buFont typeface="Arial" pitchFamily="34" charset="0"/>
              <a:buChar char="■"/>
              <a:defRPr lang="en-US" sz="1200" b="0" kern="1200" noProof="0" dirty="0" smtClean="0">
                <a:solidFill>
                  <a:schemeClr val="tx1"/>
                </a:solidFill>
                <a:latin typeface="Arial"/>
                <a:ea typeface="+mn-ea"/>
                <a:cs typeface="Arial" pitchFamily="34" charset="0"/>
              </a:defRPr>
            </a:lvl3pPr>
            <a:lvl4pPr marL="355600" indent="-177800" algn="l" defTabSz="914400" rtl="0" eaLnBrk="1" latinLnBrk="0" hangingPunct="1">
              <a:lnSpc>
                <a:spcPct val="100000"/>
              </a:lnSpc>
              <a:spcBef>
                <a:spcPts val="600"/>
              </a:spcBef>
              <a:buClr>
                <a:srgbClr val="97989A"/>
              </a:buClr>
              <a:buFont typeface="Arial" pitchFamily="34" charset="0"/>
              <a:buChar char="–"/>
              <a:defRPr lang="en-US" sz="1200" b="0" kern="1200" noProof="0" dirty="0" smtClean="0">
                <a:solidFill>
                  <a:schemeClr val="tx1"/>
                </a:solidFill>
                <a:latin typeface="Arial"/>
                <a:ea typeface="+mn-ea"/>
                <a:cs typeface="Arial" pitchFamily="34" charset="0"/>
              </a:defRPr>
            </a:lvl4pPr>
            <a:lvl5pPr marL="534988" indent="-174625" algn="l" defTabSz="914400" rtl="0" eaLnBrk="1" latinLnBrk="0" hangingPunct="1">
              <a:lnSpc>
                <a:spcPct val="100000"/>
              </a:lnSpc>
              <a:spcBef>
                <a:spcPts val="600"/>
              </a:spcBef>
              <a:buClr>
                <a:srgbClr val="97989A"/>
              </a:buClr>
              <a:buFont typeface="Arial" pitchFamily="34" charset="0"/>
              <a:buChar char="■"/>
              <a:defRPr lang="en-GB" sz="1200" b="0" kern="1200" baseline="0" noProof="0">
                <a:solidFill>
                  <a:schemeClr val="tx1"/>
                </a:solidFill>
                <a:latin typeface="Arial"/>
                <a:ea typeface="+mn-ea"/>
                <a:cs typeface="Arial" pitchFamily="34" charset="0"/>
              </a:defRPr>
            </a:lvl5pPr>
            <a:lvl6pPr marL="720725" indent="-185738" algn="l" defTabSz="914400" rtl="0" eaLnBrk="1" latinLnBrk="0" hangingPunct="1">
              <a:lnSpc>
                <a:spcPct val="110000"/>
              </a:lnSpc>
              <a:spcBef>
                <a:spcPts val="600"/>
              </a:spcBef>
              <a:buClr>
                <a:srgbClr val="97989A"/>
              </a:buClr>
              <a:buFont typeface="Arial" pitchFamily="34" charset="0"/>
              <a:buChar char="–"/>
              <a:defRPr lang="en-GB" sz="900" kern="1200" baseline="0">
                <a:solidFill>
                  <a:schemeClr val="tx1"/>
                </a:solidFill>
                <a:latin typeface="Arial" pitchFamily="34" charset="0"/>
                <a:ea typeface="+mn-ea"/>
                <a:cs typeface="Arial" pitchFamily="34" charset="0"/>
              </a:defRPr>
            </a:lvl6pPr>
            <a:lvl7pPr marL="895350" indent="-174625" algn="l" defTabSz="914400" rtl="0" eaLnBrk="1" latinLnBrk="0" hangingPunct="1">
              <a:lnSpc>
                <a:spcPct val="110000"/>
              </a:lnSpc>
              <a:spcBef>
                <a:spcPts val="600"/>
              </a:spcBef>
              <a:buClr>
                <a:srgbClr val="97989A"/>
              </a:buClr>
              <a:buFont typeface="Arial" pitchFamily="34" charset="0"/>
              <a:buChar char="■"/>
              <a:defRPr lang="en-GB" sz="900" kern="1200" baseline="0">
                <a:solidFill>
                  <a:schemeClr val="tx1"/>
                </a:solidFill>
                <a:latin typeface="Arial" pitchFamily="34" charset="0"/>
                <a:ea typeface="+mn-ea"/>
                <a:cs typeface="Arial" pitchFamily="34" charset="0"/>
              </a:defRPr>
            </a:lvl7pPr>
            <a:lvl8pPr marL="1081088" indent="-185738" algn="l" defTabSz="914400" rtl="0" eaLnBrk="1" latinLnBrk="0" hangingPunct="1">
              <a:lnSpc>
                <a:spcPct val="110000"/>
              </a:lnSpc>
              <a:spcBef>
                <a:spcPts val="600"/>
              </a:spcBef>
              <a:buClr>
                <a:srgbClr val="97989A"/>
              </a:buClr>
              <a:buFont typeface="Arial" pitchFamily="34" charset="0"/>
              <a:buChar char="–"/>
              <a:defRPr lang="en-GB" sz="900" kern="1200" baseline="0">
                <a:solidFill>
                  <a:schemeClr val="tx1"/>
                </a:solidFill>
                <a:latin typeface="Arial" pitchFamily="34" charset="0"/>
                <a:ea typeface="+mn-ea"/>
                <a:cs typeface="+mn-cs"/>
              </a:defRPr>
            </a:lvl8pPr>
            <a:lvl9pPr marL="1255713" indent="-174625" algn="l" defTabSz="914400" rtl="0" eaLnBrk="1" latinLnBrk="0" hangingPunct="1">
              <a:lnSpc>
                <a:spcPct val="110000"/>
              </a:lnSpc>
              <a:spcBef>
                <a:spcPts val="600"/>
              </a:spcBef>
              <a:buClr>
                <a:srgbClr val="97989A"/>
              </a:buClr>
              <a:buFont typeface="Arial" pitchFamily="34" charset="0"/>
              <a:buChar char="■"/>
              <a:defRPr lang="en-GB" sz="900" kern="1200" baseline="0" dirty="0" smtClean="0">
                <a:solidFill>
                  <a:schemeClr val="tx1"/>
                </a:solidFill>
                <a:latin typeface="Arial" pitchFamily="34" charset="0"/>
                <a:ea typeface="+mn-ea"/>
                <a:cs typeface="Arial" pitchFamily="34" charset="0"/>
              </a:defRPr>
            </a:lvl9pPr>
          </a:lstStyle>
          <a:p>
            <a:r>
              <a:rPr lang="en-IN" sz="1200" dirty="0" smtClean="0"/>
              <a:t>Rashtriya Ispat Nigam Ltd. v. Union of India</a:t>
            </a:r>
          </a:p>
          <a:p>
            <a:pPr algn="r"/>
            <a:r>
              <a:rPr lang="en-US" sz="1200" dirty="0" smtClean="0"/>
              <a:t>1990 77 STC 182 (AP)</a:t>
            </a:r>
            <a:endParaRPr lang="en-IN" sz="1200" dirty="0"/>
          </a:p>
        </p:txBody>
      </p:sp>
      <p:sp>
        <p:nvSpPr>
          <p:cNvPr id="13"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Right to Use v. Transfer of Right to Use</a:t>
            </a:r>
            <a:endParaRPr lang="en-US" dirty="0"/>
          </a:p>
        </p:txBody>
      </p:sp>
    </p:spTree>
    <p:extLst>
      <p:ext uri="{BB962C8B-B14F-4D97-AF65-F5344CB8AC3E}">
        <p14:creationId xmlns="" xmlns:p14="http://schemas.microsoft.com/office/powerpoint/2010/main" val="2543974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
          <p:cNvPicPr>
            <a:picLocks noChangeAspect="1" noChangeArrowheads="1"/>
          </p:cNvPicPr>
          <p:nvPr/>
        </p:nvPicPr>
        <p:blipFill>
          <a:blip r:embed="rId2" cstate="print"/>
          <a:srcRect/>
          <a:stretch>
            <a:fillRect/>
          </a:stretch>
        </p:blipFill>
        <p:spPr bwMode="auto">
          <a:xfrm>
            <a:off x="4494033" y="1219200"/>
            <a:ext cx="3688744" cy="5257800"/>
          </a:xfrm>
          <a:prstGeom prst="rect">
            <a:avLst/>
          </a:prstGeom>
          <a:noFill/>
          <a:ln w="9525">
            <a:noFill/>
            <a:miter lim="800000"/>
            <a:headEnd/>
            <a:tailEnd/>
          </a:ln>
        </p:spPr>
      </p:pic>
      <p:sp>
        <p:nvSpPr>
          <p:cNvPr id="4"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Agenda</a:t>
            </a:r>
            <a:endParaRPr lang="en-US" dirty="0"/>
          </a:p>
        </p:txBody>
      </p:sp>
      <p:grpSp>
        <p:nvGrpSpPr>
          <p:cNvPr id="17" name="Group 16"/>
          <p:cNvGrpSpPr/>
          <p:nvPr/>
        </p:nvGrpSpPr>
        <p:grpSpPr>
          <a:xfrm>
            <a:off x="1451809" y="4205806"/>
            <a:ext cx="2971800" cy="2057400"/>
            <a:chOff x="173038" y="3689350"/>
            <a:chExt cx="2417763" cy="1797050"/>
          </a:xfrm>
        </p:grpSpPr>
        <p:pic>
          <p:nvPicPr>
            <p:cNvPr id="6" name="Picture 2"/>
            <p:cNvPicPr>
              <a:picLocks noChangeAspect="1" noChangeArrowheads="1"/>
            </p:cNvPicPr>
            <p:nvPr/>
          </p:nvPicPr>
          <p:blipFill>
            <a:blip r:embed="rId2" cstate="print"/>
            <a:srcRect/>
            <a:stretch>
              <a:fillRect/>
            </a:stretch>
          </p:blipFill>
          <p:spPr bwMode="auto">
            <a:xfrm>
              <a:off x="173038" y="3689350"/>
              <a:ext cx="2417763" cy="1797050"/>
            </a:xfrm>
            <a:prstGeom prst="rect">
              <a:avLst/>
            </a:prstGeom>
            <a:noFill/>
            <a:ln w="9525">
              <a:noFill/>
              <a:miter lim="800000"/>
              <a:headEnd/>
              <a:tailEnd/>
            </a:ln>
          </p:spPr>
        </p:pic>
        <p:sp>
          <p:nvSpPr>
            <p:cNvPr id="7" name="TextBox 6"/>
            <p:cNvSpPr txBox="1">
              <a:spLocks noChangeArrowheads="1"/>
            </p:cNvSpPr>
            <p:nvPr/>
          </p:nvSpPr>
          <p:spPr bwMode="auto">
            <a:xfrm>
              <a:off x="533400" y="4143148"/>
              <a:ext cx="1868158" cy="295712"/>
            </a:xfrm>
            <a:prstGeom prst="rect">
              <a:avLst/>
            </a:prstGeom>
            <a:noFill/>
            <a:ln w="9525">
              <a:noFill/>
              <a:miter lim="800000"/>
              <a:headEnd/>
              <a:tailEnd/>
            </a:ln>
          </p:spPr>
          <p:txBody>
            <a:bodyPr wrap="square">
              <a:spAutoFit/>
            </a:bodyPr>
            <a:lstStyle/>
            <a:p>
              <a:pPr marL="0" lvl="2" eaLnBrk="0" hangingPunct="0">
                <a:spcBef>
                  <a:spcPct val="20000"/>
                </a:spcBef>
                <a:buClr>
                  <a:srgbClr val="DA0000"/>
                </a:buClr>
                <a:buSzPct val="70000"/>
              </a:pPr>
              <a:endParaRPr lang="en-US" sz="1600" b="1" dirty="0" smtClean="0">
                <a:solidFill>
                  <a:schemeClr val="tx2"/>
                </a:solidFill>
                <a:latin typeface="Calibri" pitchFamily="34" charset="0"/>
              </a:endParaRPr>
            </a:p>
          </p:txBody>
        </p:sp>
      </p:grpSp>
      <p:pic>
        <p:nvPicPr>
          <p:cNvPr id="11" name="Picture 2"/>
          <p:cNvPicPr>
            <a:picLocks noChangeAspect="1" noChangeArrowheads="1"/>
          </p:cNvPicPr>
          <p:nvPr/>
        </p:nvPicPr>
        <p:blipFill>
          <a:blip r:embed="rId2" cstate="print"/>
          <a:srcRect/>
          <a:stretch>
            <a:fillRect/>
          </a:stretch>
        </p:blipFill>
        <p:spPr bwMode="auto">
          <a:xfrm>
            <a:off x="786543" y="1413914"/>
            <a:ext cx="2768038" cy="2057400"/>
          </a:xfrm>
          <a:prstGeom prst="rect">
            <a:avLst/>
          </a:prstGeom>
          <a:noFill/>
          <a:ln w="9525">
            <a:noFill/>
            <a:miter lim="800000"/>
            <a:headEnd/>
            <a:tailEnd/>
          </a:ln>
        </p:spPr>
      </p:pic>
      <p:sp>
        <p:nvSpPr>
          <p:cNvPr id="12" name="TextBox 13"/>
          <p:cNvSpPr txBox="1">
            <a:spLocks noChangeArrowheads="1"/>
          </p:cNvSpPr>
          <p:nvPr/>
        </p:nvSpPr>
        <p:spPr bwMode="auto">
          <a:xfrm>
            <a:off x="1208949" y="2149419"/>
            <a:ext cx="1981200" cy="338554"/>
          </a:xfrm>
          <a:prstGeom prst="rect">
            <a:avLst/>
          </a:prstGeom>
          <a:noFill/>
          <a:ln w="9525">
            <a:noFill/>
            <a:miter lim="800000"/>
            <a:headEnd/>
            <a:tailEnd/>
          </a:ln>
        </p:spPr>
        <p:txBody>
          <a:bodyPr wrap="square">
            <a:spAutoFit/>
          </a:bodyPr>
          <a:lstStyle/>
          <a:p>
            <a:pPr eaLnBrk="0" hangingPunct="0">
              <a:spcBef>
                <a:spcPct val="20000"/>
              </a:spcBef>
              <a:buClr>
                <a:srgbClr val="DA0000"/>
              </a:buClr>
              <a:buSzPct val="70000"/>
            </a:pPr>
            <a:r>
              <a:rPr lang="en-US" sz="1600" b="1" dirty="0" smtClean="0">
                <a:solidFill>
                  <a:schemeClr val="tx2"/>
                </a:solidFill>
                <a:latin typeface="Calibri" pitchFamily="34" charset="0"/>
              </a:rPr>
              <a:t>Aspect Theory </a:t>
            </a:r>
          </a:p>
        </p:txBody>
      </p:sp>
      <p:sp>
        <p:nvSpPr>
          <p:cNvPr id="14" name="TextBox 13"/>
          <p:cNvSpPr txBox="1"/>
          <p:nvPr/>
        </p:nvSpPr>
        <p:spPr>
          <a:xfrm>
            <a:off x="4876800" y="2045375"/>
            <a:ext cx="3198633" cy="584775"/>
          </a:xfrm>
          <a:prstGeom prst="rect">
            <a:avLst/>
          </a:prstGeom>
          <a:noFill/>
        </p:spPr>
        <p:txBody>
          <a:bodyPr wrap="square" rtlCol="0">
            <a:spAutoFit/>
          </a:bodyPr>
          <a:lstStyle/>
          <a:p>
            <a:r>
              <a:rPr lang="en-US" sz="1600" b="1" dirty="0" smtClean="0">
                <a:solidFill>
                  <a:schemeClr val="tx2"/>
                </a:solidFill>
                <a:latin typeface="Calibri" pitchFamily="34" charset="0"/>
              </a:rPr>
              <a:t>Transactions-Levy of tax by Centre and State</a:t>
            </a:r>
          </a:p>
        </p:txBody>
      </p:sp>
      <p:sp>
        <p:nvSpPr>
          <p:cNvPr id="19" name="Oval 18"/>
          <p:cNvSpPr/>
          <p:nvPr/>
        </p:nvSpPr>
        <p:spPr>
          <a:xfrm>
            <a:off x="1147009" y="1740575"/>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1</a:t>
            </a:r>
          </a:p>
        </p:txBody>
      </p:sp>
      <p:sp>
        <p:nvSpPr>
          <p:cNvPr id="21" name="Oval 20"/>
          <p:cNvSpPr/>
          <p:nvPr/>
        </p:nvSpPr>
        <p:spPr>
          <a:xfrm>
            <a:off x="1894749" y="4396340"/>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2</a:t>
            </a:r>
          </a:p>
        </p:txBody>
      </p:sp>
      <p:sp>
        <p:nvSpPr>
          <p:cNvPr id="22" name="Oval 21"/>
          <p:cNvSpPr/>
          <p:nvPr/>
        </p:nvSpPr>
        <p:spPr>
          <a:xfrm>
            <a:off x="5139632" y="1749385"/>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3</a:t>
            </a:r>
          </a:p>
        </p:txBody>
      </p:sp>
      <p:graphicFrame>
        <p:nvGraphicFramePr>
          <p:cNvPr id="23" name="Table 22"/>
          <p:cNvGraphicFramePr>
            <a:graphicFrameLocks noGrp="1"/>
          </p:cNvGraphicFramePr>
          <p:nvPr>
            <p:extLst/>
          </p:nvPr>
        </p:nvGraphicFramePr>
        <p:xfrm>
          <a:off x="5106896" y="2584370"/>
          <a:ext cx="2738440" cy="3079440"/>
        </p:xfrm>
        <a:graphic>
          <a:graphicData uri="http://schemas.openxmlformats.org/drawingml/2006/table">
            <a:tbl>
              <a:tblPr firstRow="1" bandRow="1">
                <a:tableStyleId>{00A15C55-8517-42AA-B614-E9B94910E393}</a:tableStyleId>
              </a:tblPr>
              <a:tblGrid>
                <a:gridCol w="260637"/>
                <a:gridCol w="2477803"/>
              </a:tblGrid>
              <a:tr h="404201">
                <a:tc>
                  <a:txBody>
                    <a:bodyPr/>
                    <a:lstStyle/>
                    <a:p>
                      <a:pPr algn="ctr"/>
                      <a:r>
                        <a:rPr lang="en-US" sz="1400" b="1" dirty="0" smtClean="0">
                          <a:solidFill>
                            <a:srgbClr val="007C92"/>
                          </a:solidFill>
                        </a:rPr>
                        <a:t>A</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Renting of Immovable</a:t>
                      </a:r>
                      <a:r>
                        <a:rPr lang="en-US" sz="1400" b="1" baseline="0" dirty="0" smtClean="0">
                          <a:solidFill>
                            <a:srgbClr val="007C92"/>
                          </a:solidFill>
                          <a:latin typeface="Calibri" panose="020F0502020204030204" pitchFamily="34" charset="0"/>
                          <a:cs typeface="Calibri" panose="020F0502020204030204" pitchFamily="34" charset="0"/>
                        </a:rPr>
                        <a:t> property</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B</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Hiring,</a:t>
                      </a:r>
                      <a:r>
                        <a:rPr lang="en-US" sz="1400" b="1" baseline="0" dirty="0" smtClean="0">
                          <a:solidFill>
                            <a:srgbClr val="007C92"/>
                          </a:solidFill>
                          <a:latin typeface="Calibri" panose="020F0502020204030204" pitchFamily="34" charset="0"/>
                          <a:cs typeface="Calibri" panose="020F0502020204030204" pitchFamily="34" charset="0"/>
                        </a:rPr>
                        <a:t> leasing and licensing of goods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C</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Software</a:t>
                      </a:r>
                      <a:r>
                        <a:rPr lang="en-US" sz="1400" b="1" baseline="0" dirty="0" smtClean="0">
                          <a:solidFill>
                            <a:srgbClr val="007C92"/>
                          </a:solidFill>
                          <a:latin typeface="Calibri" panose="020F0502020204030204" pitchFamily="34" charset="0"/>
                          <a:cs typeface="Calibri" panose="020F0502020204030204" pitchFamily="34" charset="0"/>
                        </a:rPr>
                        <a:t> development/ licensing of software</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64999">
                <a:tc>
                  <a:txBody>
                    <a:bodyPr/>
                    <a:lstStyle/>
                    <a:p>
                      <a:pPr algn="ctr"/>
                      <a:r>
                        <a:rPr lang="en-US" sz="1400" b="1" dirty="0" smtClean="0">
                          <a:solidFill>
                            <a:srgbClr val="007C92"/>
                          </a:solidFill>
                        </a:rPr>
                        <a:t>D</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baseline="0" dirty="0" smtClean="0">
                          <a:solidFill>
                            <a:srgbClr val="007C92"/>
                          </a:solidFill>
                          <a:latin typeface="Calibri" panose="020F0502020204030204" pitchFamily="34" charset="0"/>
                          <a:cs typeface="Calibri" panose="020F0502020204030204" pitchFamily="34" charset="0"/>
                        </a:rPr>
                        <a:t>Works contract</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04201">
                <a:tc>
                  <a:txBody>
                    <a:bodyPr/>
                    <a:lstStyle/>
                    <a:p>
                      <a:pPr algn="ctr"/>
                      <a:r>
                        <a:rPr lang="en-US" sz="1400" b="1" dirty="0" smtClean="0">
                          <a:solidFill>
                            <a:srgbClr val="007C92"/>
                          </a:solidFill>
                        </a:rPr>
                        <a:t>E</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baseline="0" dirty="0" smtClean="0">
                          <a:solidFill>
                            <a:srgbClr val="007C92"/>
                          </a:solidFill>
                          <a:latin typeface="Calibri" panose="020F0502020204030204" pitchFamily="34" charset="0"/>
                          <a:cs typeface="Calibri" panose="020F0502020204030204" pitchFamily="34" charset="0"/>
                        </a:rPr>
                        <a:t>Catering contracts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F</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Broadcasting</a:t>
                      </a:r>
                      <a:r>
                        <a:rPr lang="en-US" sz="1400" b="1" baseline="0" dirty="0" smtClean="0">
                          <a:solidFill>
                            <a:srgbClr val="007C92"/>
                          </a:solidFill>
                          <a:latin typeface="Calibri" panose="020F0502020204030204" pitchFamily="34" charset="0"/>
                          <a:cs typeface="Calibri" panose="020F0502020204030204" pitchFamily="34" charset="0"/>
                        </a:rPr>
                        <a:t> services by DTH Operators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6" name="TextBox 13"/>
          <p:cNvSpPr txBox="1">
            <a:spLocks noChangeArrowheads="1"/>
          </p:cNvSpPr>
          <p:nvPr/>
        </p:nvSpPr>
        <p:spPr bwMode="auto">
          <a:xfrm>
            <a:off x="2052275" y="4972109"/>
            <a:ext cx="1981200" cy="584775"/>
          </a:xfrm>
          <a:prstGeom prst="rect">
            <a:avLst/>
          </a:prstGeom>
          <a:noFill/>
          <a:ln w="9525">
            <a:noFill/>
            <a:miter lim="800000"/>
            <a:headEnd/>
            <a:tailEnd/>
          </a:ln>
        </p:spPr>
        <p:txBody>
          <a:bodyPr wrap="square">
            <a:spAutoFit/>
          </a:bodyPr>
          <a:lstStyle/>
          <a:p>
            <a:pPr eaLnBrk="0" hangingPunct="0">
              <a:spcBef>
                <a:spcPct val="20000"/>
              </a:spcBef>
              <a:buClr>
                <a:srgbClr val="DA0000"/>
              </a:buClr>
              <a:buSzPct val="70000"/>
            </a:pPr>
            <a:r>
              <a:rPr lang="en-US" sz="1600" b="1" dirty="0" smtClean="0">
                <a:solidFill>
                  <a:schemeClr val="tx2"/>
                </a:solidFill>
                <a:latin typeface="Calibri" pitchFamily="34" charset="0"/>
              </a:rPr>
              <a:t>List of Taxes- Centre and State Levy</a:t>
            </a:r>
          </a:p>
        </p:txBody>
      </p:sp>
      <p:sp>
        <p:nvSpPr>
          <p:cNvPr id="18" name="Rectangle 17"/>
          <p:cNvSpPr/>
          <p:nvPr/>
        </p:nvSpPr>
        <p:spPr>
          <a:xfrm>
            <a:off x="1081591" y="4120330"/>
            <a:ext cx="3643341" cy="2142876"/>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IN" dirty="0"/>
          </a:p>
        </p:txBody>
      </p:sp>
      <p:sp>
        <p:nvSpPr>
          <p:cNvPr id="20" name="Rectangle 19"/>
          <p:cNvSpPr/>
          <p:nvPr/>
        </p:nvSpPr>
        <p:spPr>
          <a:xfrm>
            <a:off x="86764" y="1240969"/>
            <a:ext cx="3643341" cy="289560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IN" dirty="0"/>
          </a:p>
        </p:txBody>
      </p:sp>
      <p:sp>
        <p:nvSpPr>
          <p:cNvPr id="25" name="Oval 24"/>
          <p:cNvSpPr/>
          <p:nvPr/>
        </p:nvSpPr>
        <p:spPr>
          <a:xfrm>
            <a:off x="4789309" y="3679900"/>
            <a:ext cx="2990848" cy="434900"/>
          </a:xfrm>
          <a:prstGeom prst="ellipse">
            <a:avLst/>
          </a:prstGeom>
          <a:noFill/>
          <a:ln w="28575">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Tree>
    <p:extLst>
      <p:ext uri="{BB962C8B-B14F-4D97-AF65-F5344CB8AC3E}">
        <p14:creationId xmlns="" xmlns:p14="http://schemas.microsoft.com/office/powerpoint/2010/main" val="40429360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12313" y="2710542"/>
            <a:ext cx="3429000" cy="2090057"/>
          </a:xfrm>
          <a:prstGeom prst="rect">
            <a:avLst/>
          </a:prstGeom>
          <a:solidFill>
            <a:schemeClr val="bg2">
              <a:lumMod val="20000"/>
              <a:lumOff val="80000"/>
            </a:schemeClr>
          </a:solidFill>
          <a:ln>
            <a:solidFill>
              <a:srgbClr val="003B76"/>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t" anchorCtr="0"/>
          <a:lstStyle/>
          <a:p>
            <a:r>
              <a:rPr lang="en-US" sz="1600" b="1" dirty="0" smtClean="0">
                <a:solidFill>
                  <a:schemeClr val="tx1"/>
                </a:solidFill>
              </a:rPr>
              <a:t>Section 66E (d) of Finance Act- Declared Services</a:t>
            </a:r>
          </a:p>
          <a:p>
            <a:endParaRPr lang="en-US" sz="1600" dirty="0">
              <a:solidFill>
                <a:schemeClr val="tx1"/>
              </a:solidFill>
            </a:endParaRPr>
          </a:p>
          <a:p>
            <a:r>
              <a:rPr lang="en-US" sz="1600" dirty="0">
                <a:solidFill>
                  <a:schemeClr val="tx1"/>
                </a:solidFill>
              </a:rPr>
              <a:t>D</a:t>
            </a:r>
            <a:r>
              <a:rPr lang="en-US" sz="1600" dirty="0" smtClean="0">
                <a:solidFill>
                  <a:schemeClr val="tx1"/>
                </a:solidFill>
              </a:rPr>
              <a:t>evelopment</a:t>
            </a:r>
            <a:r>
              <a:rPr lang="en-US" sz="1600" dirty="0">
                <a:solidFill>
                  <a:schemeClr val="tx1"/>
                </a:solidFill>
              </a:rPr>
              <a:t>, design, programming, </a:t>
            </a:r>
            <a:r>
              <a:rPr lang="en-US" sz="1600" dirty="0" smtClean="0">
                <a:solidFill>
                  <a:schemeClr val="tx1"/>
                </a:solidFill>
              </a:rPr>
              <a:t>customization,  </a:t>
            </a:r>
            <a:r>
              <a:rPr lang="en-US" sz="1600" dirty="0">
                <a:solidFill>
                  <a:schemeClr val="tx1"/>
                </a:solidFill>
              </a:rPr>
              <a:t>adaptation, </a:t>
            </a:r>
            <a:r>
              <a:rPr lang="en-US" sz="1600" dirty="0" smtClean="0">
                <a:solidFill>
                  <a:schemeClr val="tx1"/>
                </a:solidFill>
              </a:rPr>
              <a:t>up gradation, </a:t>
            </a:r>
            <a:r>
              <a:rPr lang="en-US" sz="1600" dirty="0">
                <a:solidFill>
                  <a:schemeClr val="tx1"/>
                </a:solidFill>
              </a:rPr>
              <a:t>enhancement, implementation of information technology software;</a:t>
            </a:r>
          </a:p>
        </p:txBody>
      </p:sp>
      <p:sp>
        <p:nvSpPr>
          <p:cNvPr id="7"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Statutory Provisions</a:t>
            </a:r>
            <a:endParaRPr lang="en-US" dirty="0"/>
          </a:p>
        </p:txBody>
      </p:sp>
      <p:sp>
        <p:nvSpPr>
          <p:cNvPr id="8" name="Rectangle 7"/>
          <p:cNvSpPr/>
          <p:nvPr/>
        </p:nvSpPr>
        <p:spPr>
          <a:xfrm>
            <a:off x="5257800" y="1562100"/>
            <a:ext cx="3352800" cy="1714500"/>
          </a:xfrm>
          <a:prstGeom prst="rect">
            <a:avLst/>
          </a:prstGeom>
          <a:solidFill>
            <a:schemeClr val="bg2">
              <a:lumMod val="20000"/>
              <a:lumOff val="80000"/>
            </a:schemeClr>
          </a:solidFill>
          <a:ln>
            <a:solidFill>
              <a:srgbClr val="003B76"/>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t" anchorCtr="0"/>
          <a:lstStyle/>
          <a:p>
            <a:r>
              <a:rPr lang="en-US" sz="1600" dirty="0" smtClean="0">
                <a:solidFill>
                  <a:schemeClr val="tx1"/>
                </a:solidFill>
              </a:rPr>
              <a:t>Development/ </a:t>
            </a:r>
            <a:r>
              <a:rPr lang="en-US" sz="1600" dirty="0" err="1" smtClean="0">
                <a:solidFill>
                  <a:schemeClr val="tx1"/>
                </a:solidFill>
              </a:rPr>
              <a:t>Upgradation</a:t>
            </a:r>
            <a:r>
              <a:rPr lang="en-US" sz="1600" dirty="0" smtClean="0">
                <a:solidFill>
                  <a:schemeClr val="tx1"/>
                </a:solidFill>
              </a:rPr>
              <a:t> of software-</a:t>
            </a:r>
          </a:p>
          <a:p>
            <a:r>
              <a:rPr lang="en-US" sz="1600" dirty="0">
                <a:solidFill>
                  <a:schemeClr val="tx1"/>
                </a:solidFill>
              </a:rPr>
              <a:t> </a:t>
            </a:r>
            <a:endParaRPr lang="en-US" sz="1600" dirty="0" smtClean="0">
              <a:solidFill>
                <a:schemeClr val="tx1"/>
              </a:solidFill>
            </a:endParaRPr>
          </a:p>
          <a:p>
            <a:r>
              <a:rPr lang="en-US" sz="1600" dirty="0" smtClean="0">
                <a:solidFill>
                  <a:schemeClr val="tx1"/>
                </a:solidFill>
              </a:rPr>
              <a:t>If the software is transferred along with development/</a:t>
            </a:r>
            <a:r>
              <a:rPr lang="en-US" sz="1600" dirty="0" err="1" smtClean="0">
                <a:solidFill>
                  <a:schemeClr val="tx1"/>
                </a:solidFill>
              </a:rPr>
              <a:t>upgradation</a:t>
            </a:r>
            <a:r>
              <a:rPr lang="en-US" sz="1600" dirty="0" smtClean="0">
                <a:solidFill>
                  <a:schemeClr val="tx1"/>
                </a:solidFill>
              </a:rPr>
              <a:t> service- </a:t>
            </a:r>
            <a:r>
              <a:rPr lang="en-US" sz="1600" dirty="0" err="1" smtClean="0">
                <a:solidFill>
                  <a:schemeClr val="tx1"/>
                </a:solidFill>
              </a:rPr>
              <a:t>Leviable</a:t>
            </a:r>
            <a:r>
              <a:rPr lang="en-US" sz="1600" dirty="0" smtClean="0">
                <a:solidFill>
                  <a:schemeClr val="tx1"/>
                </a:solidFill>
              </a:rPr>
              <a:t> to works Contract</a:t>
            </a:r>
            <a:endParaRPr lang="en-US" sz="1600" dirty="0">
              <a:solidFill>
                <a:schemeClr val="tx1"/>
              </a:solidFill>
            </a:endParaRPr>
          </a:p>
          <a:p>
            <a:endParaRPr lang="en-US" sz="1400" i="1" dirty="0">
              <a:solidFill>
                <a:schemeClr val="tx1"/>
              </a:solidFill>
            </a:endParaRPr>
          </a:p>
          <a:p>
            <a:endParaRPr lang="en-US" sz="1200" i="1" dirty="0">
              <a:solidFill>
                <a:schemeClr val="tx1"/>
              </a:solidFill>
            </a:endParaRPr>
          </a:p>
        </p:txBody>
      </p:sp>
      <p:sp>
        <p:nvSpPr>
          <p:cNvPr id="6" name="Oval 5"/>
          <p:cNvSpPr/>
          <p:nvPr/>
        </p:nvSpPr>
        <p:spPr>
          <a:xfrm>
            <a:off x="3406557" y="3694793"/>
            <a:ext cx="2286000" cy="1828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dirty="0" smtClean="0"/>
              <a:t>Development/ Licensing  of software-</a:t>
            </a:r>
            <a:endParaRPr lang="en-IN" dirty="0"/>
          </a:p>
        </p:txBody>
      </p:sp>
      <p:sp>
        <p:nvSpPr>
          <p:cNvPr id="9" name="Rectangle 8"/>
          <p:cNvSpPr/>
          <p:nvPr/>
        </p:nvSpPr>
        <p:spPr>
          <a:xfrm>
            <a:off x="5334001" y="4609193"/>
            <a:ext cx="3352800" cy="1714500"/>
          </a:xfrm>
          <a:prstGeom prst="rect">
            <a:avLst/>
          </a:prstGeom>
          <a:solidFill>
            <a:schemeClr val="bg2">
              <a:lumMod val="20000"/>
              <a:lumOff val="80000"/>
            </a:schemeClr>
          </a:solidFill>
          <a:ln>
            <a:solidFill>
              <a:srgbClr val="003B76"/>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t" anchorCtr="0"/>
          <a:lstStyle/>
          <a:p>
            <a:endParaRPr lang="en-US" sz="1400" i="1" dirty="0">
              <a:solidFill>
                <a:schemeClr val="tx1"/>
              </a:solidFill>
            </a:endParaRPr>
          </a:p>
          <a:p>
            <a:r>
              <a:rPr lang="en-US" sz="1600" dirty="0" smtClean="0">
                <a:solidFill>
                  <a:schemeClr val="tx1"/>
                </a:solidFill>
              </a:rPr>
              <a:t>Licensing of </a:t>
            </a:r>
            <a:r>
              <a:rPr lang="en-US" sz="1600" dirty="0">
                <a:solidFill>
                  <a:schemeClr val="tx1"/>
                </a:solidFill>
              </a:rPr>
              <a:t>s</a:t>
            </a:r>
            <a:r>
              <a:rPr lang="en-US" sz="1600" dirty="0" smtClean="0">
                <a:solidFill>
                  <a:schemeClr val="tx1"/>
                </a:solidFill>
              </a:rPr>
              <a:t>oftware- </a:t>
            </a:r>
          </a:p>
          <a:p>
            <a:endParaRPr lang="en-US" sz="1600" dirty="0">
              <a:solidFill>
                <a:schemeClr val="tx1"/>
              </a:solidFill>
            </a:endParaRPr>
          </a:p>
          <a:p>
            <a:r>
              <a:rPr lang="en-US" sz="1600" dirty="0" smtClean="0">
                <a:solidFill>
                  <a:schemeClr val="tx1"/>
                </a:solidFill>
              </a:rPr>
              <a:t>VAT/service tax depending on whether there is a transfer of right to use</a:t>
            </a:r>
          </a:p>
          <a:p>
            <a:endParaRPr lang="en-US" sz="1400" i="1" dirty="0">
              <a:solidFill>
                <a:schemeClr val="tx1"/>
              </a:solidFill>
            </a:endParaRPr>
          </a:p>
          <a:p>
            <a:endParaRPr lang="en-US" sz="1200" i="1" dirty="0">
              <a:solidFill>
                <a:schemeClr val="tx1"/>
              </a:solidFill>
            </a:endParaRPr>
          </a:p>
        </p:txBody>
      </p:sp>
    </p:spTree>
    <p:extLst>
      <p:ext uri="{BB962C8B-B14F-4D97-AF65-F5344CB8AC3E}">
        <p14:creationId xmlns="" xmlns:p14="http://schemas.microsoft.com/office/powerpoint/2010/main" val="21016734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969457128"/>
              </p:ext>
            </p:extLst>
          </p:nvPr>
        </p:nvGraphicFramePr>
        <p:xfrm>
          <a:off x="609599" y="1371601"/>
          <a:ext cx="7848600" cy="3169920"/>
        </p:xfrm>
        <a:graphic>
          <a:graphicData uri="http://schemas.openxmlformats.org/drawingml/2006/table">
            <a:tbl>
              <a:tblPr firstRow="1" bandRow="1">
                <a:tableStyleId>{5C22544A-7EE6-4342-B048-85BDC9FD1C3A}</a:tableStyleId>
              </a:tblPr>
              <a:tblGrid>
                <a:gridCol w="2616200"/>
                <a:gridCol w="1879601"/>
                <a:gridCol w="3352799"/>
              </a:tblGrid>
              <a:tr h="197268">
                <a:tc>
                  <a:txBody>
                    <a:bodyPr/>
                    <a:lstStyle/>
                    <a:p>
                      <a:r>
                        <a:rPr lang="en-US" sz="1400" dirty="0" smtClean="0"/>
                        <a:t>Case</a:t>
                      </a:r>
                      <a:endParaRPr lang="en-IN" sz="1400" dirty="0"/>
                    </a:p>
                  </a:txBody>
                  <a:tcPr/>
                </a:tc>
                <a:tc>
                  <a:txBody>
                    <a:bodyPr/>
                    <a:lstStyle/>
                    <a:p>
                      <a:r>
                        <a:rPr lang="en-US" sz="1400" dirty="0" smtClean="0"/>
                        <a:t>Issue</a:t>
                      </a:r>
                      <a:endParaRPr lang="en-IN" sz="1400" dirty="0"/>
                    </a:p>
                  </a:txBody>
                  <a:tcPr/>
                </a:tc>
                <a:tc>
                  <a:txBody>
                    <a:bodyPr/>
                    <a:lstStyle/>
                    <a:p>
                      <a:r>
                        <a:rPr lang="en-US" sz="1400" dirty="0" smtClean="0"/>
                        <a:t>Decision</a:t>
                      </a:r>
                      <a:endParaRPr lang="en-IN" sz="1400" dirty="0"/>
                    </a:p>
                  </a:txBody>
                  <a:tcPr/>
                </a:tc>
              </a:tr>
              <a:tr h="1134293">
                <a:tc>
                  <a:txBody>
                    <a:bodyPr/>
                    <a:lstStyle/>
                    <a:p>
                      <a:r>
                        <a:rPr lang="en-US" sz="1400" b="1" dirty="0" smtClean="0"/>
                        <a:t>Sasken</a:t>
                      </a:r>
                      <a:r>
                        <a:rPr lang="en-US" sz="1400" b="1" baseline="0" dirty="0" smtClean="0"/>
                        <a:t> Communication </a:t>
                      </a:r>
                      <a:r>
                        <a:rPr lang="en-US" sz="1400" b="1" dirty="0" smtClean="0"/>
                        <a:t>Technologies</a:t>
                      </a:r>
                      <a:r>
                        <a:rPr lang="en-US" sz="1400" b="1" baseline="0" dirty="0" smtClean="0"/>
                        <a:t> Ltd. v. Joint Commissioner of Commercial Tax</a:t>
                      </a:r>
                    </a:p>
                    <a:p>
                      <a:r>
                        <a:rPr lang="en-IN" sz="1400" kern="1200" dirty="0" smtClean="0">
                          <a:solidFill>
                            <a:schemeClr val="dk1"/>
                          </a:solidFill>
                          <a:effectLst/>
                          <a:latin typeface="+mn-lt"/>
                          <a:ea typeface="+mn-ea"/>
                          <a:cs typeface="+mn-cs"/>
                        </a:rPr>
                        <a:t>(</a:t>
                      </a:r>
                      <a:r>
                        <a:rPr lang="en-IN" sz="1400" b="1" kern="1200" dirty="0" smtClean="0">
                          <a:solidFill>
                            <a:schemeClr val="dk1"/>
                          </a:solidFill>
                          <a:latin typeface="+mn-lt"/>
                          <a:ea typeface="+mn-ea"/>
                          <a:cs typeface="+mn-cs"/>
                        </a:rPr>
                        <a:t>2012) 55 VST 89 (Karn)</a:t>
                      </a:r>
                      <a:endParaRPr lang="en-US" sz="1400" b="1" kern="1200" dirty="0" smtClean="0">
                        <a:solidFill>
                          <a:schemeClr val="dk1"/>
                        </a:solidFill>
                        <a:latin typeface="+mn-lt"/>
                        <a:ea typeface="+mn-ea"/>
                        <a:cs typeface="+mn-cs"/>
                      </a:endParaRPr>
                    </a:p>
                    <a:p>
                      <a:endParaRPr lang="en-IN" sz="1400" dirty="0"/>
                    </a:p>
                  </a:txBody>
                  <a:tcPr/>
                </a:tc>
                <a:tc>
                  <a:txBody>
                    <a:bodyPr/>
                    <a:lstStyle/>
                    <a:p>
                      <a:r>
                        <a:rPr lang="en-US" sz="1400" dirty="0" smtClean="0"/>
                        <a:t>Whether the</a:t>
                      </a:r>
                      <a:r>
                        <a:rPr lang="en-US" sz="1400" baseline="0" dirty="0" smtClean="0"/>
                        <a:t> development of software is a works contract and accordingly leviable to VAT under Kanataka VAT Act</a:t>
                      </a:r>
                      <a:endParaRPr lang="en-IN" sz="1400" dirty="0"/>
                    </a:p>
                  </a:txBody>
                  <a:tcPr/>
                </a:tc>
                <a:tc>
                  <a:txBody>
                    <a:bodyPr/>
                    <a:lstStyle/>
                    <a:p>
                      <a:pPr marL="285750" indent="-285750">
                        <a:buFont typeface="Arial" panose="020B0604020202020204" pitchFamily="34" charset="0"/>
                        <a:buChar char="•"/>
                      </a:pPr>
                      <a:r>
                        <a:rPr lang="en-US" sz="1400" dirty="0" smtClean="0">
                          <a:solidFill>
                            <a:schemeClr val="tx1"/>
                          </a:solidFill>
                        </a:rPr>
                        <a:t>The rights and title of the software</a:t>
                      </a:r>
                      <a:r>
                        <a:rPr lang="en-US" sz="1400" baseline="0" dirty="0" smtClean="0">
                          <a:solidFill>
                            <a:schemeClr val="tx1"/>
                          </a:solidFill>
                        </a:rPr>
                        <a:t> sought to be developed by the Assessee always remains with the customer even before the software came into existence</a:t>
                      </a:r>
                    </a:p>
                    <a:p>
                      <a:pPr marL="285750" indent="-285750">
                        <a:buFont typeface="Arial" panose="020B0604020202020204" pitchFamily="34" charset="0"/>
                        <a:buChar char="•"/>
                      </a:pPr>
                      <a:r>
                        <a:rPr lang="en-US" sz="1400" baseline="0" dirty="0" smtClean="0">
                          <a:solidFill>
                            <a:schemeClr val="tx1"/>
                          </a:solidFill>
                        </a:rPr>
                        <a:t>The consideration received is for the development services and not for transfer of property in goods</a:t>
                      </a:r>
                    </a:p>
                    <a:p>
                      <a:pPr marL="285750" indent="-285750">
                        <a:buFont typeface="Arial" panose="020B0604020202020204" pitchFamily="34" charset="0"/>
                        <a:buChar char="•"/>
                      </a:pPr>
                      <a:r>
                        <a:rPr lang="en-US" sz="1400" b="1" baseline="0" dirty="0" smtClean="0">
                          <a:solidFill>
                            <a:schemeClr val="tx1"/>
                          </a:solidFill>
                        </a:rPr>
                        <a:t>As there is no transfer of title from the developer to the customer, there is no sale leviable to VAT.</a:t>
                      </a:r>
                    </a:p>
                    <a:p>
                      <a:pPr marL="285750" indent="-285750">
                        <a:buFont typeface="Arial" panose="020B0604020202020204" pitchFamily="34" charset="0"/>
                        <a:buChar char="•"/>
                      </a:pPr>
                      <a:endParaRPr lang="en-IN" sz="1400" dirty="0">
                        <a:solidFill>
                          <a:schemeClr val="tx1"/>
                        </a:solidFill>
                      </a:endParaRPr>
                    </a:p>
                  </a:txBody>
                  <a:tcPr/>
                </a:tc>
              </a:tr>
            </a:tbl>
          </a:graphicData>
        </a:graphic>
      </p:graphicFrame>
      <p:sp>
        <p:nvSpPr>
          <p:cNvPr id="6"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Development of Software-Litigation</a:t>
            </a:r>
            <a:endParaRPr lang="en-US" dirty="0"/>
          </a:p>
        </p:txBody>
      </p:sp>
      <p:sp>
        <p:nvSpPr>
          <p:cNvPr id="2" name="Pentagon 1"/>
          <p:cNvSpPr/>
          <p:nvPr/>
        </p:nvSpPr>
        <p:spPr>
          <a:xfrm>
            <a:off x="533400" y="5029200"/>
            <a:ext cx="8610600" cy="990600"/>
          </a:xfrm>
          <a:prstGeom prst="homePlat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400" dirty="0" smtClean="0">
                <a:solidFill>
                  <a:srgbClr val="FF0000"/>
                </a:solidFill>
              </a:rPr>
              <a:t>Present position</a:t>
            </a:r>
          </a:p>
          <a:p>
            <a:pPr algn="ctr"/>
            <a:r>
              <a:rPr lang="en-US" sz="1400" dirty="0" smtClean="0"/>
              <a:t>Depending </a:t>
            </a:r>
            <a:r>
              <a:rPr lang="en-US" sz="1400" dirty="0"/>
              <a:t>on the terms of the </a:t>
            </a:r>
            <a:r>
              <a:rPr lang="en-US" sz="1400" dirty="0" smtClean="0"/>
              <a:t>agreement and the time of transfer of title, the transaction is leviable to service tax or VAT</a:t>
            </a:r>
            <a:endParaRPr lang="en-IN" sz="1400" dirty="0"/>
          </a:p>
        </p:txBody>
      </p:sp>
    </p:spTree>
    <p:extLst>
      <p:ext uri="{BB962C8B-B14F-4D97-AF65-F5344CB8AC3E}">
        <p14:creationId xmlns="" xmlns:p14="http://schemas.microsoft.com/office/powerpoint/2010/main" val="1115991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
          <p:cNvPicPr>
            <a:picLocks noChangeAspect="1" noChangeArrowheads="1"/>
          </p:cNvPicPr>
          <p:nvPr/>
        </p:nvPicPr>
        <p:blipFill>
          <a:blip r:embed="rId2" cstate="print"/>
          <a:srcRect/>
          <a:stretch>
            <a:fillRect/>
          </a:stretch>
        </p:blipFill>
        <p:spPr bwMode="auto">
          <a:xfrm>
            <a:off x="4494033" y="1219200"/>
            <a:ext cx="3688744" cy="5257800"/>
          </a:xfrm>
          <a:prstGeom prst="rect">
            <a:avLst/>
          </a:prstGeom>
          <a:noFill/>
          <a:ln w="9525">
            <a:noFill/>
            <a:miter lim="800000"/>
            <a:headEnd/>
            <a:tailEnd/>
          </a:ln>
        </p:spPr>
      </p:pic>
      <p:sp>
        <p:nvSpPr>
          <p:cNvPr id="4"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Agenda</a:t>
            </a:r>
            <a:endParaRPr lang="en-US" dirty="0"/>
          </a:p>
        </p:txBody>
      </p:sp>
      <p:grpSp>
        <p:nvGrpSpPr>
          <p:cNvPr id="17" name="Group 16"/>
          <p:cNvGrpSpPr/>
          <p:nvPr/>
        </p:nvGrpSpPr>
        <p:grpSpPr>
          <a:xfrm>
            <a:off x="1451809" y="4205806"/>
            <a:ext cx="2971800" cy="2057400"/>
            <a:chOff x="173038" y="3689350"/>
            <a:chExt cx="2417763" cy="1797050"/>
          </a:xfrm>
        </p:grpSpPr>
        <p:pic>
          <p:nvPicPr>
            <p:cNvPr id="6" name="Picture 2"/>
            <p:cNvPicPr>
              <a:picLocks noChangeAspect="1" noChangeArrowheads="1"/>
            </p:cNvPicPr>
            <p:nvPr/>
          </p:nvPicPr>
          <p:blipFill>
            <a:blip r:embed="rId2" cstate="print"/>
            <a:srcRect/>
            <a:stretch>
              <a:fillRect/>
            </a:stretch>
          </p:blipFill>
          <p:spPr bwMode="auto">
            <a:xfrm>
              <a:off x="173038" y="3689350"/>
              <a:ext cx="2417763" cy="1797050"/>
            </a:xfrm>
            <a:prstGeom prst="rect">
              <a:avLst/>
            </a:prstGeom>
            <a:noFill/>
            <a:ln w="9525">
              <a:noFill/>
              <a:miter lim="800000"/>
              <a:headEnd/>
              <a:tailEnd/>
            </a:ln>
          </p:spPr>
        </p:pic>
        <p:sp>
          <p:nvSpPr>
            <p:cNvPr id="7" name="TextBox 6"/>
            <p:cNvSpPr txBox="1">
              <a:spLocks noChangeArrowheads="1"/>
            </p:cNvSpPr>
            <p:nvPr/>
          </p:nvSpPr>
          <p:spPr bwMode="auto">
            <a:xfrm>
              <a:off x="533400" y="4143148"/>
              <a:ext cx="1868158" cy="295712"/>
            </a:xfrm>
            <a:prstGeom prst="rect">
              <a:avLst/>
            </a:prstGeom>
            <a:noFill/>
            <a:ln w="9525">
              <a:noFill/>
              <a:miter lim="800000"/>
              <a:headEnd/>
              <a:tailEnd/>
            </a:ln>
          </p:spPr>
          <p:txBody>
            <a:bodyPr wrap="square">
              <a:spAutoFit/>
            </a:bodyPr>
            <a:lstStyle/>
            <a:p>
              <a:pPr marL="0" lvl="2" eaLnBrk="0" hangingPunct="0">
                <a:spcBef>
                  <a:spcPct val="20000"/>
                </a:spcBef>
                <a:buClr>
                  <a:srgbClr val="DA0000"/>
                </a:buClr>
                <a:buSzPct val="70000"/>
              </a:pPr>
              <a:endParaRPr lang="en-US" sz="1600" b="1" dirty="0" smtClean="0">
                <a:solidFill>
                  <a:schemeClr val="tx2"/>
                </a:solidFill>
                <a:latin typeface="Calibri" pitchFamily="34" charset="0"/>
              </a:endParaRPr>
            </a:p>
          </p:txBody>
        </p:sp>
      </p:grpSp>
      <p:pic>
        <p:nvPicPr>
          <p:cNvPr id="11" name="Picture 2"/>
          <p:cNvPicPr>
            <a:picLocks noChangeAspect="1" noChangeArrowheads="1"/>
          </p:cNvPicPr>
          <p:nvPr/>
        </p:nvPicPr>
        <p:blipFill>
          <a:blip r:embed="rId2" cstate="print"/>
          <a:srcRect/>
          <a:stretch>
            <a:fillRect/>
          </a:stretch>
        </p:blipFill>
        <p:spPr bwMode="auto">
          <a:xfrm>
            <a:off x="786543" y="1413914"/>
            <a:ext cx="2768038" cy="2057400"/>
          </a:xfrm>
          <a:prstGeom prst="rect">
            <a:avLst/>
          </a:prstGeom>
          <a:noFill/>
          <a:ln w="9525">
            <a:noFill/>
            <a:miter lim="800000"/>
            <a:headEnd/>
            <a:tailEnd/>
          </a:ln>
        </p:spPr>
      </p:pic>
      <p:sp>
        <p:nvSpPr>
          <p:cNvPr id="12" name="TextBox 13"/>
          <p:cNvSpPr txBox="1">
            <a:spLocks noChangeArrowheads="1"/>
          </p:cNvSpPr>
          <p:nvPr/>
        </p:nvSpPr>
        <p:spPr bwMode="auto">
          <a:xfrm>
            <a:off x="1208949" y="2149419"/>
            <a:ext cx="1981200" cy="338554"/>
          </a:xfrm>
          <a:prstGeom prst="rect">
            <a:avLst/>
          </a:prstGeom>
          <a:noFill/>
          <a:ln w="9525">
            <a:noFill/>
            <a:miter lim="800000"/>
            <a:headEnd/>
            <a:tailEnd/>
          </a:ln>
        </p:spPr>
        <p:txBody>
          <a:bodyPr wrap="square">
            <a:spAutoFit/>
          </a:bodyPr>
          <a:lstStyle/>
          <a:p>
            <a:pPr eaLnBrk="0" hangingPunct="0">
              <a:spcBef>
                <a:spcPct val="20000"/>
              </a:spcBef>
              <a:buClr>
                <a:srgbClr val="DA0000"/>
              </a:buClr>
              <a:buSzPct val="70000"/>
            </a:pPr>
            <a:r>
              <a:rPr lang="en-US" sz="1600" b="1" dirty="0" smtClean="0">
                <a:solidFill>
                  <a:schemeClr val="tx2"/>
                </a:solidFill>
                <a:latin typeface="Calibri" pitchFamily="34" charset="0"/>
              </a:rPr>
              <a:t>Aspect Theory </a:t>
            </a:r>
          </a:p>
        </p:txBody>
      </p:sp>
      <p:sp>
        <p:nvSpPr>
          <p:cNvPr id="14" name="TextBox 13"/>
          <p:cNvSpPr txBox="1"/>
          <p:nvPr/>
        </p:nvSpPr>
        <p:spPr>
          <a:xfrm>
            <a:off x="4876800" y="2045375"/>
            <a:ext cx="3198633" cy="584775"/>
          </a:xfrm>
          <a:prstGeom prst="rect">
            <a:avLst/>
          </a:prstGeom>
          <a:noFill/>
        </p:spPr>
        <p:txBody>
          <a:bodyPr wrap="square" rtlCol="0">
            <a:spAutoFit/>
          </a:bodyPr>
          <a:lstStyle/>
          <a:p>
            <a:r>
              <a:rPr lang="en-US" sz="1600" b="1" dirty="0" smtClean="0">
                <a:solidFill>
                  <a:schemeClr val="tx2"/>
                </a:solidFill>
                <a:latin typeface="Calibri" pitchFamily="34" charset="0"/>
              </a:rPr>
              <a:t>Transactions-Levy of tax by Centre and State</a:t>
            </a:r>
          </a:p>
        </p:txBody>
      </p:sp>
      <p:sp>
        <p:nvSpPr>
          <p:cNvPr id="19" name="Oval 18"/>
          <p:cNvSpPr/>
          <p:nvPr/>
        </p:nvSpPr>
        <p:spPr>
          <a:xfrm>
            <a:off x="1147009" y="1740575"/>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1</a:t>
            </a:r>
          </a:p>
        </p:txBody>
      </p:sp>
      <p:sp>
        <p:nvSpPr>
          <p:cNvPr id="21" name="Oval 20"/>
          <p:cNvSpPr/>
          <p:nvPr/>
        </p:nvSpPr>
        <p:spPr>
          <a:xfrm>
            <a:off x="1894749" y="4396340"/>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2</a:t>
            </a:r>
          </a:p>
        </p:txBody>
      </p:sp>
      <p:sp>
        <p:nvSpPr>
          <p:cNvPr id="22" name="Oval 21"/>
          <p:cNvSpPr/>
          <p:nvPr/>
        </p:nvSpPr>
        <p:spPr>
          <a:xfrm>
            <a:off x="5139632" y="1749385"/>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3</a:t>
            </a:r>
          </a:p>
        </p:txBody>
      </p:sp>
      <p:graphicFrame>
        <p:nvGraphicFramePr>
          <p:cNvPr id="23" name="Table 22"/>
          <p:cNvGraphicFramePr>
            <a:graphicFrameLocks noGrp="1"/>
          </p:cNvGraphicFramePr>
          <p:nvPr>
            <p:extLst/>
          </p:nvPr>
        </p:nvGraphicFramePr>
        <p:xfrm>
          <a:off x="5106896" y="2584370"/>
          <a:ext cx="2738440" cy="3079440"/>
        </p:xfrm>
        <a:graphic>
          <a:graphicData uri="http://schemas.openxmlformats.org/drawingml/2006/table">
            <a:tbl>
              <a:tblPr firstRow="1" bandRow="1">
                <a:tableStyleId>{00A15C55-8517-42AA-B614-E9B94910E393}</a:tableStyleId>
              </a:tblPr>
              <a:tblGrid>
                <a:gridCol w="260637"/>
                <a:gridCol w="2477803"/>
              </a:tblGrid>
              <a:tr h="404201">
                <a:tc>
                  <a:txBody>
                    <a:bodyPr/>
                    <a:lstStyle/>
                    <a:p>
                      <a:pPr algn="ctr"/>
                      <a:r>
                        <a:rPr lang="en-US" sz="1400" b="1" dirty="0" smtClean="0">
                          <a:solidFill>
                            <a:srgbClr val="007C92"/>
                          </a:solidFill>
                        </a:rPr>
                        <a:t>A</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Renting of Immovable</a:t>
                      </a:r>
                      <a:r>
                        <a:rPr lang="en-US" sz="1400" b="1" baseline="0" dirty="0" smtClean="0">
                          <a:solidFill>
                            <a:srgbClr val="007C92"/>
                          </a:solidFill>
                          <a:latin typeface="Calibri" panose="020F0502020204030204" pitchFamily="34" charset="0"/>
                          <a:cs typeface="Calibri" panose="020F0502020204030204" pitchFamily="34" charset="0"/>
                        </a:rPr>
                        <a:t> property</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B</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Hiring,</a:t>
                      </a:r>
                      <a:r>
                        <a:rPr lang="en-US" sz="1400" b="1" baseline="0" dirty="0" smtClean="0">
                          <a:solidFill>
                            <a:srgbClr val="007C92"/>
                          </a:solidFill>
                          <a:latin typeface="Calibri" panose="020F0502020204030204" pitchFamily="34" charset="0"/>
                          <a:cs typeface="Calibri" panose="020F0502020204030204" pitchFamily="34" charset="0"/>
                        </a:rPr>
                        <a:t> leasing and licensing of goods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C</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Software</a:t>
                      </a:r>
                      <a:r>
                        <a:rPr lang="en-US" sz="1400" b="1" baseline="0" dirty="0" smtClean="0">
                          <a:solidFill>
                            <a:srgbClr val="007C92"/>
                          </a:solidFill>
                          <a:latin typeface="Calibri" panose="020F0502020204030204" pitchFamily="34" charset="0"/>
                          <a:cs typeface="Calibri" panose="020F0502020204030204" pitchFamily="34" charset="0"/>
                        </a:rPr>
                        <a:t> development/ licensing of software</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64999">
                <a:tc>
                  <a:txBody>
                    <a:bodyPr/>
                    <a:lstStyle/>
                    <a:p>
                      <a:pPr algn="ctr"/>
                      <a:r>
                        <a:rPr lang="en-US" sz="1400" b="1" dirty="0" smtClean="0">
                          <a:solidFill>
                            <a:srgbClr val="007C92"/>
                          </a:solidFill>
                        </a:rPr>
                        <a:t>D</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baseline="0" dirty="0" smtClean="0">
                          <a:solidFill>
                            <a:srgbClr val="007C92"/>
                          </a:solidFill>
                          <a:latin typeface="Calibri" panose="020F0502020204030204" pitchFamily="34" charset="0"/>
                          <a:cs typeface="Calibri" panose="020F0502020204030204" pitchFamily="34" charset="0"/>
                        </a:rPr>
                        <a:t>Works contract</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04201">
                <a:tc>
                  <a:txBody>
                    <a:bodyPr/>
                    <a:lstStyle/>
                    <a:p>
                      <a:pPr algn="ctr"/>
                      <a:r>
                        <a:rPr lang="en-US" sz="1400" b="1" dirty="0" smtClean="0">
                          <a:solidFill>
                            <a:srgbClr val="007C92"/>
                          </a:solidFill>
                        </a:rPr>
                        <a:t>E</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baseline="0" dirty="0" smtClean="0">
                          <a:solidFill>
                            <a:srgbClr val="007C92"/>
                          </a:solidFill>
                          <a:latin typeface="Calibri" panose="020F0502020204030204" pitchFamily="34" charset="0"/>
                          <a:cs typeface="Calibri" panose="020F0502020204030204" pitchFamily="34" charset="0"/>
                        </a:rPr>
                        <a:t>Catering contracts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F</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Broadcasting</a:t>
                      </a:r>
                      <a:r>
                        <a:rPr lang="en-US" sz="1400" b="1" baseline="0" dirty="0" smtClean="0">
                          <a:solidFill>
                            <a:srgbClr val="007C92"/>
                          </a:solidFill>
                          <a:latin typeface="Calibri" panose="020F0502020204030204" pitchFamily="34" charset="0"/>
                          <a:cs typeface="Calibri" panose="020F0502020204030204" pitchFamily="34" charset="0"/>
                        </a:rPr>
                        <a:t> services by DTH Operators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6" name="TextBox 13"/>
          <p:cNvSpPr txBox="1">
            <a:spLocks noChangeArrowheads="1"/>
          </p:cNvSpPr>
          <p:nvPr/>
        </p:nvSpPr>
        <p:spPr bwMode="auto">
          <a:xfrm>
            <a:off x="2052275" y="4972109"/>
            <a:ext cx="1981200" cy="584775"/>
          </a:xfrm>
          <a:prstGeom prst="rect">
            <a:avLst/>
          </a:prstGeom>
          <a:noFill/>
          <a:ln w="9525">
            <a:noFill/>
            <a:miter lim="800000"/>
            <a:headEnd/>
            <a:tailEnd/>
          </a:ln>
        </p:spPr>
        <p:txBody>
          <a:bodyPr wrap="square">
            <a:spAutoFit/>
          </a:bodyPr>
          <a:lstStyle/>
          <a:p>
            <a:pPr eaLnBrk="0" hangingPunct="0">
              <a:spcBef>
                <a:spcPct val="20000"/>
              </a:spcBef>
              <a:buClr>
                <a:srgbClr val="DA0000"/>
              </a:buClr>
              <a:buSzPct val="70000"/>
            </a:pPr>
            <a:r>
              <a:rPr lang="en-US" sz="1600" b="1" dirty="0" smtClean="0">
                <a:solidFill>
                  <a:schemeClr val="tx2"/>
                </a:solidFill>
                <a:latin typeface="Calibri" pitchFamily="34" charset="0"/>
              </a:rPr>
              <a:t>List of Taxes- Centre and State Levy</a:t>
            </a:r>
          </a:p>
        </p:txBody>
      </p:sp>
      <p:sp>
        <p:nvSpPr>
          <p:cNvPr id="18" name="Rectangle 17"/>
          <p:cNvSpPr/>
          <p:nvPr/>
        </p:nvSpPr>
        <p:spPr>
          <a:xfrm>
            <a:off x="1081591" y="4120330"/>
            <a:ext cx="3643341" cy="2142876"/>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IN" dirty="0"/>
          </a:p>
        </p:txBody>
      </p:sp>
      <p:sp>
        <p:nvSpPr>
          <p:cNvPr id="20" name="Rectangle 19"/>
          <p:cNvSpPr/>
          <p:nvPr/>
        </p:nvSpPr>
        <p:spPr>
          <a:xfrm>
            <a:off x="86764" y="1240969"/>
            <a:ext cx="3643341" cy="289560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IN" dirty="0"/>
          </a:p>
        </p:txBody>
      </p:sp>
      <p:sp>
        <p:nvSpPr>
          <p:cNvPr id="25" name="Oval 24"/>
          <p:cNvSpPr/>
          <p:nvPr/>
        </p:nvSpPr>
        <p:spPr>
          <a:xfrm>
            <a:off x="4789309" y="4213300"/>
            <a:ext cx="2990848" cy="434900"/>
          </a:xfrm>
          <a:prstGeom prst="ellipse">
            <a:avLst/>
          </a:prstGeom>
          <a:noFill/>
          <a:ln w="28575">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Tree>
    <p:extLst>
      <p:ext uri="{BB962C8B-B14F-4D97-AF65-F5344CB8AC3E}">
        <p14:creationId xmlns="" xmlns:p14="http://schemas.microsoft.com/office/powerpoint/2010/main" val="15706963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Statutory Provisions</a:t>
            </a:r>
            <a:endParaRPr lang="en-US" dirty="0"/>
          </a:p>
        </p:txBody>
      </p:sp>
      <p:sp>
        <p:nvSpPr>
          <p:cNvPr id="3" name="Rectangle 2"/>
          <p:cNvSpPr/>
          <p:nvPr/>
        </p:nvSpPr>
        <p:spPr>
          <a:xfrm>
            <a:off x="457200" y="1600200"/>
            <a:ext cx="6096000"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r>
              <a:rPr lang="en-US" b="1" dirty="0">
                <a:solidFill>
                  <a:schemeClr val="bg1"/>
                </a:solidFill>
              </a:rPr>
              <a:t>Section 66E (h)- Finance Act</a:t>
            </a:r>
          </a:p>
          <a:p>
            <a:endParaRPr lang="en-US" dirty="0">
              <a:solidFill>
                <a:schemeClr val="bg1"/>
              </a:solidFill>
            </a:endParaRPr>
          </a:p>
          <a:p>
            <a:r>
              <a:rPr lang="en-US" dirty="0">
                <a:solidFill>
                  <a:schemeClr val="bg1"/>
                </a:solidFill>
              </a:rPr>
              <a:t>Service portion in the execution of a </a:t>
            </a:r>
            <a:r>
              <a:rPr lang="en-US" b="1" dirty="0">
                <a:solidFill>
                  <a:schemeClr val="bg1"/>
                </a:solidFill>
              </a:rPr>
              <a:t>works contract</a:t>
            </a:r>
          </a:p>
        </p:txBody>
      </p:sp>
      <p:sp>
        <p:nvSpPr>
          <p:cNvPr id="6" name="Rectangle 5"/>
          <p:cNvSpPr/>
          <p:nvPr/>
        </p:nvSpPr>
        <p:spPr>
          <a:xfrm>
            <a:off x="1600200" y="3811614"/>
            <a:ext cx="7134225" cy="1295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r>
              <a:rPr lang="en-US" b="1" dirty="0">
                <a:solidFill>
                  <a:schemeClr val="bg1"/>
                </a:solidFill>
              </a:rPr>
              <a:t>Article 366(29A)- Tax on sale or purchase of goods includes:</a:t>
            </a:r>
          </a:p>
          <a:p>
            <a:endParaRPr lang="en-US" b="1" dirty="0">
              <a:solidFill>
                <a:schemeClr val="bg1"/>
              </a:solidFill>
            </a:endParaRPr>
          </a:p>
          <a:p>
            <a:r>
              <a:rPr lang="en-US" b="1" dirty="0">
                <a:solidFill>
                  <a:schemeClr val="bg1"/>
                </a:solidFill>
              </a:rPr>
              <a:t>(</a:t>
            </a:r>
            <a:r>
              <a:rPr lang="en-US" dirty="0">
                <a:solidFill>
                  <a:schemeClr val="bg1"/>
                </a:solidFill>
              </a:rPr>
              <a:t>b) </a:t>
            </a:r>
            <a:r>
              <a:rPr lang="en-IN" dirty="0">
                <a:solidFill>
                  <a:schemeClr val="bg1"/>
                </a:solidFill>
              </a:rPr>
              <a:t>a tax on the transfer of property in goods (whether as goods or in some other form) invoked in the </a:t>
            </a:r>
            <a:r>
              <a:rPr lang="en-IN" b="1" dirty="0">
                <a:solidFill>
                  <a:schemeClr val="bg1"/>
                </a:solidFill>
              </a:rPr>
              <a:t>execution of a works contract</a:t>
            </a:r>
          </a:p>
        </p:txBody>
      </p:sp>
    </p:spTree>
    <p:extLst>
      <p:ext uri="{BB962C8B-B14F-4D97-AF65-F5344CB8AC3E}">
        <p14:creationId xmlns="" xmlns:p14="http://schemas.microsoft.com/office/powerpoint/2010/main" val="14629300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 xmlns:p14="http://schemas.microsoft.com/office/powerpoint/2010/main" val="4285595126"/>
              </p:ext>
            </p:extLst>
          </p:nvPr>
        </p:nvGraphicFramePr>
        <p:xfrm>
          <a:off x="241711" y="1371600"/>
          <a:ext cx="8642350" cy="5029708"/>
        </p:xfrm>
        <a:graphic>
          <a:graphicData uri="http://schemas.openxmlformats.org/drawingml/2006/table">
            <a:tbl>
              <a:tblPr firstRow="1" bandRow="1">
                <a:tableStyleId>{C4B1156A-380E-4F78-BDF5-A606A8083BF9}</a:tableStyleId>
              </a:tblPr>
              <a:tblGrid>
                <a:gridCol w="2577689"/>
                <a:gridCol w="6064661"/>
              </a:tblGrid>
              <a:tr h="370840">
                <a:tc>
                  <a:txBody>
                    <a:bodyPr/>
                    <a:lstStyle/>
                    <a:p>
                      <a:r>
                        <a:rPr lang="en-US" sz="1500" dirty="0" smtClean="0"/>
                        <a:t>Cases</a:t>
                      </a:r>
                      <a:endParaRPr lang="en-US" sz="1500" dirty="0">
                        <a:solidFill>
                          <a:schemeClr val="bg1"/>
                        </a:solidFill>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500" dirty="0" smtClean="0">
                          <a:solidFill>
                            <a:schemeClr val="dk1"/>
                          </a:solidFill>
                        </a:rPr>
                        <a:t>Decision</a:t>
                      </a:r>
                      <a:endParaRPr lang="en-US" sz="1500" dirty="0">
                        <a:solidFill>
                          <a:schemeClr val="bg1"/>
                        </a:solidFill>
                      </a:endParaRP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500" b="1" kern="1200" baseline="0" dirty="0" smtClean="0">
                          <a:solidFill>
                            <a:schemeClr val="tx1"/>
                          </a:solidFill>
                        </a:rPr>
                        <a:t>State of Madras v.  </a:t>
                      </a:r>
                    </a:p>
                    <a:p>
                      <a:pPr marL="0" marR="0" indent="0" algn="l" defTabSz="457200" rtl="0" eaLnBrk="1" fontAlgn="auto" latinLnBrk="0" hangingPunct="1">
                        <a:lnSpc>
                          <a:spcPct val="100000"/>
                        </a:lnSpc>
                        <a:spcBef>
                          <a:spcPts val="0"/>
                        </a:spcBef>
                        <a:spcAft>
                          <a:spcPts val="0"/>
                        </a:spcAft>
                        <a:buClrTx/>
                        <a:buSzTx/>
                        <a:buFontTx/>
                        <a:buNone/>
                        <a:tabLst/>
                        <a:defRPr/>
                      </a:pPr>
                      <a:r>
                        <a:rPr lang="en-US" sz="1500" b="1" kern="1200" dirty="0" smtClean="0">
                          <a:solidFill>
                            <a:schemeClr val="tx1"/>
                          </a:solidFill>
                        </a:rPr>
                        <a:t>Gannon</a:t>
                      </a:r>
                      <a:r>
                        <a:rPr lang="en-US" sz="1500" b="1" kern="1200" baseline="0" dirty="0" smtClean="0">
                          <a:solidFill>
                            <a:schemeClr val="tx1"/>
                          </a:solidFill>
                        </a:rPr>
                        <a:t> </a:t>
                      </a:r>
                      <a:r>
                        <a:rPr lang="en-US" sz="1500" b="1" kern="1200" baseline="0" dirty="0" err="1" smtClean="0">
                          <a:solidFill>
                            <a:schemeClr val="tx1"/>
                          </a:solidFill>
                        </a:rPr>
                        <a:t>Dunkerley</a:t>
                      </a:r>
                      <a:endParaRPr lang="en-US" sz="1500" b="1" kern="1200"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500" b="1" kern="1200" baseline="0" dirty="0" smtClean="0">
                        <a:solidFill>
                          <a:schemeClr val="tx1"/>
                        </a:solidFill>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500" b="1" kern="1200" baseline="0" dirty="0" smtClean="0">
                          <a:solidFill>
                            <a:schemeClr val="tx1"/>
                          </a:solidFill>
                        </a:rPr>
                        <a:t>AIR 1958 SC 560</a:t>
                      </a:r>
                      <a:endParaRPr lang="en-US" sz="1500" b="1" kern="1200" dirty="0" smtClean="0">
                        <a:solidFill>
                          <a:schemeClr val="tx1"/>
                        </a:solidFill>
                        <a:latin typeface="+mn-lt"/>
                        <a:ea typeface="+mn-ea"/>
                        <a:cs typeface="+mn-cs"/>
                      </a:endParaRPr>
                    </a:p>
                  </a:txBody>
                  <a:tcPr/>
                </a:tc>
                <a:tc>
                  <a:txBody>
                    <a:bodyPr/>
                    <a:lstStyle/>
                    <a:p>
                      <a:pPr marL="177800" indent="-177800" algn="l" defTabSz="457200" rtl="0" eaLnBrk="1" latinLnBrk="0" hangingPunct="1">
                        <a:spcBef>
                          <a:spcPct val="18000"/>
                        </a:spcBef>
                        <a:buFont typeface="Arial" pitchFamily="34" charset="0"/>
                        <a:buChar char="•"/>
                      </a:pPr>
                      <a:r>
                        <a:rPr lang="en-US" sz="1500" kern="1200" baseline="0" dirty="0" smtClean="0">
                          <a:solidFill>
                            <a:schemeClr val="tx1"/>
                          </a:solidFill>
                        </a:rPr>
                        <a:t>Law prior to insertion of clause (29A) in article 366 of the Constitution, categories of transaction as ‘deemed sale’ laid down</a:t>
                      </a:r>
                    </a:p>
                    <a:p>
                      <a:pPr marL="177800" indent="-177800" algn="l" defTabSz="457200" rtl="0" eaLnBrk="1" latinLnBrk="0" hangingPunct="1">
                        <a:spcBef>
                          <a:spcPct val="18000"/>
                        </a:spcBef>
                        <a:buFont typeface="Arial" pitchFamily="34" charset="0"/>
                        <a:buChar char="•"/>
                      </a:pPr>
                      <a:r>
                        <a:rPr lang="en-US" sz="1500" kern="1200" baseline="0" dirty="0" smtClean="0">
                          <a:solidFill>
                            <a:schemeClr val="tx1"/>
                          </a:solidFill>
                        </a:rPr>
                        <a:t>Works contract was essentially a contract of service and no sales tax could be levied on goods transferred in the course of execution of works contract</a:t>
                      </a:r>
                      <a:endParaRPr lang="en-US" sz="1500" kern="1200" baseline="0" dirty="0" smtClean="0">
                        <a:solidFill>
                          <a:schemeClr val="tx1"/>
                        </a:solidFill>
                        <a:latin typeface="+mn-lt"/>
                        <a:ea typeface="Times New Roman" pitchFamily="18" charset="0"/>
                        <a:cs typeface="Arial" pitchFamily="34" charset="0"/>
                      </a:endParaRPr>
                    </a:p>
                  </a:txBody>
                  <a:tcPr/>
                </a:tc>
              </a:tr>
              <a:tr h="1440307">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500" b="1" kern="1200" dirty="0" smtClean="0">
                          <a:solidFill>
                            <a:schemeClr val="tx1"/>
                          </a:solidFill>
                          <a:latin typeface="+mn-lt"/>
                          <a:ea typeface="+mn-ea"/>
                          <a:cs typeface="+mn-cs"/>
                        </a:rPr>
                        <a:t>Gannon</a:t>
                      </a:r>
                      <a:r>
                        <a:rPr lang="en-US" sz="1500" b="1" kern="1200" baseline="0" dirty="0" smtClean="0">
                          <a:solidFill>
                            <a:schemeClr val="tx1"/>
                          </a:solidFill>
                          <a:latin typeface="+mn-lt"/>
                          <a:ea typeface="+mn-ea"/>
                          <a:cs typeface="+mn-cs"/>
                        </a:rPr>
                        <a:t> Dunkerley &amp; Co v. State of Rajasthan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500" b="1" kern="1200" baseline="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500" b="1" kern="1200" baseline="0" dirty="0" smtClean="0">
                          <a:solidFill>
                            <a:schemeClr val="tx1"/>
                          </a:solidFill>
                          <a:latin typeface="+mn-lt"/>
                          <a:ea typeface="+mn-ea"/>
                          <a:cs typeface="+mn-cs"/>
                        </a:rPr>
                        <a:t>[1993] 88 STC 204</a:t>
                      </a:r>
                      <a:endParaRPr lang="en-US" sz="1500" b="1" kern="1200" dirty="0" smtClean="0">
                        <a:solidFill>
                          <a:schemeClr val="tx1"/>
                        </a:solidFill>
                        <a:latin typeface="+mn-lt"/>
                        <a:ea typeface="+mn-ea"/>
                        <a:cs typeface="+mn-cs"/>
                      </a:endParaRPr>
                    </a:p>
                  </a:txBody>
                  <a:tcPr/>
                </a:tc>
                <a:tc>
                  <a:txBody>
                    <a:bodyPr/>
                    <a:lstStyle/>
                    <a:p>
                      <a:pPr marL="177800" indent="-177800">
                        <a:buFont typeface="Arial" pitchFamily="34" charset="0"/>
                        <a:buChar char="•"/>
                      </a:pPr>
                      <a:r>
                        <a:rPr lang="en-US" sz="1500" dirty="0" smtClean="0">
                          <a:solidFill>
                            <a:schemeClr val="tx1"/>
                          </a:solidFill>
                          <a:ea typeface="Times New Roman" pitchFamily="18" charset="0"/>
                          <a:cs typeface="Arial" pitchFamily="34" charset="0"/>
                        </a:rPr>
                        <a:t>Law governing the determination of</a:t>
                      </a:r>
                      <a:r>
                        <a:rPr lang="en-US" sz="1500" baseline="0" dirty="0" smtClean="0">
                          <a:solidFill>
                            <a:schemeClr val="tx1"/>
                          </a:solidFill>
                          <a:ea typeface="Times New Roman" pitchFamily="18" charset="0"/>
                          <a:cs typeface="Arial" pitchFamily="34" charset="0"/>
                        </a:rPr>
                        <a:t> taxable turnover under works contract was settled in this case</a:t>
                      </a:r>
                    </a:p>
                    <a:p>
                      <a:pPr marL="177800" indent="-177800">
                        <a:buFont typeface="Arial" pitchFamily="34" charset="0"/>
                        <a:buChar char="•"/>
                      </a:pPr>
                      <a:r>
                        <a:rPr lang="en-US" sz="1500" b="1" baseline="0" dirty="0" smtClean="0">
                          <a:solidFill>
                            <a:srgbClr val="FF0000"/>
                          </a:solidFill>
                          <a:ea typeface="Times New Roman" pitchFamily="18" charset="0"/>
                          <a:cs typeface="Arial" pitchFamily="34" charset="0"/>
                        </a:rPr>
                        <a:t>Tax on works contract would remain a tax on sale of goods</a:t>
                      </a:r>
                      <a:r>
                        <a:rPr lang="en-US" sz="1500" b="1" dirty="0" smtClean="0">
                          <a:solidFill>
                            <a:srgbClr val="FF0000"/>
                          </a:solidFill>
                          <a:ea typeface="Times New Roman" pitchFamily="18" charset="0"/>
                          <a:cs typeface="Arial" pitchFamily="34" charset="0"/>
                        </a:rPr>
                        <a:t> </a:t>
                      </a:r>
                    </a:p>
                    <a:p>
                      <a:pPr marL="177800" marR="0" indent="-17780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500" dirty="0" smtClean="0">
                          <a:solidFill>
                            <a:schemeClr val="tx1"/>
                          </a:solidFill>
                          <a:ea typeface="Times New Roman" pitchFamily="18" charset="0"/>
                          <a:cs typeface="Arial" pitchFamily="34" charset="0"/>
                        </a:rPr>
                        <a:t>Value</a:t>
                      </a:r>
                      <a:r>
                        <a:rPr lang="en-US" sz="1500" baseline="0" dirty="0" smtClean="0">
                          <a:solidFill>
                            <a:schemeClr val="tx1"/>
                          </a:solidFill>
                          <a:ea typeface="Times New Roman" pitchFamily="18" charset="0"/>
                          <a:cs typeface="Arial" pitchFamily="34" charset="0"/>
                        </a:rPr>
                        <a:t> of taxable turnover </a:t>
                      </a:r>
                      <a:r>
                        <a:rPr lang="en-US" sz="1500" b="1" baseline="0" dirty="0" smtClean="0">
                          <a:solidFill>
                            <a:srgbClr val="FF0000"/>
                          </a:solidFill>
                          <a:ea typeface="Times New Roman" pitchFamily="18" charset="0"/>
                          <a:cs typeface="Arial" pitchFamily="34" charset="0"/>
                        </a:rPr>
                        <a:t>would not include the consideration which was not towards the goods</a:t>
                      </a:r>
                    </a:p>
                    <a:p>
                      <a:pPr marL="177800" marR="0" indent="-17780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500" baseline="0" dirty="0" smtClean="0">
                          <a:solidFill>
                            <a:schemeClr val="tx1"/>
                          </a:solidFill>
                          <a:ea typeface="Times New Roman" pitchFamily="18" charset="0"/>
                          <a:cs typeface="Arial" pitchFamily="34" charset="0"/>
                        </a:rPr>
                        <a:t>Consideration towards the service portion would not be taxable under VAT statutes</a:t>
                      </a:r>
                      <a:r>
                        <a:rPr lang="en-US" sz="1500" dirty="0" smtClean="0">
                          <a:solidFill>
                            <a:schemeClr val="tx1"/>
                          </a:solidFill>
                          <a:ea typeface="Times New Roman" pitchFamily="18" charset="0"/>
                          <a:cs typeface="Arial" pitchFamily="34" charset="0"/>
                        </a:rPr>
                        <a:t> </a:t>
                      </a:r>
                      <a:endParaRPr lang="en-US" sz="1500" dirty="0">
                        <a:solidFill>
                          <a:schemeClr val="tx1"/>
                        </a:solidFill>
                      </a:endParaRP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500" b="1" kern="1200" dirty="0" smtClean="0">
                          <a:solidFill>
                            <a:schemeClr val="tx1"/>
                          </a:solidFill>
                          <a:latin typeface="+mn-lt"/>
                          <a:ea typeface="+mn-ea"/>
                          <a:cs typeface="+mn-cs"/>
                        </a:rPr>
                        <a:t>BSNL</a:t>
                      </a:r>
                      <a:r>
                        <a:rPr lang="en-US" sz="1500" b="1" kern="1200" baseline="0" dirty="0" smtClean="0">
                          <a:solidFill>
                            <a:schemeClr val="tx1"/>
                          </a:solidFill>
                          <a:latin typeface="+mn-lt"/>
                          <a:ea typeface="+mn-ea"/>
                          <a:cs typeface="+mn-cs"/>
                        </a:rPr>
                        <a:t> v. UOI</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500" b="1" kern="1200" baseline="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500" b="1" kern="1200" baseline="0" dirty="0" smtClean="0">
                          <a:solidFill>
                            <a:schemeClr val="tx1"/>
                          </a:solidFill>
                          <a:latin typeface="+mn-lt"/>
                          <a:ea typeface="+mn-ea"/>
                          <a:cs typeface="+mn-cs"/>
                        </a:rPr>
                        <a:t> [2006 (2) STR 161 (SC)]</a:t>
                      </a:r>
                      <a:endParaRPr lang="en-US" sz="1500" b="1" kern="1200" dirty="0" smtClean="0">
                        <a:solidFill>
                          <a:schemeClr val="tx1"/>
                        </a:solidFill>
                        <a:latin typeface="+mn-lt"/>
                        <a:ea typeface="+mn-ea"/>
                        <a:cs typeface="+mn-cs"/>
                      </a:endParaRPr>
                    </a:p>
                  </a:txBody>
                  <a:tcPr/>
                </a:tc>
                <a:tc>
                  <a:txBody>
                    <a:bodyPr/>
                    <a:lstStyle/>
                    <a:p>
                      <a:pPr marL="177800" indent="-177800">
                        <a:buFont typeface="Arial" pitchFamily="34" charset="0"/>
                        <a:buChar char="•"/>
                      </a:pPr>
                      <a:r>
                        <a:rPr lang="en-US" sz="1500" baseline="0" dirty="0" smtClean="0">
                          <a:solidFill>
                            <a:schemeClr val="tx1"/>
                          </a:solidFill>
                          <a:ea typeface="Times New Roman" pitchFamily="18" charset="0"/>
                          <a:cs typeface="Arial" pitchFamily="34" charset="0"/>
                        </a:rPr>
                        <a:t>Except in cases of works contracts and catering contracts as covered under Article 366(29A), composite transactions cannot be split into contract of sale and contract of service</a:t>
                      </a:r>
                    </a:p>
                    <a:p>
                      <a:pPr marL="177800" indent="-177800">
                        <a:buFont typeface="Arial" pitchFamily="34" charset="0"/>
                        <a:buChar char="•"/>
                      </a:pPr>
                      <a:r>
                        <a:rPr lang="en-US" sz="1500" dirty="0" smtClean="0">
                          <a:solidFill>
                            <a:schemeClr val="tx1"/>
                          </a:solidFill>
                          <a:ea typeface="Times New Roman" pitchFamily="18" charset="0"/>
                          <a:cs typeface="Arial" pitchFamily="34" charset="0"/>
                        </a:rPr>
                        <a:t>The test </a:t>
                      </a:r>
                      <a:r>
                        <a:rPr lang="en-US" sz="1500" dirty="0" smtClean="0">
                          <a:solidFill>
                            <a:srgbClr val="FF0000"/>
                          </a:solidFill>
                          <a:ea typeface="Times New Roman" pitchFamily="18" charset="0"/>
                          <a:cs typeface="Arial" pitchFamily="34" charset="0"/>
                        </a:rPr>
                        <a:t>whether a transaction</a:t>
                      </a:r>
                      <a:r>
                        <a:rPr lang="en-US" sz="1500" baseline="0" dirty="0" smtClean="0">
                          <a:solidFill>
                            <a:srgbClr val="FF0000"/>
                          </a:solidFill>
                          <a:ea typeface="Times New Roman" pitchFamily="18" charset="0"/>
                          <a:cs typeface="Arial" pitchFamily="34" charset="0"/>
                        </a:rPr>
                        <a:t> is a ‘composite transaction’ is that did the parties intend that separate rights arise out of the constituent contract of sale and contract of service</a:t>
                      </a:r>
                      <a:endParaRPr lang="en-US" sz="1500" dirty="0" smtClean="0">
                        <a:solidFill>
                          <a:srgbClr val="FF0000"/>
                        </a:solidFill>
                        <a:ea typeface="Times New Roman" pitchFamily="18" charset="0"/>
                        <a:cs typeface="Arial" pitchFamily="34" charset="0"/>
                      </a:endParaRPr>
                    </a:p>
                    <a:p>
                      <a:pPr marL="177800" marR="0" indent="-177800" algn="l" defTabSz="457200" rtl="0" eaLnBrk="1" fontAlgn="auto" latinLnBrk="0" hangingPunct="1">
                        <a:lnSpc>
                          <a:spcPct val="100000"/>
                        </a:lnSpc>
                        <a:spcBef>
                          <a:spcPts val="0"/>
                        </a:spcBef>
                        <a:spcAft>
                          <a:spcPts val="0"/>
                        </a:spcAft>
                        <a:buClrTx/>
                        <a:buSzTx/>
                        <a:buFont typeface="Arial" pitchFamily="34" charset="0"/>
                        <a:buChar char="•"/>
                        <a:tabLst/>
                        <a:defRPr/>
                      </a:pPr>
                      <a:r>
                        <a:rPr lang="en-US" sz="1500" baseline="0" dirty="0" smtClean="0">
                          <a:solidFill>
                            <a:schemeClr val="tx1"/>
                          </a:solidFill>
                          <a:ea typeface="Times New Roman" pitchFamily="18" charset="0"/>
                          <a:cs typeface="Arial" pitchFamily="34" charset="0"/>
                        </a:rPr>
                        <a:t>Dominant nature test does not apply to works contract</a:t>
                      </a:r>
                      <a:endParaRPr lang="en-US" sz="1500" dirty="0">
                        <a:solidFill>
                          <a:schemeClr val="tx1"/>
                        </a:solidFill>
                      </a:endParaRPr>
                    </a:p>
                  </a:txBody>
                  <a:tcPr/>
                </a:tc>
              </a:tr>
            </a:tbl>
          </a:graphicData>
        </a:graphic>
      </p:graphicFrame>
      <p:sp>
        <p:nvSpPr>
          <p:cNvPr id="5"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Controversies-Works </a:t>
            </a:r>
            <a:r>
              <a:rPr lang="en-US" dirty="0"/>
              <a:t>C</a:t>
            </a:r>
            <a:r>
              <a:rPr lang="en-US" dirty="0" smtClean="0"/>
              <a:t>ontract</a:t>
            </a:r>
            <a:endParaRPr lang="en-US" dirty="0"/>
          </a:p>
        </p:txBody>
      </p:sp>
    </p:spTree>
    <p:extLst>
      <p:ext uri="{BB962C8B-B14F-4D97-AF65-F5344CB8AC3E}">
        <p14:creationId xmlns="" xmlns:p14="http://schemas.microsoft.com/office/powerpoint/2010/main" val="8990361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 xmlns:p14="http://schemas.microsoft.com/office/powerpoint/2010/main" val="1142200297"/>
              </p:ext>
            </p:extLst>
          </p:nvPr>
        </p:nvGraphicFramePr>
        <p:xfrm>
          <a:off x="241711" y="1447800"/>
          <a:ext cx="8642350" cy="3150616"/>
        </p:xfrm>
        <a:graphic>
          <a:graphicData uri="http://schemas.openxmlformats.org/drawingml/2006/table">
            <a:tbl>
              <a:tblPr firstRow="1" bandRow="1">
                <a:tableStyleId>{C4B1156A-380E-4F78-BDF5-A606A8083BF9}</a:tableStyleId>
              </a:tblPr>
              <a:tblGrid>
                <a:gridCol w="2577689"/>
                <a:gridCol w="6064661"/>
              </a:tblGrid>
              <a:tr h="370840">
                <a:tc>
                  <a:txBody>
                    <a:bodyPr/>
                    <a:lstStyle/>
                    <a:p>
                      <a:r>
                        <a:rPr lang="en-US" sz="1500" dirty="0" smtClean="0"/>
                        <a:t>Cases</a:t>
                      </a:r>
                      <a:endParaRPr lang="en-US" sz="1500" dirty="0">
                        <a:solidFill>
                          <a:schemeClr val="bg1"/>
                        </a:solidFill>
                      </a:endParaRP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500" dirty="0" smtClean="0">
                          <a:solidFill>
                            <a:schemeClr val="dk1"/>
                          </a:solidFill>
                        </a:rPr>
                        <a:t>Decision</a:t>
                      </a:r>
                      <a:endParaRPr lang="en-US" sz="1500" dirty="0">
                        <a:solidFill>
                          <a:schemeClr val="bg1"/>
                        </a:solidFill>
                      </a:endParaRPr>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500" b="1" dirty="0" smtClean="0"/>
                        <a:t>Daelim</a:t>
                      </a:r>
                      <a:r>
                        <a:rPr lang="en-US" sz="1500" b="1" baseline="0" dirty="0" smtClean="0"/>
                        <a:t> Industrial Co Ltd v. CCE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5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500" baseline="0" dirty="0" smtClean="0"/>
                        <a:t>[2007] 7 STT 184 (New Delhi-CESTAT)</a:t>
                      </a:r>
                      <a:endParaRPr lang="en-US" sz="1500" b="0" dirty="0" smtClean="0">
                        <a:solidFill>
                          <a:schemeClr val="tx1"/>
                        </a:solidFill>
                      </a:endParaRPr>
                    </a:p>
                  </a:txBody>
                  <a:tcPr/>
                </a:tc>
                <a:tc>
                  <a:txBody>
                    <a:bodyPr/>
                    <a:lstStyle/>
                    <a:p>
                      <a:pPr marL="171450" indent="-171450">
                        <a:buFont typeface="Arial" panose="020B0604020202020204" pitchFamily="34" charset="0"/>
                        <a:buChar char="•"/>
                      </a:pPr>
                      <a:r>
                        <a:rPr lang="en-US" sz="1500" dirty="0" smtClean="0"/>
                        <a:t>Contract</a:t>
                      </a:r>
                      <a:r>
                        <a:rPr lang="en-US" sz="1500" baseline="0" dirty="0" smtClean="0"/>
                        <a:t> entered into was a works contract on turnkey basis and not a consultancy contract.  </a:t>
                      </a:r>
                    </a:p>
                    <a:p>
                      <a:pPr marL="171450" indent="-171450">
                        <a:buFont typeface="Arial" panose="020B0604020202020204" pitchFamily="34" charset="0"/>
                        <a:buChar char="•"/>
                      </a:pPr>
                      <a:r>
                        <a:rPr lang="en-US" sz="1500" baseline="0" dirty="0" smtClean="0"/>
                        <a:t>Works contract cannot be vivisected. No liability of service tax on works contract </a:t>
                      </a:r>
                      <a:endParaRPr lang="en-US" sz="1500"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500" b="1" kern="1200" dirty="0" smtClean="0"/>
                        <a:t>CCE v. BSBK Pvt Ltd</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500" kern="1200"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500" kern="1200" baseline="0" dirty="0" smtClean="0"/>
                        <a:t>[2010] 26 STT 263 (New Delhi –CESTAT) (LB)</a:t>
                      </a:r>
                      <a:endParaRPr lang="en-US" sz="1500" b="0" kern="1200" dirty="0" smtClean="0">
                        <a:solidFill>
                          <a:schemeClr val="tx1"/>
                        </a:solidFill>
                        <a:latin typeface="+mn-lt"/>
                        <a:ea typeface="+mn-ea"/>
                        <a:cs typeface="+mn-cs"/>
                      </a:endParaRPr>
                    </a:p>
                  </a:txBody>
                  <a:tcPr/>
                </a:tc>
                <a:tc>
                  <a:txBody>
                    <a:bodyPr/>
                    <a:lstStyle/>
                    <a:p>
                      <a:pPr marL="177800" indent="-177800" algn="l" defTabSz="457200" rtl="0" eaLnBrk="1" latinLnBrk="0" hangingPunct="1">
                        <a:spcBef>
                          <a:spcPct val="18000"/>
                        </a:spcBef>
                        <a:buFont typeface="Arial" pitchFamily="34" charset="0"/>
                        <a:buChar char="•"/>
                      </a:pPr>
                      <a:r>
                        <a:rPr lang="en-US" sz="1500" kern="1200" baseline="0" dirty="0" smtClean="0"/>
                        <a:t>Turnkey contract can be vivisected</a:t>
                      </a:r>
                    </a:p>
                    <a:p>
                      <a:pPr marL="177800" indent="-177800" algn="l" defTabSz="457200" rtl="0" eaLnBrk="1" latinLnBrk="0" hangingPunct="1">
                        <a:spcBef>
                          <a:spcPct val="18000"/>
                        </a:spcBef>
                        <a:buFont typeface="Arial" pitchFamily="34" charset="0"/>
                        <a:buChar char="•"/>
                      </a:pPr>
                      <a:r>
                        <a:rPr lang="en-US" sz="1500" kern="1200" baseline="0" dirty="0" smtClean="0"/>
                        <a:t>Service elements involved in the contract can be segregated and be valued for levy of service tax under Finance Act</a:t>
                      </a:r>
                    </a:p>
                    <a:p>
                      <a:pPr marL="177800" indent="-177800" algn="l" defTabSz="457200" rtl="0" eaLnBrk="1" latinLnBrk="0" hangingPunct="1">
                        <a:spcBef>
                          <a:spcPct val="18000"/>
                        </a:spcBef>
                        <a:buFont typeface="Arial" pitchFamily="34" charset="0"/>
                        <a:buChar char="•"/>
                      </a:pPr>
                      <a:r>
                        <a:rPr lang="en-US" sz="1500" kern="1200" baseline="0" dirty="0" smtClean="0"/>
                        <a:t>Article 366(29A)(b) of the Constitution of India provides for ‘deemed sale of goods’ which envisages and allows vivisection of indivisible contracts </a:t>
                      </a:r>
                      <a:endParaRPr lang="en-US" sz="1500" kern="1200" baseline="0" dirty="0" smtClean="0">
                        <a:solidFill>
                          <a:schemeClr val="dk1"/>
                        </a:solidFill>
                        <a:latin typeface="+mn-lt"/>
                        <a:ea typeface="Times New Roman" pitchFamily="18" charset="0"/>
                        <a:cs typeface="Arial" pitchFamily="34" charset="0"/>
                      </a:endParaRPr>
                    </a:p>
                  </a:txBody>
                  <a:tcPr/>
                </a:tc>
              </a:tr>
            </a:tbl>
          </a:graphicData>
        </a:graphic>
      </p:graphicFrame>
      <p:sp>
        <p:nvSpPr>
          <p:cNvPr id="5"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Controversies-Works </a:t>
            </a:r>
            <a:r>
              <a:rPr lang="en-US" dirty="0"/>
              <a:t>C</a:t>
            </a:r>
            <a:r>
              <a:rPr lang="en-US" dirty="0" smtClean="0"/>
              <a:t>ontract</a:t>
            </a:r>
            <a:endParaRPr lang="en-US" dirty="0"/>
          </a:p>
        </p:txBody>
      </p:sp>
    </p:spTree>
    <p:extLst>
      <p:ext uri="{BB962C8B-B14F-4D97-AF65-F5344CB8AC3E}">
        <p14:creationId xmlns="" xmlns:p14="http://schemas.microsoft.com/office/powerpoint/2010/main" val="36842929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30"/>
          </p:nvPr>
        </p:nvSpPr>
        <p:spPr>
          <a:xfrm rot="16200000">
            <a:off x="4887384" y="775079"/>
            <a:ext cx="1121830" cy="6934201"/>
          </a:xfrm>
          <a:ln w="22225">
            <a:solidFill>
              <a:srgbClr val="00B0F0"/>
            </a:solidFill>
          </a:ln>
        </p:spPr>
        <p:txBody>
          <a:bodyPr/>
          <a:lstStyle/>
          <a:p>
            <a:r>
              <a:rPr lang="en-US" dirty="0" smtClean="0">
                <a:solidFill>
                  <a:srgbClr val="FF0000"/>
                </a:solidFill>
              </a:rPr>
              <a:t>Decision-</a:t>
            </a:r>
            <a:r>
              <a:rPr lang="en-US" i="1" dirty="0" smtClean="0">
                <a:solidFill>
                  <a:srgbClr val="0070C0"/>
                </a:solidFill>
              </a:rPr>
              <a:t>The contract for sale and installation of a lift was a works contract and not a contract for sale of good</a:t>
            </a:r>
          </a:p>
          <a:p>
            <a:r>
              <a:rPr lang="en-US" dirty="0" smtClean="0">
                <a:solidFill>
                  <a:srgbClr val="0070C0"/>
                </a:solidFill>
              </a:rPr>
              <a:t>All such transactions would be treated as works contracts, leviable to VAT and service tax </a:t>
            </a:r>
          </a:p>
        </p:txBody>
      </p:sp>
      <p:sp>
        <p:nvSpPr>
          <p:cNvPr id="16" name="Text Placeholder 6"/>
          <p:cNvSpPr>
            <a:spLocks noGrp="1"/>
          </p:cNvSpPr>
          <p:nvPr>
            <p:ph type="body" sz="quarter" idx="27"/>
          </p:nvPr>
        </p:nvSpPr>
        <p:spPr>
          <a:xfrm>
            <a:off x="72707" y="3681265"/>
            <a:ext cx="1861320" cy="969430"/>
          </a:xfrm>
        </p:spPr>
        <p:txBody>
          <a:bodyPr/>
          <a:lstStyle/>
          <a:p>
            <a:r>
              <a:rPr lang="en-US" sz="1200" dirty="0" smtClean="0">
                <a:solidFill>
                  <a:schemeClr val="tx1"/>
                </a:solidFill>
              </a:rPr>
              <a:t>Kone elevators India Pvt. ltd v. State of TN and Ors</a:t>
            </a:r>
          </a:p>
          <a:p>
            <a:endParaRPr lang="en-IN" sz="1200" dirty="0"/>
          </a:p>
        </p:txBody>
      </p:sp>
      <p:sp>
        <p:nvSpPr>
          <p:cNvPr id="19" name="Text Placeholder 6"/>
          <p:cNvSpPr>
            <a:spLocks noGrp="1"/>
          </p:cNvSpPr>
          <p:nvPr>
            <p:ph type="body" sz="quarter" idx="27"/>
          </p:nvPr>
        </p:nvSpPr>
        <p:spPr>
          <a:xfrm>
            <a:off x="0" y="1809396"/>
            <a:ext cx="1861320" cy="986118"/>
          </a:xfrm>
        </p:spPr>
        <p:txBody>
          <a:bodyPr/>
          <a:lstStyle/>
          <a:p>
            <a:r>
              <a:rPr lang="en-US" sz="1200" dirty="0" smtClean="0">
                <a:solidFill>
                  <a:schemeClr val="tx1"/>
                </a:solidFill>
              </a:rPr>
              <a:t>L&amp;T v. State of Karnataka</a:t>
            </a:r>
          </a:p>
          <a:p>
            <a:r>
              <a:rPr lang="en-US" sz="1200" dirty="0" smtClean="0">
                <a:solidFill>
                  <a:schemeClr val="tx1"/>
                </a:solidFill>
              </a:rPr>
              <a:t>2013-VIL-03-SC-LB</a:t>
            </a:r>
            <a:endParaRPr lang="en-IN" sz="1200" dirty="0">
              <a:solidFill>
                <a:schemeClr val="tx1"/>
              </a:solidFill>
            </a:endParaRPr>
          </a:p>
        </p:txBody>
      </p:sp>
      <p:sp>
        <p:nvSpPr>
          <p:cNvPr id="20" name="Text Placeholder 9"/>
          <p:cNvSpPr>
            <a:spLocks noGrp="1"/>
          </p:cNvSpPr>
          <p:nvPr>
            <p:ph type="body" sz="quarter" idx="30"/>
          </p:nvPr>
        </p:nvSpPr>
        <p:spPr>
          <a:xfrm rot="16200000">
            <a:off x="4271519" y="-986279"/>
            <a:ext cx="2048757" cy="6781800"/>
          </a:xfrm>
          <a:ln w="22225">
            <a:solidFill>
              <a:srgbClr val="00B0F0"/>
            </a:solidFill>
          </a:ln>
        </p:spPr>
        <p:txBody>
          <a:bodyPr/>
          <a:lstStyle/>
          <a:p>
            <a:r>
              <a:rPr lang="en-US" dirty="0" smtClean="0">
                <a:solidFill>
                  <a:srgbClr val="FF0000"/>
                </a:solidFill>
              </a:rPr>
              <a:t>Decision</a:t>
            </a:r>
            <a:r>
              <a:rPr lang="en-US" dirty="0" smtClean="0">
                <a:solidFill>
                  <a:srgbClr val="0070C0"/>
                </a:solidFill>
              </a:rPr>
              <a:t>-Contracts for construction of flats undertaken by the Builder is for and on behalf of the flat purchaser is a works contract. Building is a species of works contract.</a:t>
            </a:r>
          </a:p>
          <a:p>
            <a:r>
              <a:rPr lang="en-US" dirty="0" smtClean="0">
                <a:solidFill>
                  <a:srgbClr val="0070C0"/>
                </a:solidFill>
              </a:rPr>
              <a:t>Transfer of property in goods can be in the form of goods or any other form including immovable property</a:t>
            </a:r>
          </a:p>
          <a:p>
            <a:r>
              <a:rPr lang="en-US" dirty="0" smtClean="0">
                <a:solidFill>
                  <a:srgbClr val="0070C0"/>
                </a:solidFill>
              </a:rPr>
              <a:t>The dominant nature test has no application.</a:t>
            </a:r>
          </a:p>
          <a:p>
            <a:r>
              <a:rPr lang="en-US" dirty="0" smtClean="0">
                <a:solidFill>
                  <a:srgbClr val="0070C0"/>
                </a:solidFill>
              </a:rPr>
              <a:t>Taxing the sale of goods is possible even after incorporation of goods, </a:t>
            </a:r>
            <a:r>
              <a:rPr lang="en-US" dirty="0" smtClean="0">
                <a:solidFill>
                  <a:srgbClr val="FF0000"/>
                </a:solidFill>
              </a:rPr>
              <a:t>provided the tax is directed to the value of goods and not immovable property</a:t>
            </a:r>
          </a:p>
        </p:txBody>
      </p:sp>
      <p:sp>
        <p:nvSpPr>
          <p:cNvPr id="9"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Recent cases-Implications on service tax</a:t>
            </a:r>
            <a:endParaRPr lang="en-US" dirty="0"/>
          </a:p>
        </p:txBody>
      </p:sp>
      <p:sp>
        <p:nvSpPr>
          <p:cNvPr id="8" name="Text Placeholder 6"/>
          <p:cNvSpPr>
            <a:spLocks noGrp="1"/>
          </p:cNvSpPr>
          <p:nvPr>
            <p:ph type="body" sz="quarter" idx="27"/>
          </p:nvPr>
        </p:nvSpPr>
        <p:spPr>
          <a:xfrm>
            <a:off x="0" y="5200502"/>
            <a:ext cx="1981197" cy="1352698"/>
          </a:xfrm>
        </p:spPr>
        <p:txBody>
          <a:bodyPr/>
          <a:lstStyle/>
          <a:p>
            <a:r>
              <a:rPr lang="en-US" sz="1200" dirty="0" smtClean="0">
                <a:solidFill>
                  <a:schemeClr val="tx1"/>
                </a:solidFill>
              </a:rPr>
              <a:t>Comm. Of Excise and ST v. L&amp;T Limited</a:t>
            </a:r>
          </a:p>
          <a:p>
            <a:r>
              <a:rPr lang="en-US" sz="1200" dirty="0" smtClean="0">
                <a:solidFill>
                  <a:schemeClr val="tx1"/>
                </a:solidFill>
              </a:rPr>
              <a:t>Civil Appeal 6770 of 2004 (SC)</a:t>
            </a:r>
            <a:endParaRPr lang="en-IN" sz="1200" dirty="0"/>
          </a:p>
        </p:txBody>
      </p:sp>
      <p:sp>
        <p:nvSpPr>
          <p:cNvPr id="12" name="Text Placeholder 9"/>
          <p:cNvSpPr>
            <a:spLocks noGrp="1"/>
          </p:cNvSpPr>
          <p:nvPr>
            <p:ph type="body" sz="quarter" idx="30"/>
          </p:nvPr>
        </p:nvSpPr>
        <p:spPr>
          <a:xfrm rot="16200000">
            <a:off x="4729086" y="2535923"/>
            <a:ext cx="1352697" cy="6781800"/>
          </a:xfrm>
          <a:ln w="22225">
            <a:solidFill>
              <a:srgbClr val="00B0F0"/>
            </a:solidFill>
          </a:ln>
        </p:spPr>
        <p:txBody>
          <a:bodyPr/>
          <a:lstStyle/>
          <a:p>
            <a:endParaRPr lang="en-US" sz="1200" dirty="0" smtClean="0">
              <a:solidFill>
                <a:srgbClr val="FF0000"/>
              </a:solidFill>
            </a:endParaRPr>
          </a:p>
          <a:p>
            <a:r>
              <a:rPr lang="en-US" dirty="0" smtClean="0">
                <a:solidFill>
                  <a:srgbClr val="FF0000"/>
                </a:solidFill>
              </a:rPr>
              <a:t>Decision</a:t>
            </a:r>
            <a:r>
              <a:rPr lang="en-US" dirty="0" smtClean="0">
                <a:solidFill>
                  <a:srgbClr val="0070C0"/>
                </a:solidFill>
              </a:rPr>
              <a:t>-Prior to 2007, i.e. introduction of works contract service, there was no charge or machinery provision under the Finance Act for taxing indivisible works contracts. Indivisible works contract not </a:t>
            </a:r>
            <a:r>
              <a:rPr lang="en-US" dirty="0" err="1" smtClean="0">
                <a:solidFill>
                  <a:srgbClr val="0070C0"/>
                </a:solidFill>
              </a:rPr>
              <a:t>leviable</a:t>
            </a:r>
            <a:r>
              <a:rPr lang="en-US" dirty="0" smtClean="0">
                <a:solidFill>
                  <a:srgbClr val="0070C0"/>
                </a:solidFill>
              </a:rPr>
              <a:t> to service tax prior to introduction of works contract service category</a:t>
            </a:r>
          </a:p>
          <a:p>
            <a:endParaRPr lang="en-US" sz="1200" dirty="0" smtClean="0">
              <a:solidFill>
                <a:srgbClr val="0070C0"/>
              </a:solidFill>
            </a:endParaRPr>
          </a:p>
          <a:p>
            <a:endParaRPr lang="en-US" sz="1200" dirty="0" smtClean="0">
              <a:solidFill>
                <a:srgbClr val="0070C0"/>
              </a:solidFill>
            </a:endParaRPr>
          </a:p>
          <a:p>
            <a:endParaRPr lang="en-US" sz="1200" dirty="0">
              <a:solidFill>
                <a:srgbClr val="0070C0"/>
              </a:solidFill>
            </a:endParaRPr>
          </a:p>
          <a:p>
            <a:endParaRPr lang="en-US" sz="1200" dirty="0" smtClean="0">
              <a:solidFill>
                <a:srgbClr val="0070C0"/>
              </a:solidFill>
            </a:endParaRPr>
          </a:p>
          <a:p>
            <a:endParaRPr lang="en-US" sz="1200" dirty="0">
              <a:solidFill>
                <a:srgbClr val="0070C0"/>
              </a:solidFill>
            </a:endParaRPr>
          </a:p>
          <a:p>
            <a:endParaRPr lang="en-US" sz="1200" dirty="0" smtClean="0">
              <a:solidFill>
                <a:srgbClr val="FF0000"/>
              </a:solidFill>
            </a:endParaRPr>
          </a:p>
          <a:p>
            <a:endParaRPr lang="en-US" sz="1200" i="1" dirty="0" smtClean="0">
              <a:solidFill>
                <a:srgbClr val="FF0000"/>
              </a:solidFill>
            </a:endParaRPr>
          </a:p>
          <a:p>
            <a:endParaRPr lang="en-US" sz="1200" b="0" dirty="0" smtClean="0">
              <a:solidFill>
                <a:srgbClr val="FF0000"/>
              </a:solidFill>
            </a:endParaRPr>
          </a:p>
          <a:p>
            <a:endParaRPr lang="en-US" sz="1200" dirty="0" smtClean="0">
              <a:solidFill>
                <a:srgbClr val="FF0000"/>
              </a:solidFill>
            </a:endParaRPr>
          </a:p>
          <a:p>
            <a:endParaRPr lang="en-US" sz="1200" dirty="0" smtClean="0">
              <a:solidFill>
                <a:srgbClr val="0070C0"/>
              </a:solidFill>
            </a:endParaRPr>
          </a:p>
          <a:p>
            <a:endParaRPr lang="en-US" sz="1200" dirty="0" smtClean="0">
              <a:solidFill>
                <a:srgbClr val="0070C0"/>
              </a:solidFill>
            </a:endParaRPr>
          </a:p>
          <a:p>
            <a:endParaRPr lang="en-US" sz="1200" dirty="0" smtClean="0">
              <a:solidFill>
                <a:srgbClr val="0070C0"/>
              </a:solidFill>
            </a:endParaRPr>
          </a:p>
        </p:txBody>
      </p:sp>
    </p:spTree>
    <p:extLst>
      <p:ext uri="{BB962C8B-B14F-4D97-AF65-F5344CB8AC3E}">
        <p14:creationId xmlns="" xmlns:p14="http://schemas.microsoft.com/office/powerpoint/2010/main" val="12595507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
          <p:cNvPicPr>
            <a:picLocks noChangeAspect="1" noChangeArrowheads="1"/>
          </p:cNvPicPr>
          <p:nvPr/>
        </p:nvPicPr>
        <p:blipFill>
          <a:blip r:embed="rId2" cstate="print"/>
          <a:srcRect/>
          <a:stretch>
            <a:fillRect/>
          </a:stretch>
        </p:blipFill>
        <p:spPr bwMode="auto">
          <a:xfrm>
            <a:off x="4494033" y="1219200"/>
            <a:ext cx="3688744" cy="5257800"/>
          </a:xfrm>
          <a:prstGeom prst="rect">
            <a:avLst/>
          </a:prstGeom>
          <a:noFill/>
          <a:ln w="9525">
            <a:noFill/>
            <a:miter lim="800000"/>
            <a:headEnd/>
            <a:tailEnd/>
          </a:ln>
        </p:spPr>
      </p:pic>
      <p:sp>
        <p:nvSpPr>
          <p:cNvPr id="4"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Agenda</a:t>
            </a:r>
            <a:endParaRPr lang="en-US" dirty="0"/>
          </a:p>
        </p:txBody>
      </p:sp>
      <p:grpSp>
        <p:nvGrpSpPr>
          <p:cNvPr id="17" name="Group 16"/>
          <p:cNvGrpSpPr/>
          <p:nvPr/>
        </p:nvGrpSpPr>
        <p:grpSpPr>
          <a:xfrm>
            <a:off x="1451809" y="4205806"/>
            <a:ext cx="2971800" cy="2057400"/>
            <a:chOff x="173038" y="3689350"/>
            <a:chExt cx="2417763" cy="1797050"/>
          </a:xfrm>
        </p:grpSpPr>
        <p:pic>
          <p:nvPicPr>
            <p:cNvPr id="6" name="Picture 2"/>
            <p:cNvPicPr>
              <a:picLocks noChangeAspect="1" noChangeArrowheads="1"/>
            </p:cNvPicPr>
            <p:nvPr/>
          </p:nvPicPr>
          <p:blipFill>
            <a:blip r:embed="rId2" cstate="print"/>
            <a:srcRect/>
            <a:stretch>
              <a:fillRect/>
            </a:stretch>
          </p:blipFill>
          <p:spPr bwMode="auto">
            <a:xfrm>
              <a:off x="173038" y="3689350"/>
              <a:ext cx="2417763" cy="1797050"/>
            </a:xfrm>
            <a:prstGeom prst="rect">
              <a:avLst/>
            </a:prstGeom>
            <a:noFill/>
            <a:ln w="9525">
              <a:noFill/>
              <a:miter lim="800000"/>
              <a:headEnd/>
              <a:tailEnd/>
            </a:ln>
          </p:spPr>
        </p:pic>
        <p:sp>
          <p:nvSpPr>
            <p:cNvPr id="7" name="TextBox 6"/>
            <p:cNvSpPr txBox="1">
              <a:spLocks noChangeArrowheads="1"/>
            </p:cNvSpPr>
            <p:nvPr/>
          </p:nvSpPr>
          <p:spPr bwMode="auto">
            <a:xfrm>
              <a:off x="533400" y="4143148"/>
              <a:ext cx="1868158" cy="295712"/>
            </a:xfrm>
            <a:prstGeom prst="rect">
              <a:avLst/>
            </a:prstGeom>
            <a:noFill/>
            <a:ln w="9525">
              <a:noFill/>
              <a:miter lim="800000"/>
              <a:headEnd/>
              <a:tailEnd/>
            </a:ln>
          </p:spPr>
          <p:txBody>
            <a:bodyPr wrap="square">
              <a:spAutoFit/>
            </a:bodyPr>
            <a:lstStyle/>
            <a:p>
              <a:pPr marL="0" lvl="2" eaLnBrk="0" hangingPunct="0">
                <a:spcBef>
                  <a:spcPct val="20000"/>
                </a:spcBef>
                <a:buClr>
                  <a:srgbClr val="DA0000"/>
                </a:buClr>
                <a:buSzPct val="70000"/>
              </a:pPr>
              <a:endParaRPr lang="en-US" sz="1600" b="1" dirty="0" smtClean="0">
                <a:solidFill>
                  <a:schemeClr val="tx2"/>
                </a:solidFill>
                <a:latin typeface="Calibri" pitchFamily="34" charset="0"/>
              </a:endParaRPr>
            </a:p>
          </p:txBody>
        </p:sp>
      </p:grpSp>
      <p:pic>
        <p:nvPicPr>
          <p:cNvPr id="11" name="Picture 2"/>
          <p:cNvPicPr>
            <a:picLocks noChangeAspect="1" noChangeArrowheads="1"/>
          </p:cNvPicPr>
          <p:nvPr/>
        </p:nvPicPr>
        <p:blipFill>
          <a:blip r:embed="rId2" cstate="print"/>
          <a:srcRect/>
          <a:stretch>
            <a:fillRect/>
          </a:stretch>
        </p:blipFill>
        <p:spPr bwMode="auto">
          <a:xfrm>
            <a:off x="786543" y="1413914"/>
            <a:ext cx="2768038" cy="2057400"/>
          </a:xfrm>
          <a:prstGeom prst="rect">
            <a:avLst/>
          </a:prstGeom>
          <a:noFill/>
          <a:ln w="9525">
            <a:noFill/>
            <a:miter lim="800000"/>
            <a:headEnd/>
            <a:tailEnd/>
          </a:ln>
        </p:spPr>
      </p:pic>
      <p:sp>
        <p:nvSpPr>
          <p:cNvPr id="12" name="TextBox 13"/>
          <p:cNvSpPr txBox="1">
            <a:spLocks noChangeArrowheads="1"/>
          </p:cNvSpPr>
          <p:nvPr/>
        </p:nvSpPr>
        <p:spPr bwMode="auto">
          <a:xfrm>
            <a:off x="1208949" y="2149419"/>
            <a:ext cx="1981200" cy="338554"/>
          </a:xfrm>
          <a:prstGeom prst="rect">
            <a:avLst/>
          </a:prstGeom>
          <a:noFill/>
          <a:ln w="9525">
            <a:noFill/>
            <a:miter lim="800000"/>
            <a:headEnd/>
            <a:tailEnd/>
          </a:ln>
        </p:spPr>
        <p:txBody>
          <a:bodyPr wrap="square">
            <a:spAutoFit/>
          </a:bodyPr>
          <a:lstStyle/>
          <a:p>
            <a:pPr eaLnBrk="0" hangingPunct="0">
              <a:spcBef>
                <a:spcPct val="20000"/>
              </a:spcBef>
              <a:buClr>
                <a:srgbClr val="DA0000"/>
              </a:buClr>
              <a:buSzPct val="70000"/>
            </a:pPr>
            <a:r>
              <a:rPr lang="en-US" sz="1600" b="1" dirty="0" smtClean="0">
                <a:solidFill>
                  <a:schemeClr val="tx2"/>
                </a:solidFill>
                <a:latin typeface="Calibri" pitchFamily="34" charset="0"/>
              </a:rPr>
              <a:t>Aspect Theory </a:t>
            </a:r>
          </a:p>
        </p:txBody>
      </p:sp>
      <p:sp>
        <p:nvSpPr>
          <p:cNvPr id="14" name="TextBox 13"/>
          <p:cNvSpPr txBox="1"/>
          <p:nvPr/>
        </p:nvSpPr>
        <p:spPr>
          <a:xfrm>
            <a:off x="4876800" y="2045375"/>
            <a:ext cx="3198633" cy="584775"/>
          </a:xfrm>
          <a:prstGeom prst="rect">
            <a:avLst/>
          </a:prstGeom>
          <a:noFill/>
        </p:spPr>
        <p:txBody>
          <a:bodyPr wrap="square" rtlCol="0">
            <a:spAutoFit/>
          </a:bodyPr>
          <a:lstStyle/>
          <a:p>
            <a:r>
              <a:rPr lang="en-US" sz="1600" b="1" dirty="0" smtClean="0">
                <a:solidFill>
                  <a:schemeClr val="tx2"/>
                </a:solidFill>
                <a:latin typeface="Calibri" pitchFamily="34" charset="0"/>
              </a:rPr>
              <a:t>Transactions-Levy of tax by Centre and State</a:t>
            </a:r>
          </a:p>
        </p:txBody>
      </p:sp>
      <p:sp>
        <p:nvSpPr>
          <p:cNvPr id="19" name="Oval 18"/>
          <p:cNvSpPr/>
          <p:nvPr/>
        </p:nvSpPr>
        <p:spPr>
          <a:xfrm>
            <a:off x="1147009" y="1740575"/>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1</a:t>
            </a:r>
          </a:p>
        </p:txBody>
      </p:sp>
      <p:sp>
        <p:nvSpPr>
          <p:cNvPr id="21" name="Oval 20"/>
          <p:cNvSpPr/>
          <p:nvPr/>
        </p:nvSpPr>
        <p:spPr>
          <a:xfrm>
            <a:off x="1894749" y="4396340"/>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2</a:t>
            </a:r>
          </a:p>
        </p:txBody>
      </p:sp>
      <p:sp>
        <p:nvSpPr>
          <p:cNvPr id="22" name="Oval 21"/>
          <p:cNvSpPr/>
          <p:nvPr/>
        </p:nvSpPr>
        <p:spPr>
          <a:xfrm>
            <a:off x="5139632" y="1749385"/>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3</a:t>
            </a:r>
          </a:p>
        </p:txBody>
      </p:sp>
      <p:graphicFrame>
        <p:nvGraphicFramePr>
          <p:cNvPr id="23" name="Table 22"/>
          <p:cNvGraphicFramePr>
            <a:graphicFrameLocks noGrp="1"/>
          </p:cNvGraphicFramePr>
          <p:nvPr>
            <p:extLst>
              <p:ext uri="{D42A27DB-BD31-4B8C-83A1-F6EECF244321}">
                <p14:modId xmlns="" xmlns:p14="http://schemas.microsoft.com/office/powerpoint/2010/main" val="382565151"/>
              </p:ext>
            </p:extLst>
          </p:nvPr>
        </p:nvGraphicFramePr>
        <p:xfrm>
          <a:off x="5106896" y="2584370"/>
          <a:ext cx="2738440" cy="3079440"/>
        </p:xfrm>
        <a:graphic>
          <a:graphicData uri="http://schemas.openxmlformats.org/drawingml/2006/table">
            <a:tbl>
              <a:tblPr firstRow="1" bandRow="1">
                <a:tableStyleId>{00A15C55-8517-42AA-B614-E9B94910E393}</a:tableStyleId>
              </a:tblPr>
              <a:tblGrid>
                <a:gridCol w="260637"/>
                <a:gridCol w="2477803"/>
              </a:tblGrid>
              <a:tr h="404201">
                <a:tc>
                  <a:txBody>
                    <a:bodyPr/>
                    <a:lstStyle/>
                    <a:p>
                      <a:pPr algn="ctr"/>
                      <a:r>
                        <a:rPr lang="en-US" sz="1400" b="1" dirty="0" smtClean="0">
                          <a:solidFill>
                            <a:srgbClr val="007C92"/>
                          </a:solidFill>
                        </a:rPr>
                        <a:t>A</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Renting of Immovable</a:t>
                      </a:r>
                      <a:r>
                        <a:rPr lang="en-US" sz="1400" b="1" baseline="0" dirty="0" smtClean="0">
                          <a:solidFill>
                            <a:srgbClr val="007C92"/>
                          </a:solidFill>
                          <a:latin typeface="Calibri" panose="020F0502020204030204" pitchFamily="34" charset="0"/>
                          <a:cs typeface="Calibri" panose="020F0502020204030204" pitchFamily="34" charset="0"/>
                        </a:rPr>
                        <a:t> property</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B</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Hiring,</a:t>
                      </a:r>
                      <a:r>
                        <a:rPr lang="en-US" sz="1400" b="1" baseline="0" dirty="0" smtClean="0">
                          <a:solidFill>
                            <a:srgbClr val="007C92"/>
                          </a:solidFill>
                          <a:latin typeface="Calibri" panose="020F0502020204030204" pitchFamily="34" charset="0"/>
                          <a:cs typeface="Calibri" panose="020F0502020204030204" pitchFamily="34" charset="0"/>
                        </a:rPr>
                        <a:t> leasing and licensing of goods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C</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Software</a:t>
                      </a:r>
                      <a:r>
                        <a:rPr lang="en-US" sz="1400" b="1" baseline="0" dirty="0" smtClean="0">
                          <a:solidFill>
                            <a:srgbClr val="007C92"/>
                          </a:solidFill>
                          <a:latin typeface="Calibri" panose="020F0502020204030204" pitchFamily="34" charset="0"/>
                          <a:cs typeface="Calibri" panose="020F0502020204030204" pitchFamily="34" charset="0"/>
                        </a:rPr>
                        <a:t> development/ licensing of software</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64999">
                <a:tc>
                  <a:txBody>
                    <a:bodyPr/>
                    <a:lstStyle/>
                    <a:p>
                      <a:pPr algn="ctr"/>
                      <a:r>
                        <a:rPr lang="en-US" sz="1400" b="1" dirty="0" smtClean="0">
                          <a:solidFill>
                            <a:srgbClr val="007C92"/>
                          </a:solidFill>
                        </a:rPr>
                        <a:t>D</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baseline="0" dirty="0" smtClean="0">
                          <a:solidFill>
                            <a:srgbClr val="007C92"/>
                          </a:solidFill>
                          <a:latin typeface="Calibri" panose="020F0502020204030204" pitchFamily="34" charset="0"/>
                          <a:cs typeface="Calibri" panose="020F0502020204030204" pitchFamily="34" charset="0"/>
                        </a:rPr>
                        <a:t>Works contract</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04201">
                <a:tc>
                  <a:txBody>
                    <a:bodyPr/>
                    <a:lstStyle/>
                    <a:p>
                      <a:pPr algn="ctr"/>
                      <a:r>
                        <a:rPr lang="en-US" sz="1400" b="1" dirty="0" smtClean="0">
                          <a:solidFill>
                            <a:srgbClr val="007C92"/>
                          </a:solidFill>
                        </a:rPr>
                        <a:t>E</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baseline="0" dirty="0" smtClean="0">
                          <a:solidFill>
                            <a:srgbClr val="007C92"/>
                          </a:solidFill>
                          <a:latin typeface="Calibri" panose="020F0502020204030204" pitchFamily="34" charset="0"/>
                          <a:cs typeface="Calibri" panose="020F0502020204030204" pitchFamily="34" charset="0"/>
                        </a:rPr>
                        <a:t>Catering contracts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F</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Broadcasting</a:t>
                      </a:r>
                      <a:r>
                        <a:rPr lang="en-US" sz="1400" b="1" baseline="0" dirty="0" smtClean="0">
                          <a:solidFill>
                            <a:srgbClr val="007C92"/>
                          </a:solidFill>
                          <a:latin typeface="Calibri" panose="020F0502020204030204" pitchFamily="34" charset="0"/>
                          <a:cs typeface="Calibri" panose="020F0502020204030204" pitchFamily="34" charset="0"/>
                        </a:rPr>
                        <a:t> services by DTH Operators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6" name="TextBox 13"/>
          <p:cNvSpPr txBox="1">
            <a:spLocks noChangeArrowheads="1"/>
          </p:cNvSpPr>
          <p:nvPr/>
        </p:nvSpPr>
        <p:spPr bwMode="auto">
          <a:xfrm>
            <a:off x="2052275" y="4972109"/>
            <a:ext cx="1981200" cy="584775"/>
          </a:xfrm>
          <a:prstGeom prst="rect">
            <a:avLst/>
          </a:prstGeom>
          <a:noFill/>
          <a:ln w="9525">
            <a:noFill/>
            <a:miter lim="800000"/>
            <a:headEnd/>
            <a:tailEnd/>
          </a:ln>
        </p:spPr>
        <p:txBody>
          <a:bodyPr wrap="square">
            <a:spAutoFit/>
          </a:bodyPr>
          <a:lstStyle/>
          <a:p>
            <a:pPr eaLnBrk="0" hangingPunct="0">
              <a:spcBef>
                <a:spcPct val="20000"/>
              </a:spcBef>
              <a:buClr>
                <a:srgbClr val="DA0000"/>
              </a:buClr>
              <a:buSzPct val="70000"/>
            </a:pPr>
            <a:r>
              <a:rPr lang="en-US" sz="1600" b="1" dirty="0" smtClean="0">
                <a:solidFill>
                  <a:schemeClr val="tx2"/>
                </a:solidFill>
                <a:latin typeface="Calibri" pitchFamily="34" charset="0"/>
              </a:rPr>
              <a:t>List of Taxes- Centre and State Levy</a:t>
            </a:r>
          </a:p>
        </p:txBody>
      </p:sp>
      <p:sp>
        <p:nvSpPr>
          <p:cNvPr id="18" name="Rectangle 17"/>
          <p:cNvSpPr/>
          <p:nvPr/>
        </p:nvSpPr>
        <p:spPr>
          <a:xfrm>
            <a:off x="4539436" y="1170510"/>
            <a:ext cx="3643341" cy="530649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IN" dirty="0"/>
          </a:p>
        </p:txBody>
      </p:sp>
      <p:sp>
        <p:nvSpPr>
          <p:cNvPr id="20" name="Rectangle 19"/>
          <p:cNvSpPr/>
          <p:nvPr/>
        </p:nvSpPr>
        <p:spPr>
          <a:xfrm>
            <a:off x="1233458" y="3962400"/>
            <a:ext cx="3643341" cy="289560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IN"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
          <p:cNvPicPr>
            <a:picLocks noChangeAspect="1" noChangeArrowheads="1"/>
          </p:cNvPicPr>
          <p:nvPr/>
        </p:nvPicPr>
        <p:blipFill>
          <a:blip r:embed="rId2" cstate="print"/>
          <a:srcRect/>
          <a:stretch>
            <a:fillRect/>
          </a:stretch>
        </p:blipFill>
        <p:spPr bwMode="auto">
          <a:xfrm>
            <a:off x="4494033" y="1219200"/>
            <a:ext cx="3688744" cy="5257800"/>
          </a:xfrm>
          <a:prstGeom prst="rect">
            <a:avLst/>
          </a:prstGeom>
          <a:noFill/>
          <a:ln w="9525">
            <a:noFill/>
            <a:miter lim="800000"/>
            <a:headEnd/>
            <a:tailEnd/>
          </a:ln>
        </p:spPr>
      </p:pic>
      <p:sp>
        <p:nvSpPr>
          <p:cNvPr id="4"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Agenda</a:t>
            </a:r>
            <a:endParaRPr lang="en-US" dirty="0"/>
          </a:p>
        </p:txBody>
      </p:sp>
      <p:grpSp>
        <p:nvGrpSpPr>
          <p:cNvPr id="17" name="Group 16"/>
          <p:cNvGrpSpPr/>
          <p:nvPr/>
        </p:nvGrpSpPr>
        <p:grpSpPr>
          <a:xfrm>
            <a:off x="1451809" y="4205806"/>
            <a:ext cx="2971800" cy="2057400"/>
            <a:chOff x="173038" y="3689350"/>
            <a:chExt cx="2417763" cy="1797050"/>
          </a:xfrm>
        </p:grpSpPr>
        <p:pic>
          <p:nvPicPr>
            <p:cNvPr id="6" name="Picture 2"/>
            <p:cNvPicPr>
              <a:picLocks noChangeAspect="1" noChangeArrowheads="1"/>
            </p:cNvPicPr>
            <p:nvPr/>
          </p:nvPicPr>
          <p:blipFill>
            <a:blip r:embed="rId2" cstate="print"/>
            <a:srcRect/>
            <a:stretch>
              <a:fillRect/>
            </a:stretch>
          </p:blipFill>
          <p:spPr bwMode="auto">
            <a:xfrm>
              <a:off x="173038" y="3689350"/>
              <a:ext cx="2417763" cy="1797050"/>
            </a:xfrm>
            <a:prstGeom prst="rect">
              <a:avLst/>
            </a:prstGeom>
            <a:noFill/>
            <a:ln w="9525">
              <a:noFill/>
              <a:miter lim="800000"/>
              <a:headEnd/>
              <a:tailEnd/>
            </a:ln>
          </p:spPr>
        </p:pic>
        <p:sp>
          <p:nvSpPr>
            <p:cNvPr id="7" name="TextBox 6"/>
            <p:cNvSpPr txBox="1">
              <a:spLocks noChangeArrowheads="1"/>
            </p:cNvSpPr>
            <p:nvPr/>
          </p:nvSpPr>
          <p:spPr bwMode="auto">
            <a:xfrm>
              <a:off x="533400" y="4143148"/>
              <a:ext cx="1868158" cy="295712"/>
            </a:xfrm>
            <a:prstGeom prst="rect">
              <a:avLst/>
            </a:prstGeom>
            <a:noFill/>
            <a:ln w="9525">
              <a:noFill/>
              <a:miter lim="800000"/>
              <a:headEnd/>
              <a:tailEnd/>
            </a:ln>
          </p:spPr>
          <p:txBody>
            <a:bodyPr wrap="square">
              <a:spAutoFit/>
            </a:bodyPr>
            <a:lstStyle/>
            <a:p>
              <a:pPr marL="0" lvl="2" eaLnBrk="0" hangingPunct="0">
                <a:spcBef>
                  <a:spcPct val="20000"/>
                </a:spcBef>
                <a:buClr>
                  <a:srgbClr val="DA0000"/>
                </a:buClr>
                <a:buSzPct val="70000"/>
              </a:pPr>
              <a:endParaRPr lang="en-US" sz="1600" b="1" dirty="0" smtClean="0">
                <a:solidFill>
                  <a:schemeClr val="tx2"/>
                </a:solidFill>
                <a:latin typeface="Calibri" pitchFamily="34" charset="0"/>
              </a:endParaRPr>
            </a:p>
          </p:txBody>
        </p:sp>
      </p:grpSp>
      <p:pic>
        <p:nvPicPr>
          <p:cNvPr id="11" name="Picture 2"/>
          <p:cNvPicPr>
            <a:picLocks noChangeAspect="1" noChangeArrowheads="1"/>
          </p:cNvPicPr>
          <p:nvPr/>
        </p:nvPicPr>
        <p:blipFill>
          <a:blip r:embed="rId2" cstate="print"/>
          <a:srcRect/>
          <a:stretch>
            <a:fillRect/>
          </a:stretch>
        </p:blipFill>
        <p:spPr bwMode="auto">
          <a:xfrm>
            <a:off x="786543" y="1413914"/>
            <a:ext cx="2768038" cy="2057400"/>
          </a:xfrm>
          <a:prstGeom prst="rect">
            <a:avLst/>
          </a:prstGeom>
          <a:noFill/>
          <a:ln w="9525">
            <a:noFill/>
            <a:miter lim="800000"/>
            <a:headEnd/>
            <a:tailEnd/>
          </a:ln>
        </p:spPr>
      </p:pic>
      <p:sp>
        <p:nvSpPr>
          <p:cNvPr id="12" name="TextBox 13"/>
          <p:cNvSpPr txBox="1">
            <a:spLocks noChangeArrowheads="1"/>
          </p:cNvSpPr>
          <p:nvPr/>
        </p:nvSpPr>
        <p:spPr bwMode="auto">
          <a:xfrm>
            <a:off x="1208949" y="2149419"/>
            <a:ext cx="1981200" cy="338554"/>
          </a:xfrm>
          <a:prstGeom prst="rect">
            <a:avLst/>
          </a:prstGeom>
          <a:noFill/>
          <a:ln w="9525">
            <a:noFill/>
            <a:miter lim="800000"/>
            <a:headEnd/>
            <a:tailEnd/>
          </a:ln>
        </p:spPr>
        <p:txBody>
          <a:bodyPr wrap="square">
            <a:spAutoFit/>
          </a:bodyPr>
          <a:lstStyle/>
          <a:p>
            <a:pPr eaLnBrk="0" hangingPunct="0">
              <a:spcBef>
                <a:spcPct val="20000"/>
              </a:spcBef>
              <a:buClr>
                <a:srgbClr val="DA0000"/>
              </a:buClr>
              <a:buSzPct val="70000"/>
            </a:pPr>
            <a:r>
              <a:rPr lang="en-US" sz="1600" b="1" dirty="0" smtClean="0">
                <a:solidFill>
                  <a:schemeClr val="tx2"/>
                </a:solidFill>
                <a:latin typeface="Calibri" pitchFamily="34" charset="0"/>
              </a:rPr>
              <a:t>Aspect Theory </a:t>
            </a:r>
          </a:p>
        </p:txBody>
      </p:sp>
      <p:sp>
        <p:nvSpPr>
          <p:cNvPr id="14" name="TextBox 13"/>
          <p:cNvSpPr txBox="1"/>
          <p:nvPr/>
        </p:nvSpPr>
        <p:spPr>
          <a:xfrm>
            <a:off x="4876800" y="2045375"/>
            <a:ext cx="3198633" cy="584775"/>
          </a:xfrm>
          <a:prstGeom prst="rect">
            <a:avLst/>
          </a:prstGeom>
          <a:noFill/>
        </p:spPr>
        <p:txBody>
          <a:bodyPr wrap="square" rtlCol="0">
            <a:spAutoFit/>
          </a:bodyPr>
          <a:lstStyle/>
          <a:p>
            <a:r>
              <a:rPr lang="en-US" sz="1600" b="1" dirty="0" smtClean="0">
                <a:solidFill>
                  <a:schemeClr val="tx2"/>
                </a:solidFill>
                <a:latin typeface="Calibri" pitchFamily="34" charset="0"/>
              </a:rPr>
              <a:t>Transactions-Levy of tax by Centre and State</a:t>
            </a:r>
          </a:p>
        </p:txBody>
      </p:sp>
      <p:sp>
        <p:nvSpPr>
          <p:cNvPr id="19" name="Oval 18"/>
          <p:cNvSpPr/>
          <p:nvPr/>
        </p:nvSpPr>
        <p:spPr>
          <a:xfrm>
            <a:off x="1147009" y="1740575"/>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1</a:t>
            </a:r>
          </a:p>
        </p:txBody>
      </p:sp>
      <p:sp>
        <p:nvSpPr>
          <p:cNvPr id="21" name="Oval 20"/>
          <p:cNvSpPr/>
          <p:nvPr/>
        </p:nvSpPr>
        <p:spPr>
          <a:xfrm>
            <a:off x="1894749" y="4396340"/>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2</a:t>
            </a:r>
          </a:p>
        </p:txBody>
      </p:sp>
      <p:sp>
        <p:nvSpPr>
          <p:cNvPr id="22" name="Oval 21"/>
          <p:cNvSpPr/>
          <p:nvPr/>
        </p:nvSpPr>
        <p:spPr>
          <a:xfrm>
            <a:off x="5139632" y="1749385"/>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3</a:t>
            </a:r>
          </a:p>
        </p:txBody>
      </p:sp>
      <p:graphicFrame>
        <p:nvGraphicFramePr>
          <p:cNvPr id="23" name="Table 22"/>
          <p:cNvGraphicFramePr>
            <a:graphicFrameLocks noGrp="1"/>
          </p:cNvGraphicFramePr>
          <p:nvPr>
            <p:extLst/>
          </p:nvPr>
        </p:nvGraphicFramePr>
        <p:xfrm>
          <a:off x="5106896" y="2584370"/>
          <a:ext cx="2738440" cy="3079440"/>
        </p:xfrm>
        <a:graphic>
          <a:graphicData uri="http://schemas.openxmlformats.org/drawingml/2006/table">
            <a:tbl>
              <a:tblPr firstRow="1" bandRow="1">
                <a:tableStyleId>{00A15C55-8517-42AA-B614-E9B94910E393}</a:tableStyleId>
              </a:tblPr>
              <a:tblGrid>
                <a:gridCol w="260637"/>
                <a:gridCol w="2477803"/>
              </a:tblGrid>
              <a:tr h="404201">
                <a:tc>
                  <a:txBody>
                    <a:bodyPr/>
                    <a:lstStyle/>
                    <a:p>
                      <a:pPr algn="ctr"/>
                      <a:r>
                        <a:rPr lang="en-US" sz="1400" b="1" dirty="0" smtClean="0">
                          <a:solidFill>
                            <a:srgbClr val="007C92"/>
                          </a:solidFill>
                        </a:rPr>
                        <a:t>A</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Renting of Immovable</a:t>
                      </a:r>
                      <a:r>
                        <a:rPr lang="en-US" sz="1400" b="1" baseline="0" dirty="0" smtClean="0">
                          <a:solidFill>
                            <a:srgbClr val="007C92"/>
                          </a:solidFill>
                          <a:latin typeface="Calibri" panose="020F0502020204030204" pitchFamily="34" charset="0"/>
                          <a:cs typeface="Calibri" panose="020F0502020204030204" pitchFamily="34" charset="0"/>
                        </a:rPr>
                        <a:t> property</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B</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Hiring,</a:t>
                      </a:r>
                      <a:r>
                        <a:rPr lang="en-US" sz="1400" b="1" baseline="0" dirty="0" smtClean="0">
                          <a:solidFill>
                            <a:srgbClr val="007C92"/>
                          </a:solidFill>
                          <a:latin typeface="Calibri" panose="020F0502020204030204" pitchFamily="34" charset="0"/>
                          <a:cs typeface="Calibri" panose="020F0502020204030204" pitchFamily="34" charset="0"/>
                        </a:rPr>
                        <a:t> leasing and licensing of goods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C</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Software</a:t>
                      </a:r>
                      <a:r>
                        <a:rPr lang="en-US" sz="1400" b="1" baseline="0" dirty="0" smtClean="0">
                          <a:solidFill>
                            <a:srgbClr val="007C92"/>
                          </a:solidFill>
                          <a:latin typeface="Calibri" panose="020F0502020204030204" pitchFamily="34" charset="0"/>
                          <a:cs typeface="Calibri" panose="020F0502020204030204" pitchFamily="34" charset="0"/>
                        </a:rPr>
                        <a:t> development/ licensing of software</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64999">
                <a:tc>
                  <a:txBody>
                    <a:bodyPr/>
                    <a:lstStyle/>
                    <a:p>
                      <a:pPr algn="ctr"/>
                      <a:r>
                        <a:rPr lang="en-US" sz="1400" b="1" dirty="0" smtClean="0">
                          <a:solidFill>
                            <a:srgbClr val="007C92"/>
                          </a:solidFill>
                        </a:rPr>
                        <a:t>D</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baseline="0" dirty="0" smtClean="0">
                          <a:solidFill>
                            <a:srgbClr val="007C92"/>
                          </a:solidFill>
                          <a:latin typeface="Calibri" panose="020F0502020204030204" pitchFamily="34" charset="0"/>
                          <a:cs typeface="Calibri" panose="020F0502020204030204" pitchFamily="34" charset="0"/>
                        </a:rPr>
                        <a:t>Works contract</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04201">
                <a:tc>
                  <a:txBody>
                    <a:bodyPr/>
                    <a:lstStyle/>
                    <a:p>
                      <a:pPr algn="ctr"/>
                      <a:r>
                        <a:rPr lang="en-US" sz="1400" b="1" dirty="0" smtClean="0">
                          <a:solidFill>
                            <a:srgbClr val="007C92"/>
                          </a:solidFill>
                        </a:rPr>
                        <a:t>E</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baseline="0" dirty="0" smtClean="0">
                          <a:solidFill>
                            <a:srgbClr val="007C92"/>
                          </a:solidFill>
                          <a:latin typeface="Calibri" panose="020F0502020204030204" pitchFamily="34" charset="0"/>
                          <a:cs typeface="Calibri" panose="020F0502020204030204" pitchFamily="34" charset="0"/>
                        </a:rPr>
                        <a:t>Catering contracts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F</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Broadcasting</a:t>
                      </a:r>
                      <a:r>
                        <a:rPr lang="en-US" sz="1400" b="1" baseline="0" dirty="0" smtClean="0">
                          <a:solidFill>
                            <a:srgbClr val="007C92"/>
                          </a:solidFill>
                          <a:latin typeface="Calibri" panose="020F0502020204030204" pitchFamily="34" charset="0"/>
                          <a:cs typeface="Calibri" panose="020F0502020204030204" pitchFamily="34" charset="0"/>
                        </a:rPr>
                        <a:t> services by DTH Operators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6" name="TextBox 13"/>
          <p:cNvSpPr txBox="1">
            <a:spLocks noChangeArrowheads="1"/>
          </p:cNvSpPr>
          <p:nvPr/>
        </p:nvSpPr>
        <p:spPr bwMode="auto">
          <a:xfrm>
            <a:off x="2052275" y="4972109"/>
            <a:ext cx="1981200" cy="584775"/>
          </a:xfrm>
          <a:prstGeom prst="rect">
            <a:avLst/>
          </a:prstGeom>
          <a:noFill/>
          <a:ln w="9525">
            <a:noFill/>
            <a:miter lim="800000"/>
            <a:headEnd/>
            <a:tailEnd/>
          </a:ln>
        </p:spPr>
        <p:txBody>
          <a:bodyPr wrap="square">
            <a:spAutoFit/>
          </a:bodyPr>
          <a:lstStyle/>
          <a:p>
            <a:pPr eaLnBrk="0" hangingPunct="0">
              <a:spcBef>
                <a:spcPct val="20000"/>
              </a:spcBef>
              <a:buClr>
                <a:srgbClr val="DA0000"/>
              </a:buClr>
              <a:buSzPct val="70000"/>
            </a:pPr>
            <a:r>
              <a:rPr lang="en-US" sz="1600" b="1" dirty="0" smtClean="0">
                <a:solidFill>
                  <a:schemeClr val="tx2"/>
                </a:solidFill>
                <a:latin typeface="Calibri" pitchFamily="34" charset="0"/>
              </a:rPr>
              <a:t>List of Taxes- Centre and State Levy</a:t>
            </a:r>
          </a:p>
        </p:txBody>
      </p:sp>
      <p:sp>
        <p:nvSpPr>
          <p:cNvPr id="18" name="Rectangle 17"/>
          <p:cNvSpPr/>
          <p:nvPr/>
        </p:nvSpPr>
        <p:spPr>
          <a:xfrm>
            <a:off x="1081591" y="4120330"/>
            <a:ext cx="3643341" cy="2142876"/>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IN" dirty="0"/>
          </a:p>
        </p:txBody>
      </p:sp>
      <p:sp>
        <p:nvSpPr>
          <p:cNvPr id="20" name="Rectangle 19"/>
          <p:cNvSpPr/>
          <p:nvPr/>
        </p:nvSpPr>
        <p:spPr>
          <a:xfrm>
            <a:off x="86764" y="1240969"/>
            <a:ext cx="3643341" cy="289560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IN" dirty="0"/>
          </a:p>
        </p:txBody>
      </p:sp>
      <p:sp>
        <p:nvSpPr>
          <p:cNvPr id="25" name="Oval 24"/>
          <p:cNvSpPr/>
          <p:nvPr/>
        </p:nvSpPr>
        <p:spPr>
          <a:xfrm>
            <a:off x="4789309" y="4670500"/>
            <a:ext cx="2990848" cy="434900"/>
          </a:xfrm>
          <a:prstGeom prst="ellipse">
            <a:avLst/>
          </a:prstGeom>
          <a:noFill/>
          <a:ln w="28575">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Tree>
    <p:extLst>
      <p:ext uri="{BB962C8B-B14F-4D97-AF65-F5344CB8AC3E}">
        <p14:creationId xmlns="" xmlns:p14="http://schemas.microsoft.com/office/powerpoint/2010/main" val="20883322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Statutory Provisions</a:t>
            </a:r>
            <a:endParaRPr lang="en-US" dirty="0"/>
          </a:p>
        </p:txBody>
      </p:sp>
      <p:sp>
        <p:nvSpPr>
          <p:cNvPr id="3" name="Rectangle 2"/>
          <p:cNvSpPr/>
          <p:nvPr/>
        </p:nvSpPr>
        <p:spPr>
          <a:xfrm>
            <a:off x="452437" y="1406510"/>
            <a:ext cx="6096000" cy="179388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r>
              <a:rPr lang="en-US" b="1" dirty="0">
                <a:solidFill>
                  <a:schemeClr val="bg1"/>
                </a:solidFill>
              </a:rPr>
              <a:t>Section 66E (</a:t>
            </a:r>
            <a:r>
              <a:rPr lang="en-US" b="1" dirty="0" err="1">
                <a:solidFill>
                  <a:schemeClr val="bg1"/>
                </a:solidFill>
              </a:rPr>
              <a:t>i</a:t>
            </a:r>
            <a:r>
              <a:rPr lang="en-US" b="1" dirty="0">
                <a:solidFill>
                  <a:schemeClr val="bg1"/>
                </a:solidFill>
              </a:rPr>
              <a:t>)- Finance Act</a:t>
            </a:r>
          </a:p>
          <a:p>
            <a:endParaRPr lang="en-US" dirty="0">
              <a:solidFill>
                <a:schemeClr val="bg1"/>
              </a:solidFill>
            </a:endParaRPr>
          </a:p>
          <a:p>
            <a:r>
              <a:rPr lang="en-US" dirty="0" smtClean="0">
                <a:solidFill>
                  <a:schemeClr val="bg1"/>
                </a:solidFill>
              </a:rPr>
              <a:t>Service portion in an activity wherein goods, being food or any other article of human consumption or any drink (whether or not intoxicating) is supplied in any manner as a part of the activity</a:t>
            </a:r>
            <a:endParaRPr lang="en-IN" dirty="0">
              <a:solidFill>
                <a:schemeClr val="bg1"/>
              </a:solidFill>
            </a:endParaRPr>
          </a:p>
        </p:txBody>
      </p:sp>
      <p:sp>
        <p:nvSpPr>
          <p:cNvPr id="6" name="Rectangle 5"/>
          <p:cNvSpPr/>
          <p:nvPr/>
        </p:nvSpPr>
        <p:spPr>
          <a:xfrm>
            <a:off x="1143000" y="3657600"/>
            <a:ext cx="7467600" cy="2895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r>
              <a:rPr lang="en-US" b="1" dirty="0">
                <a:solidFill>
                  <a:schemeClr val="bg1"/>
                </a:solidFill>
              </a:rPr>
              <a:t>Article 366(29A)- Tax on sale or purchase of goods includes:</a:t>
            </a:r>
          </a:p>
          <a:p>
            <a:endParaRPr lang="en-US" b="1" dirty="0">
              <a:solidFill>
                <a:schemeClr val="bg1"/>
              </a:solidFill>
            </a:endParaRPr>
          </a:p>
          <a:p>
            <a:r>
              <a:rPr lang="en-IN" dirty="0">
                <a:solidFill>
                  <a:schemeClr val="bg1"/>
                </a:solidFill>
              </a:rPr>
              <a:t>(f) </a:t>
            </a:r>
            <a:r>
              <a:rPr lang="en-IN" b="1" dirty="0">
                <a:solidFill>
                  <a:schemeClr val="bg1"/>
                </a:solidFill>
              </a:rPr>
              <a:t>tax on the supply</a:t>
            </a:r>
            <a:r>
              <a:rPr lang="en-IN" dirty="0">
                <a:solidFill>
                  <a:schemeClr val="bg1"/>
                </a:solidFill>
              </a:rPr>
              <a:t>, by way of or as part of any service or in any other manner whatsoever, of goods, </a:t>
            </a:r>
            <a:r>
              <a:rPr lang="en-IN" b="1" dirty="0">
                <a:solidFill>
                  <a:schemeClr val="bg1"/>
                </a:solidFill>
              </a:rPr>
              <a:t>being food or any other article for human consumption or any drink</a:t>
            </a:r>
            <a:r>
              <a:rPr lang="en-IN" dirty="0">
                <a:solidFill>
                  <a:schemeClr val="bg1"/>
                </a:solidFill>
              </a:rPr>
              <a:t> (whether or not intoxicating), where such supply or service, is for cash, deferred payment or other valuable consideration, and such transfer, delivery or supply of any goods shall be deemed to be a sale of those goods by the person making the transfer, delivery or supply and a purchase of those goods by the person to whom such transfer, delivery or supply is made;</a:t>
            </a:r>
            <a:endParaRPr lang="en-US" b="1" dirty="0">
              <a:solidFill>
                <a:schemeClr val="bg1"/>
              </a:solidFill>
            </a:endParaRPr>
          </a:p>
        </p:txBody>
      </p:sp>
    </p:spTree>
    <p:extLst>
      <p:ext uri="{BB962C8B-B14F-4D97-AF65-F5344CB8AC3E}">
        <p14:creationId xmlns="" xmlns:p14="http://schemas.microsoft.com/office/powerpoint/2010/main" val="24573981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21"/>
          </p:nvPr>
        </p:nvSpPr>
        <p:spPr>
          <a:xfrm>
            <a:off x="278582" y="1628775"/>
            <a:ext cx="4141018" cy="1952626"/>
          </a:xfrm>
        </p:spPr>
        <p:txBody>
          <a:bodyPr/>
          <a:lstStyle/>
          <a:p>
            <a:r>
              <a:rPr lang="en-US" sz="1200" dirty="0">
                <a:solidFill>
                  <a:srgbClr val="FF0000"/>
                </a:solidFill>
              </a:rPr>
              <a:t>ISSUE</a:t>
            </a:r>
            <a:r>
              <a:rPr lang="en-US" sz="1200" dirty="0"/>
              <a:t>- </a:t>
            </a:r>
            <a:r>
              <a:rPr lang="en-US" sz="1200" b="0" dirty="0">
                <a:solidFill>
                  <a:srgbClr val="0070C0"/>
                </a:solidFill>
              </a:rPr>
              <a:t>Whether the </a:t>
            </a:r>
            <a:r>
              <a:rPr lang="en-US" sz="1200" dirty="0">
                <a:solidFill>
                  <a:srgbClr val="FF0000"/>
                </a:solidFill>
              </a:rPr>
              <a:t>supply of meals in a hotel </a:t>
            </a:r>
            <a:r>
              <a:rPr lang="en-US" sz="1200" b="0" dirty="0">
                <a:solidFill>
                  <a:srgbClr val="0070C0"/>
                </a:solidFill>
              </a:rPr>
              <a:t>along with other amenities qualifies as a sale and is leviable to sales tax</a:t>
            </a:r>
          </a:p>
          <a:p>
            <a:r>
              <a:rPr lang="en-US" sz="1200" dirty="0" smtClean="0">
                <a:solidFill>
                  <a:srgbClr val="FF0000"/>
                </a:solidFill>
              </a:rPr>
              <a:t>HELD- </a:t>
            </a:r>
            <a:r>
              <a:rPr lang="en-US" sz="1200" dirty="0" smtClean="0">
                <a:solidFill>
                  <a:srgbClr val="0070C0"/>
                </a:solidFill>
              </a:rPr>
              <a:t>T</a:t>
            </a:r>
            <a:r>
              <a:rPr lang="en-US" sz="1200" b="0" dirty="0" smtClean="0">
                <a:solidFill>
                  <a:srgbClr val="0070C0"/>
                </a:solidFill>
              </a:rPr>
              <a:t>he </a:t>
            </a:r>
            <a:r>
              <a:rPr lang="en-US" sz="1200" b="0" dirty="0">
                <a:solidFill>
                  <a:srgbClr val="0070C0"/>
                </a:solidFill>
              </a:rPr>
              <a:t>transaction is </a:t>
            </a:r>
            <a:r>
              <a:rPr lang="en-US" sz="1200" dirty="0">
                <a:solidFill>
                  <a:srgbClr val="0070C0"/>
                </a:solidFill>
              </a:rPr>
              <a:t>one and indivisible </a:t>
            </a:r>
            <a:r>
              <a:rPr lang="en-US" sz="1200" b="0" dirty="0">
                <a:solidFill>
                  <a:srgbClr val="0070C0"/>
                </a:solidFill>
              </a:rPr>
              <a:t>i.e. for the services of lodging provided by the Hotel.</a:t>
            </a:r>
          </a:p>
          <a:p>
            <a:r>
              <a:rPr lang="en-US" sz="1200" b="0" dirty="0">
                <a:solidFill>
                  <a:srgbClr val="0070C0"/>
                </a:solidFill>
              </a:rPr>
              <a:t>There is </a:t>
            </a:r>
            <a:r>
              <a:rPr lang="en-US" sz="1200" b="0" dirty="0">
                <a:solidFill>
                  <a:srgbClr val="FF0000"/>
                </a:solidFill>
              </a:rPr>
              <a:t>no </a:t>
            </a:r>
            <a:r>
              <a:rPr lang="en-US" sz="1200" dirty="0">
                <a:solidFill>
                  <a:srgbClr val="FF0000"/>
                </a:solidFill>
              </a:rPr>
              <a:t>intention between parties to sell and purchase</a:t>
            </a:r>
            <a:r>
              <a:rPr lang="en-US" sz="1200" dirty="0">
                <a:solidFill>
                  <a:srgbClr val="0070C0"/>
                </a:solidFill>
              </a:rPr>
              <a:t> </a:t>
            </a:r>
            <a:r>
              <a:rPr lang="en-US" sz="1200" b="0" dirty="0">
                <a:solidFill>
                  <a:srgbClr val="0070C0"/>
                </a:solidFill>
              </a:rPr>
              <a:t>food stuff.  The sale is </a:t>
            </a:r>
            <a:r>
              <a:rPr lang="en-US" sz="1200" b="0" dirty="0">
                <a:solidFill>
                  <a:srgbClr val="FF0000"/>
                </a:solidFill>
              </a:rPr>
              <a:t>only incidental to service</a:t>
            </a:r>
          </a:p>
          <a:p>
            <a:r>
              <a:rPr lang="en-US" sz="1200" dirty="0">
                <a:solidFill>
                  <a:srgbClr val="FF0000"/>
                </a:solidFill>
              </a:rPr>
              <a:t>No </a:t>
            </a:r>
            <a:r>
              <a:rPr lang="en-US" sz="1200" dirty="0" smtClean="0">
                <a:solidFill>
                  <a:srgbClr val="FF0000"/>
                </a:solidFill>
              </a:rPr>
              <a:t>sales tax </a:t>
            </a:r>
            <a:r>
              <a:rPr lang="en-US" sz="1200" dirty="0">
                <a:solidFill>
                  <a:srgbClr val="FF0000"/>
                </a:solidFill>
              </a:rPr>
              <a:t>is leviable </a:t>
            </a:r>
            <a:r>
              <a:rPr lang="en-US" sz="1200" b="0" dirty="0">
                <a:solidFill>
                  <a:srgbClr val="0070C0"/>
                </a:solidFill>
              </a:rPr>
              <a:t>on the food supplied in the hotel</a:t>
            </a:r>
          </a:p>
          <a:p>
            <a:endParaRPr lang="en-IN" sz="1200" dirty="0">
              <a:solidFill>
                <a:srgbClr val="FF0000"/>
              </a:solidFill>
            </a:endParaRPr>
          </a:p>
        </p:txBody>
      </p:sp>
      <p:sp>
        <p:nvSpPr>
          <p:cNvPr id="6" name="Text Placeholder 5"/>
          <p:cNvSpPr>
            <a:spLocks noGrp="1"/>
          </p:cNvSpPr>
          <p:nvPr>
            <p:ph type="body" sz="quarter" idx="22"/>
          </p:nvPr>
        </p:nvSpPr>
        <p:spPr>
          <a:xfrm>
            <a:off x="4538448" y="1628775"/>
            <a:ext cx="4353506" cy="1952625"/>
          </a:xfrm>
        </p:spPr>
        <p:txBody>
          <a:bodyPr/>
          <a:lstStyle/>
          <a:p>
            <a:r>
              <a:rPr lang="en-US" sz="1200" b="0" dirty="0" smtClean="0">
                <a:solidFill>
                  <a:srgbClr val="FF0000"/>
                </a:solidFill>
              </a:rPr>
              <a:t>ISSUE</a:t>
            </a:r>
            <a:r>
              <a:rPr lang="en-IN" sz="1200" dirty="0" smtClean="0">
                <a:solidFill>
                  <a:srgbClr val="0070C0"/>
                </a:solidFill>
              </a:rPr>
              <a:t>- Whether the supply of meals in a hotel qualify as a sale and whether the supply of meals in a restaurant to casual visitors qualifies as a sale</a:t>
            </a:r>
          </a:p>
          <a:p>
            <a:r>
              <a:rPr lang="en-US" sz="1200" b="0" dirty="0" smtClean="0">
                <a:solidFill>
                  <a:srgbClr val="FF0000"/>
                </a:solidFill>
              </a:rPr>
              <a:t>HELD- </a:t>
            </a:r>
            <a:r>
              <a:rPr lang="en-US" sz="1200" b="0" dirty="0" smtClean="0">
                <a:solidFill>
                  <a:srgbClr val="0070C0"/>
                </a:solidFill>
              </a:rPr>
              <a:t>Restaurants </a:t>
            </a:r>
            <a:r>
              <a:rPr lang="en-US" sz="1200" dirty="0" smtClean="0">
                <a:solidFill>
                  <a:srgbClr val="FF0000"/>
                </a:solidFill>
              </a:rPr>
              <a:t>also provides services in addition to food</a:t>
            </a:r>
            <a:r>
              <a:rPr lang="en-US" sz="1200" b="0" dirty="0" smtClean="0">
                <a:solidFill>
                  <a:srgbClr val="0070C0"/>
                </a:solidFill>
              </a:rPr>
              <a:t>, in the nature of furniture, furnishing, linen, crockery etc.</a:t>
            </a:r>
          </a:p>
          <a:p>
            <a:r>
              <a:rPr lang="en-US" sz="1200" b="0" dirty="0" smtClean="0">
                <a:solidFill>
                  <a:srgbClr val="0070C0"/>
                </a:solidFill>
              </a:rPr>
              <a:t>Following the judgment of </a:t>
            </a:r>
            <a:r>
              <a:rPr lang="en-US" sz="1200" dirty="0" smtClean="0">
                <a:solidFill>
                  <a:srgbClr val="FF0000"/>
                </a:solidFill>
              </a:rPr>
              <a:t>State of Punjab v. Assoc. Hotels of India Ltd</a:t>
            </a:r>
            <a:r>
              <a:rPr lang="en-US" sz="1200" b="0" dirty="0" smtClean="0">
                <a:solidFill>
                  <a:srgbClr val="0070C0"/>
                </a:solidFill>
              </a:rPr>
              <a:t>., the services of meals to visitors in a restaurant and meals in a hotel </a:t>
            </a:r>
            <a:r>
              <a:rPr lang="en-US" sz="1200" dirty="0" smtClean="0">
                <a:solidFill>
                  <a:srgbClr val="FF0000"/>
                </a:solidFill>
              </a:rPr>
              <a:t>do not qualify as sales</a:t>
            </a:r>
          </a:p>
        </p:txBody>
      </p:sp>
      <p:sp>
        <p:nvSpPr>
          <p:cNvPr id="7" name="Text Placeholder 6"/>
          <p:cNvSpPr>
            <a:spLocks noGrp="1"/>
          </p:cNvSpPr>
          <p:nvPr>
            <p:ph type="body" sz="quarter" idx="23"/>
          </p:nvPr>
        </p:nvSpPr>
        <p:spPr>
          <a:xfrm>
            <a:off x="278582" y="4186596"/>
            <a:ext cx="4141018" cy="2290404"/>
          </a:xfrm>
        </p:spPr>
        <p:txBody>
          <a:bodyPr/>
          <a:lstStyle/>
          <a:p>
            <a:r>
              <a:rPr lang="en-US" sz="1200" dirty="0" smtClean="0">
                <a:solidFill>
                  <a:srgbClr val="FF0000"/>
                </a:solidFill>
              </a:rPr>
              <a:t>ISSUE-</a:t>
            </a:r>
            <a:r>
              <a:rPr lang="en-US" sz="1200" b="0" dirty="0" smtClean="0">
                <a:solidFill>
                  <a:srgbClr val="0070C0"/>
                </a:solidFill>
              </a:rPr>
              <a:t>Whether service tax and VAT, both, would be leviable in respect of the catering services provided on board the train</a:t>
            </a:r>
          </a:p>
          <a:p>
            <a:r>
              <a:rPr lang="en-US" sz="1200" dirty="0" smtClean="0">
                <a:solidFill>
                  <a:srgbClr val="FF0000"/>
                </a:solidFill>
              </a:rPr>
              <a:t>HELD</a:t>
            </a:r>
            <a:r>
              <a:rPr lang="en-US" sz="1200" dirty="0" smtClean="0">
                <a:solidFill>
                  <a:srgbClr val="0070C0"/>
                </a:solidFill>
              </a:rPr>
              <a:t> The transaction between IRCTC and India Railways is not a composite transaction as no services are involved.</a:t>
            </a:r>
            <a:endParaRPr lang="en-US" sz="1200" b="0" dirty="0" smtClean="0">
              <a:solidFill>
                <a:srgbClr val="0070C0"/>
              </a:solidFill>
            </a:endParaRPr>
          </a:p>
          <a:p>
            <a:r>
              <a:rPr lang="en-US" sz="1200" b="0" dirty="0" smtClean="0">
                <a:solidFill>
                  <a:srgbClr val="FF0000"/>
                </a:solidFill>
              </a:rPr>
              <a:t>It is pure contract for sale </a:t>
            </a:r>
            <a:r>
              <a:rPr lang="en-US" sz="1200" b="0" dirty="0" smtClean="0">
                <a:solidFill>
                  <a:srgbClr val="0070C0"/>
                </a:solidFill>
              </a:rPr>
              <a:t>and services, of heating etc., are only incidental to the sale.</a:t>
            </a:r>
          </a:p>
          <a:p>
            <a:r>
              <a:rPr lang="en-US" sz="1200" dirty="0" smtClean="0">
                <a:solidFill>
                  <a:srgbClr val="FF0000"/>
                </a:solidFill>
              </a:rPr>
              <a:t>Service tax is not leviable </a:t>
            </a:r>
            <a:r>
              <a:rPr lang="en-US" sz="1200" b="0" dirty="0" smtClean="0">
                <a:solidFill>
                  <a:srgbClr val="0070C0"/>
                </a:solidFill>
              </a:rPr>
              <a:t>on this transaction.</a:t>
            </a:r>
            <a:endParaRPr lang="en-IN" sz="1200" b="0" dirty="0">
              <a:solidFill>
                <a:srgbClr val="0070C0"/>
              </a:solidFill>
            </a:endParaRPr>
          </a:p>
        </p:txBody>
      </p:sp>
      <p:sp>
        <p:nvSpPr>
          <p:cNvPr id="8" name="Text Placeholder 7"/>
          <p:cNvSpPr>
            <a:spLocks noGrp="1"/>
          </p:cNvSpPr>
          <p:nvPr>
            <p:ph type="body" sz="quarter" idx="24"/>
          </p:nvPr>
        </p:nvSpPr>
        <p:spPr>
          <a:xfrm>
            <a:off x="4504897" y="4186596"/>
            <a:ext cx="4353505" cy="2290404"/>
          </a:xfrm>
        </p:spPr>
        <p:txBody>
          <a:bodyPr/>
          <a:lstStyle/>
          <a:p>
            <a:r>
              <a:rPr lang="en-US" sz="1200" dirty="0" smtClean="0">
                <a:solidFill>
                  <a:srgbClr val="FF0000"/>
                </a:solidFill>
              </a:rPr>
              <a:t>ISSUE-</a:t>
            </a:r>
            <a:r>
              <a:rPr lang="en-US" sz="1200" b="0" dirty="0">
                <a:solidFill>
                  <a:srgbClr val="0070C0"/>
                </a:solidFill>
              </a:rPr>
              <a:t>Constitutional validity of section 65(105)(</a:t>
            </a:r>
            <a:r>
              <a:rPr lang="en-US" sz="1200" b="0" dirty="0" err="1">
                <a:solidFill>
                  <a:srgbClr val="0070C0"/>
                </a:solidFill>
              </a:rPr>
              <a:t>zzzzv</a:t>
            </a:r>
            <a:r>
              <a:rPr lang="en-US" sz="1200" b="0" dirty="0">
                <a:solidFill>
                  <a:srgbClr val="0070C0"/>
                </a:solidFill>
              </a:rPr>
              <a:t>) and (</a:t>
            </a:r>
            <a:r>
              <a:rPr lang="en-US" sz="1200" b="0" dirty="0" err="1">
                <a:solidFill>
                  <a:srgbClr val="0070C0"/>
                </a:solidFill>
              </a:rPr>
              <a:t>zzzzw</a:t>
            </a:r>
            <a:r>
              <a:rPr lang="en-US" sz="1200" b="0" dirty="0">
                <a:solidFill>
                  <a:srgbClr val="0070C0"/>
                </a:solidFill>
              </a:rPr>
              <a:t>) was </a:t>
            </a:r>
            <a:r>
              <a:rPr lang="en-US" sz="1200" b="0" dirty="0" err="1" smtClean="0">
                <a:solidFill>
                  <a:srgbClr val="0070C0"/>
                </a:solidFill>
              </a:rPr>
              <a:t>challenged.Whether</a:t>
            </a:r>
            <a:r>
              <a:rPr lang="en-US" sz="1200" b="0" dirty="0" smtClean="0">
                <a:solidFill>
                  <a:srgbClr val="0070C0"/>
                </a:solidFill>
              </a:rPr>
              <a:t> </a:t>
            </a:r>
            <a:r>
              <a:rPr lang="en-US" sz="1200" b="0" dirty="0">
                <a:solidFill>
                  <a:srgbClr val="0070C0"/>
                </a:solidFill>
              </a:rPr>
              <a:t>the supply of food and beverages </a:t>
            </a:r>
            <a:r>
              <a:rPr lang="en-US" sz="1200" dirty="0">
                <a:solidFill>
                  <a:srgbClr val="FF0000"/>
                </a:solidFill>
              </a:rPr>
              <a:t>taxable under Entry </a:t>
            </a:r>
            <a:r>
              <a:rPr lang="en-US" sz="1200" dirty="0" smtClean="0">
                <a:solidFill>
                  <a:srgbClr val="FF0000"/>
                </a:solidFill>
              </a:rPr>
              <a:t>54 List </a:t>
            </a:r>
            <a:r>
              <a:rPr lang="en-US" sz="1200" dirty="0">
                <a:solidFill>
                  <a:srgbClr val="FF0000"/>
                </a:solidFill>
              </a:rPr>
              <a:t>II </a:t>
            </a:r>
            <a:r>
              <a:rPr lang="en-US" sz="1200" dirty="0" smtClean="0">
                <a:solidFill>
                  <a:srgbClr val="FF0000"/>
                </a:solidFill>
              </a:rPr>
              <a:t>covers services </a:t>
            </a:r>
          </a:p>
          <a:p>
            <a:r>
              <a:rPr lang="en-US" sz="1200" dirty="0" smtClean="0">
                <a:solidFill>
                  <a:srgbClr val="FF0000"/>
                </a:solidFill>
              </a:rPr>
              <a:t>HELD </a:t>
            </a:r>
            <a:r>
              <a:rPr lang="en-US" sz="1200" b="0" dirty="0" smtClean="0">
                <a:solidFill>
                  <a:srgbClr val="0070C0"/>
                </a:solidFill>
              </a:rPr>
              <a:t>On the basis of Article 366(29A) of the Constitution, service forms a part of sale of goods and </a:t>
            </a:r>
            <a:r>
              <a:rPr lang="en-US" sz="1200" b="0" dirty="0" smtClean="0">
                <a:solidFill>
                  <a:srgbClr val="FF0000"/>
                </a:solidFill>
              </a:rPr>
              <a:t>State Legislature has the power to impose tax on the service element </a:t>
            </a:r>
            <a:r>
              <a:rPr lang="en-US" sz="1200" b="0" dirty="0" smtClean="0">
                <a:solidFill>
                  <a:srgbClr val="0070C0"/>
                </a:solidFill>
              </a:rPr>
              <a:t>forming a part of the sale of goods.</a:t>
            </a:r>
          </a:p>
          <a:p>
            <a:r>
              <a:rPr lang="en-US" sz="1200" b="0" dirty="0" smtClean="0">
                <a:solidFill>
                  <a:srgbClr val="0070C0"/>
                </a:solidFill>
              </a:rPr>
              <a:t>Writ petition allowed- Service tax on services provided by a restaurant-beyond the legislative </a:t>
            </a:r>
            <a:r>
              <a:rPr lang="en-US" sz="1200" b="0" dirty="0" err="1" smtClean="0">
                <a:solidFill>
                  <a:srgbClr val="0070C0"/>
                </a:solidFill>
              </a:rPr>
              <a:t>competance</a:t>
            </a:r>
            <a:r>
              <a:rPr lang="en-US" sz="1200" b="0" dirty="0" smtClean="0">
                <a:solidFill>
                  <a:srgbClr val="0070C0"/>
                </a:solidFill>
              </a:rPr>
              <a:t> of the Parliament</a:t>
            </a:r>
          </a:p>
          <a:p>
            <a:endParaRPr lang="en-US" sz="1200" b="0" dirty="0" smtClean="0">
              <a:solidFill>
                <a:srgbClr val="0070C0"/>
              </a:solidFill>
            </a:endParaRPr>
          </a:p>
          <a:p>
            <a:r>
              <a:rPr lang="en-IN" sz="1200" dirty="0" smtClean="0">
                <a:solidFill>
                  <a:srgbClr val="FF0000"/>
                </a:solidFill>
              </a:rPr>
              <a:t>. </a:t>
            </a:r>
            <a:endParaRPr lang="en-IN" sz="1200" dirty="0">
              <a:solidFill>
                <a:srgbClr val="FF0000"/>
              </a:solidFill>
            </a:endParaRPr>
          </a:p>
        </p:txBody>
      </p:sp>
      <p:sp>
        <p:nvSpPr>
          <p:cNvPr id="9" name="Text Placeholder 8"/>
          <p:cNvSpPr>
            <a:spLocks noGrp="1"/>
          </p:cNvSpPr>
          <p:nvPr>
            <p:ph type="body" sz="quarter" idx="26"/>
          </p:nvPr>
        </p:nvSpPr>
        <p:spPr>
          <a:xfrm>
            <a:off x="278582" y="1241013"/>
            <a:ext cx="4141018" cy="359817"/>
          </a:xfrm>
        </p:spPr>
        <p:txBody>
          <a:bodyPr anchor="t"/>
          <a:lstStyle/>
          <a:p>
            <a:r>
              <a:rPr lang="en-US" sz="1200" dirty="0" smtClean="0">
                <a:solidFill>
                  <a:schemeClr val="tx1"/>
                </a:solidFill>
              </a:rPr>
              <a:t>State </a:t>
            </a:r>
            <a:r>
              <a:rPr lang="en-US" sz="1200" dirty="0">
                <a:solidFill>
                  <a:schemeClr val="tx1"/>
                </a:solidFill>
              </a:rPr>
              <a:t>of Punjab v. Associated Hotels of India </a:t>
            </a:r>
            <a:r>
              <a:rPr lang="en-US" sz="1200" dirty="0" smtClean="0">
                <a:solidFill>
                  <a:schemeClr val="tx1"/>
                </a:solidFill>
              </a:rPr>
              <a:t>Ltd</a:t>
            </a:r>
            <a:endParaRPr lang="en-IN" sz="1200" dirty="0" smtClean="0">
              <a:solidFill>
                <a:schemeClr val="tx1"/>
              </a:solidFill>
            </a:endParaRPr>
          </a:p>
          <a:p>
            <a:pPr algn="r"/>
            <a:r>
              <a:rPr lang="en-US" dirty="0" smtClean="0">
                <a:solidFill>
                  <a:schemeClr val="tx1"/>
                </a:solidFill>
              </a:rPr>
              <a:t>(1972) 2 SCR 937</a:t>
            </a:r>
          </a:p>
        </p:txBody>
      </p:sp>
      <p:sp>
        <p:nvSpPr>
          <p:cNvPr id="10" name="Text Placeholder 9"/>
          <p:cNvSpPr>
            <a:spLocks noGrp="1"/>
          </p:cNvSpPr>
          <p:nvPr>
            <p:ph type="body" sz="quarter" idx="27"/>
          </p:nvPr>
        </p:nvSpPr>
        <p:spPr>
          <a:xfrm>
            <a:off x="4538448" y="1240383"/>
            <a:ext cx="4353506" cy="360447"/>
          </a:xfrm>
        </p:spPr>
        <p:txBody>
          <a:bodyPr anchor="t"/>
          <a:lstStyle/>
          <a:p>
            <a:r>
              <a:rPr lang="en-US" sz="1200" dirty="0" smtClean="0">
                <a:solidFill>
                  <a:schemeClr val="tx1"/>
                </a:solidFill>
              </a:rPr>
              <a:t>Nothern India Caterers (India) Ltd v. Lt. Gov of Delhi</a:t>
            </a:r>
          </a:p>
          <a:p>
            <a:pPr algn="r"/>
            <a:r>
              <a:rPr lang="en-US" dirty="0" smtClean="0">
                <a:solidFill>
                  <a:schemeClr val="tx1"/>
                </a:solidFill>
              </a:rPr>
              <a:t>1978 AIR 1591</a:t>
            </a:r>
          </a:p>
          <a:p>
            <a:r>
              <a:rPr lang="en-US" sz="1200" dirty="0" smtClean="0">
                <a:solidFill>
                  <a:schemeClr val="tx1"/>
                </a:solidFill>
              </a:rPr>
              <a:t> </a:t>
            </a:r>
            <a:endParaRPr lang="en-IN" sz="1200" dirty="0">
              <a:solidFill>
                <a:schemeClr val="tx1"/>
              </a:solidFill>
            </a:endParaRPr>
          </a:p>
        </p:txBody>
      </p:sp>
      <p:sp>
        <p:nvSpPr>
          <p:cNvPr id="11" name="Text Placeholder 10"/>
          <p:cNvSpPr>
            <a:spLocks noGrp="1"/>
          </p:cNvSpPr>
          <p:nvPr>
            <p:ph type="body" sz="quarter" idx="28"/>
          </p:nvPr>
        </p:nvSpPr>
        <p:spPr>
          <a:xfrm>
            <a:off x="278582" y="3657600"/>
            <a:ext cx="4141018" cy="452797"/>
          </a:xfrm>
        </p:spPr>
        <p:txBody>
          <a:bodyPr/>
          <a:lstStyle/>
          <a:p>
            <a:r>
              <a:rPr lang="en-US" sz="1200" dirty="0" smtClean="0">
                <a:solidFill>
                  <a:schemeClr val="tx1"/>
                </a:solidFill>
              </a:rPr>
              <a:t>IRCTC v. Govt of NCT &amp; Delhi</a:t>
            </a:r>
          </a:p>
          <a:p>
            <a:pPr algn="r"/>
            <a:r>
              <a:rPr lang="en-US" dirty="0" smtClean="0">
                <a:solidFill>
                  <a:schemeClr val="tx1"/>
                </a:solidFill>
              </a:rPr>
              <a:t>2010-TIOL-517-HC-Del-ST</a:t>
            </a:r>
            <a:endParaRPr lang="en-IN" dirty="0">
              <a:solidFill>
                <a:schemeClr val="tx1"/>
              </a:solidFill>
            </a:endParaRPr>
          </a:p>
        </p:txBody>
      </p:sp>
      <p:sp>
        <p:nvSpPr>
          <p:cNvPr id="12" name="Text Placeholder 11"/>
          <p:cNvSpPr>
            <a:spLocks noGrp="1"/>
          </p:cNvSpPr>
          <p:nvPr>
            <p:ph type="body" sz="quarter" idx="29"/>
          </p:nvPr>
        </p:nvSpPr>
        <p:spPr>
          <a:xfrm>
            <a:off x="4538448" y="3657600"/>
            <a:ext cx="4353507" cy="452796"/>
          </a:xfrm>
        </p:spPr>
        <p:txBody>
          <a:bodyPr/>
          <a:lstStyle/>
          <a:p>
            <a:endParaRPr lang="en-US" sz="1200" dirty="0" smtClean="0">
              <a:solidFill>
                <a:schemeClr val="tx1"/>
              </a:solidFill>
            </a:endParaRPr>
          </a:p>
          <a:p>
            <a:r>
              <a:rPr lang="en-US" sz="1200" dirty="0" smtClean="0">
                <a:solidFill>
                  <a:schemeClr val="tx1"/>
                </a:solidFill>
              </a:rPr>
              <a:t>Kerala </a:t>
            </a:r>
            <a:r>
              <a:rPr lang="en-US" sz="1200" dirty="0">
                <a:solidFill>
                  <a:schemeClr val="tx1"/>
                </a:solidFill>
              </a:rPr>
              <a:t>Classified Hotels &amp;  Resorts Assoc v. </a:t>
            </a:r>
            <a:r>
              <a:rPr lang="en-US" sz="1200" dirty="0" smtClean="0">
                <a:solidFill>
                  <a:schemeClr val="tx1"/>
                </a:solidFill>
              </a:rPr>
              <a:t>UOI</a:t>
            </a:r>
            <a:endParaRPr lang="en-US" sz="1200" dirty="0">
              <a:solidFill>
                <a:schemeClr val="tx1"/>
              </a:solidFill>
            </a:endParaRPr>
          </a:p>
          <a:p>
            <a:pPr algn="r"/>
            <a:r>
              <a:rPr lang="en-US" dirty="0" smtClean="0">
                <a:solidFill>
                  <a:schemeClr val="tx1"/>
                </a:solidFill>
              </a:rPr>
              <a:t>2013-TIOL -533-HC-Ker.-ST</a:t>
            </a:r>
            <a:endParaRPr lang="en-IN" dirty="0">
              <a:solidFill>
                <a:schemeClr val="tx1"/>
              </a:solidFill>
            </a:endParaRPr>
          </a:p>
          <a:p>
            <a:endParaRPr lang="en-IN" dirty="0"/>
          </a:p>
        </p:txBody>
      </p:sp>
      <p:sp>
        <p:nvSpPr>
          <p:cNvPr id="13"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Controversies</a:t>
            </a:r>
            <a:endParaRPr lang="en-US" dirty="0"/>
          </a:p>
        </p:txBody>
      </p:sp>
    </p:spTree>
    <p:extLst>
      <p:ext uri="{BB962C8B-B14F-4D97-AF65-F5344CB8AC3E}">
        <p14:creationId xmlns="" xmlns:p14="http://schemas.microsoft.com/office/powerpoint/2010/main" val="5158335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21"/>
          </p:nvPr>
        </p:nvSpPr>
        <p:spPr>
          <a:xfrm>
            <a:off x="278582" y="1628775"/>
            <a:ext cx="4141018" cy="4086224"/>
          </a:xfrm>
        </p:spPr>
        <p:txBody>
          <a:bodyPr/>
          <a:lstStyle/>
          <a:p>
            <a:r>
              <a:rPr lang="en-US" sz="1200" dirty="0">
                <a:solidFill>
                  <a:srgbClr val="FF0000"/>
                </a:solidFill>
              </a:rPr>
              <a:t>ISSUE</a:t>
            </a:r>
            <a:r>
              <a:rPr lang="en-US" sz="1200" dirty="0"/>
              <a:t>- </a:t>
            </a:r>
            <a:endParaRPr lang="en-US" sz="1200" dirty="0" smtClean="0"/>
          </a:p>
          <a:p>
            <a:r>
              <a:rPr lang="en-US" sz="1200" b="0" dirty="0" smtClean="0">
                <a:solidFill>
                  <a:srgbClr val="0070C0"/>
                </a:solidFill>
              </a:rPr>
              <a:t>Whether VAT would be chargeable on the entire value of food and beverages supplied, in the case where 40% of the amount has already suffered service tax</a:t>
            </a:r>
            <a:endParaRPr lang="en-US" sz="1200" b="0" dirty="0">
              <a:solidFill>
                <a:srgbClr val="0070C0"/>
              </a:solidFill>
            </a:endParaRPr>
          </a:p>
          <a:p>
            <a:endParaRPr lang="en-US" sz="1200" dirty="0">
              <a:solidFill>
                <a:srgbClr val="FF0000"/>
              </a:solidFill>
            </a:endParaRPr>
          </a:p>
          <a:p>
            <a:r>
              <a:rPr lang="en-US" sz="1200" dirty="0" smtClean="0">
                <a:solidFill>
                  <a:srgbClr val="FF0000"/>
                </a:solidFill>
              </a:rPr>
              <a:t>HELD-</a:t>
            </a:r>
            <a:endParaRPr lang="en-IN" sz="1200" dirty="0">
              <a:solidFill>
                <a:srgbClr val="FF0000"/>
              </a:solidFill>
            </a:endParaRPr>
          </a:p>
          <a:p>
            <a:r>
              <a:rPr lang="en-US" sz="1200" b="0" dirty="0" smtClean="0">
                <a:solidFill>
                  <a:srgbClr val="0070C0"/>
                </a:solidFill>
              </a:rPr>
              <a:t>VAT can only be imposed on the </a:t>
            </a:r>
            <a:r>
              <a:rPr lang="en-US" sz="1200" dirty="0" smtClean="0">
                <a:solidFill>
                  <a:srgbClr val="FF0000"/>
                </a:solidFill>
              </a:rPr>
              <a:t>sale of food and beverages.</a:t>
            </a:r>
          </a:p>
          <a:p>
            <a:r>
              <a:rPr lang="en-US" sz="1200" b="0" dirty="0" smtClean="0">
                <a:solidFill>
                  <a:srgbClr val="0070C0"/>
                </a:solidFill>
              </a:rPr>
              <a:t>Since, </a:t>
            </a:r>
            <a:r>
              <a:rPr lang="en-US" sz="1200" dirty="0" smtClean="0">
                <a:solidFill>
                  <a:srgbClr val="FF0000"/>
                </a:solidFill>
              </a:rPr>
              <a:t>the value of services has been declared at 40% of the total value, VAT cannot be levied on the same.</a:t>
            </a:r>
          </a:p>
        </p:txBody>
      </p:sp>
      <p:sp>
        <p:nvSpPr>
          <p:cNvPr id="6" name="Text Placeholder 5"/>
          <p:cNvSpPr>
            <a:spLocks noGrp="1"/>
          </p:cNvSpPr>
          <p:nvPr>
            <p:ph type="body" sz="quarter" idx="22"/>
          </p:nvPr>
        </p:nvSpPr>
        <p:spPr>
          <a:xfrm>
            <a:off x="4538448" y="1628775"/>
            <a:ext cx="4353506" cy="4086224"/>
          </a:xfrm>
        </p:spPr>
        <p:txBody>
          <a:bodyPr/>
          <a:lstStyle/>
          <a:p>
            <a:r>
              <a:rPr lang="en-US" sz="1200" b="0" dirty="0" smtClean="0">
                <a:solidFill>
                  <a:srgbClr val="FF0000"/>
                </a:solidFill>
              </a:rPr>
              <a:t>ISSUE</a:t>
            </a:r>
            <a:r>
              <a:rPr lang="en-IN" sz="1200" dirty="0" smtClean="0">
                <a:solidFill>
                  <a:srgbClr val="0070C0"/>
                </a:solidFill>
              </a:rPr>
              <a:t>- Whether service tax can be charged on any item of sale and vice vera</a:t>
            </a:r>
          </a:p>
          <a:p>
            <a:r>
              <a:rPr lang="en-US" sz="1200" dirty="0" smtClean="0">
                <a:solidFill>
                  <a:srgbClr val="0070C0"/>
                </a:solidFill>
              </a:rPr>
              <a:t>Whether section 66E(i) is violative of Article 366(29A)(f) of the Constitution</a:t>
            </a:r>
          </a:p>
          <a:p>
            <a:endParaRPr lang="en-US" sz="1200" dirty="0" smtClean="0">
              <a:solidFill>
                <a:srgbClr val="0070C0"/>
              </a:solidFill>
            </a:endParaRPr>
          </a:p>
          <a:p>
            <a:r>
              <a:rPr lang="en-US" sz="1200" dirty="0" smtClean="0">
                <a:solidFill>
                  <a:srgbClr val="FF0000"/>
                </a:solidFill>
              </a:rPr>
              <a:t>HELD</a:t>
            </a:r>
            <a:endParaRPr lang="en-IN" sz="1200" dirty="0" smtClean="0">
              <a:solidFill>
                <a:srgbClr val="FF0000"/>
              </a:solidFill>
            </a:endParaRPr>
          </a:p>
          <a:p>
            <a:r>
              <a:rPr lang="en-US" sz="1200" b="0" dirty="0" smtClean="0">
                <a:solidFill>
                  <a:srgbClr val="0070C0"/>
                </a:solidFill>
              </a:rPr>
              <a:t>Tax on sale and purchase of food </a:t>
            </a:r>
            <a:r>
              <a:rPr lang="en-US" sz="1200" dirty="0" smtClean="0">
                <a:solidFill>
                  <a:srgbClr val="FF0000"/>
                </a:solidFill>
              </a:rPr>
              <a:t>can only be imposed by the states</a:t>
            </a:r>
            <a:r>
              <a:rPr lang="en-US" sz="1200" b="0" dirty="0" smtClean="0">
                <a:solidFill>
                  <a:srgbClr val="0070C0"/>
                </a:solidFill>
              </a:rPr>
              <a:t>.  Similarly, tax on services can only be levied by the Parliament. Hence, </a:t>
            </a:r>
            <a:r>
              <a:rPr lang="en-US" sz="1200" dirty="0" smtClean="0">
                <a:solidFill>
                  <a:srgbClr val="FF0000"/>
                </a:solidFill>
              </a:rPr>
              <a:t>no service tax can be charged on any item of food.</a:t>
            </a:r>
          </a:p>
          <a:p>
            <a:r>
              <a:rPr lang="en-US" sz="1200" b="0" dirty="0" smtClean="0">
                <a:solidFill>
                  <a:srgbClr val="0070C0"/>
                </a:solidFill>
              </a:rPr>
              <a:t>Article 366(29A)(f) of the Constitution does not provide that services are subsumed in sales. It separates sale of food and drinks from services.</a:t>
            </a:r>
          </a:p>
          <a:p>
            <a:r>
              <a:rPr lang="en-US" sz="1200" dirty="0" smtClean="0">
                <a:solidFill>
                  <a:srgbClr val="FF0000"/>
                </a:solidFill>
              </a:rPr>
              <a:t>VAT should not be charged on the entire amount of the bill </a:t>
            </a:r>
            <a:r>
              <a:rPr lang="en-US" sz="1200" b="0" dirty="0" smtClean="0">
                <a:solidFill>
                  <a:srgbClr val="0070C0"/>
                </a:solidFill>
              </a:rPr>
              <a:t>as 40% or 60 % is already leviable to service tax.</a:t>
            </a:r>
          </a:p>
          <a:p>
            <a:r>
              <a:rPr lang="en-US" sz="1200" b="0" dirty="0" smtClean="0">
                <a:solidFill>
                  <a:srgbClr val="0070C0"/>
                </a:solidFill>
              </a:rPr>
              <a:t>State should frame rules or issue clarifications in order to avoid double taxation.</a:t>
            </a:r>
          </a:p>
          <a:p>
            <a:endParaRPr lang="en-US" sz="1200" b="0" dirty="0" smtClean="0">
              <a:solidFill>
                <a:srgbClr val="0070C0"/>
              </a:solidFill>
            </a:endParaRPr>
          </a:p>
          <a:p>
            <a:endParaRPr lang="en-US" sz="1200" b="0" dirty="0" smtClean="0">
              <a:solidFill>
                <a:srgbClr val="0070C0"/>
              </a:solidFill>
            </a:endParaRPr>
          </a:p>
          <a:p>
            <a:endParaRPr lang="en-IN" sz="1200" b="0" dirty="0">
              <a:solidFill>
                <a:srgbClr val="0070C0"/>
              </a:solidFill>
            </a:endParaRPr>
          </a:p>
          <a:p>
            <a:endParaRPr lang="en-IN" sz="1200" b="0" dirty="0" smtClean="0">
              <a:solidFill>
                <a:srgbClr val="0070C0"/>
              </a:solidFill>
            </a:endParaRPr>
          </a:p>
          <a:p>
            <a:endParaRPr lang="en-IN" sz="1200" b="0" dirty="0">
              <a:solidFill>
                <a:srgbClr val="0070C0"/>
              </a:solidFill>
            </a:endParaRPr>
          </a:p>
          <a:p>
            <a:endParaRPr lang="en-IN" sz="1200" b="0" dirty="0" smtClean="0">
              <a:solidFill>
                <a:srgbClr val="0070C0"/>
              </a:solidFill>
            </a:endParaRPr>
          </a:p>
          <a:p>
            <a:endParaRPr lang="en-IN" sz="1200" b="0" dirty="0">
              <a:solidFill>
                <a:srgbClr val="0070C0"/>
              </a:solidFill>
            </a:endParaRPr>
          </a:p>
          <a:p>
            <a:endParaRPr lang="en-IN" sz="1200" b="0" dirty="0" smtClean="0">
              <a:solidFill>
                <a:srgbClr val="0070C0"/>
              </a:solidFill>
            </a:endParaRPr>
          </a:p>
          <a:p>
            <a:endParaRPr lang="en-IN" sz="1200" b="0" dirty="0">
              <a:solidFill>
                <a:srgbClr val="0070C0"/>
              </a:solidFill>
            </a:endParaRPr>
          </a:p>
          <a:p>
            <a:endParaRPr lang="en-IN" sz="1200" b="0" dirty="0" smtClean="0">
              <a:solidFill>
                <a:srgbClr val="0070C0"/>
              </a:solidFill>
            </a:endParaRPr>
          </a:p>
        </p:txBody>
      </p:sp>
      <p:sp>
        <p:nvSpPr>
          <p:cNvPr id="9" name="Text Placeholder 8"/>
          <p:cNvSpPr>
            <a:spLocks noGrp="1"/>
          </p:cNvSpPr>
          <p:nvPr>
            <p:ph type="body" sz="quarter" idx="26"/>
          </p:nvPr>
        </p:nvSpPr>
        <p:spPr>
          <a:xfrm>
            <a:off x="278582" y="1240383"/>
            <a:ext cx="4141018" cy="360447"/>
          </a:xfrm>
        </p:spPr>
        <p:txBody>
          <a:bodyPr anchor="t"/>
          <a:lstStyle/>
          <a:p>
            <a:r>
              <a:rPr lang="en-US" sz="1200" dirty="0" smtClean="0">
                <a:solidFill>
                  <a:schemeClr val="tx1"/>
                </a:solidFill>
              </a:rPr>
              <a:t>Valley Hotels and Resorts Ltd. v. CCT, Dehradun</a:t>
            </a:r>
          </a:p>
          <a:p>
            <a:pPr algn="r"/>
            <a:r>
              <a:rPr lang="en-US" dirty="0" smtClean="0">
                <a:solidFill>
                  <a:schemeClr val="tx1"/>
                </a:solidFill>
              </a:rPr>
              <a:t>Commercial Tax Revision 02/2014 dated April 10, 2014</a:t>
            </a:r>
            <a:endParaRPr lang="en-IN" dirty="0" smtClean="0">
              <a:solidFill>
                <a:schemeClr val="tx1"/>
              </a:solidFill>
            </a:endParaRPr>
          </a:p>
        </p:txBody>
      </p:sp>
      <p:sp>
        <p:nvSpPr>
          <p:cNvPr id="10" name="Text Placeholder 9"/>
          <p:cNvSpPr>
            <a:spLocks noGrp="1"/>
          </p:cNvSpPr>
          <p:nvPr>
            <p:ph type="body" sz="quarter" idx="27"/>
          </p:nvPr>
        </p:nvSpPr>
        <p:spPr>
          <a:xfrm>
            <a:off x="4538448" y="1240383"/>
            <a:ext cx="4353506" cy="360447"/>
          </a:xfrm>
        </p:spPr>
        <p:txBody>
          <a:bodyPr anchor="t"/>
          <a:lstStyle/>
          <a:p>
            <a:r>
              <a:rPr lang="en-US" sz="1200" dirty="0" smtClean="0">
                <a:solidFill>
                  <a:schemeClr val="tx1"/>
                </a:solidFill>
              </a:rPr>
              <a:t>Hotel East park and Anr. v. Union of India and Ors</a:t>
            </a:r>
            <a:endParaRPr lang="en-US" sz="1200" dirty="0">
              <a:solidFill>
                <a:schemeClr val="tx1"/>
              </a:solidFill>
            </a:endParaRPr>
          </a:p>
          <a:p>
            <a:pPr algn="r"/>
            <a:r>
              <a:rPr lang="en-US" dirty="0" smtClean="0">
                <a:solidFill>
                  <a:schemeClr val="tx1"/>
                </a:solidFill>
              </a:rPr>
              <a:t>W/P. No. 95/2013 dated May 6, 2014</a:t>
            </a:r>
            <a:endParaRPr lang="en-IN" dirty="0">
              <a:solidFill>
                <a:schemeClr val="tx1"/>
              </a:solidFill>
            </a:endParaRPr>
          </a:p>
        </p:txBody>
      </p:sp>
      <p:sp>
        <p:nvSpPr>
          <p:cNvPr id="8"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Controversies-Post Declared Services</a:t>
            </a:r>
            <a:endParaRPr lang="en-US" dirty="0"/>
          </a:p>
        </p:txBody>
      </p:sp>
    </p:spTree>
    <p:extLst>
      <p:ext uri="{BB962C8B-B14F-4D97-AF65-F5344CB8AC3E}">
        <p14:creationId xmlns="" xmlns:p14="http://schemas.microsoft.com/office/powerpoint/2010/main" val="36735686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
          <p:cNvPicPr>
            <a:picLocks noChangeAspect="1" noChangeArrowheads="1"/>
          </p:cNvPicPr>
          <p:nvPr/>
        </p:nvPicPr>
        <p:blipFill>
          <a:blip r:embed="rId2" cstate="print"/>
          <a:srcRect/>
          <a:stretch>
            <a:fillRect/>
          </a:stretch>
        </p:blipFill>
        <p:spPr bwMode="auto">
          <a:xfrm>
            <a:off x="4494033" y="1219200"/>
            <a:ext cx="3688744" cy="5257800"/>
          </a:xfrm>
          <a:prstGeom prst="rect">
            <a:avLst/>
          </a:prstGeom>
          <a:noFill/>
          <a:ln w="9525">
            <a:noFill/>
            <a:miter lim="800000"/>
            <a:headEnd/>
            <a:tailEnd/>
          </a:ln>
        </p:spPr>
      </p:pic>
      <p:sp>
        <p:nvSpPr>
          <p:cNvPr id="4"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Agenda</a:t>
            </a:r>
            <a:endParaRPr lang="en-US" dirty="0"/>
          </a:p>
        </p:txBody>
      </p:sp>
      <p:grpSp>
        <p:nvGrpSpPr>
          <p:cNvPr id="17" name="Group 16"/>
          <p:cNvGrpSpPr/>
          <p:nvPr/>
        </p:nvGrpSpPr>
        <p:grpSpPr>
          <a:xfrm>
            <a:off x="1451809" y="4205806"/>
            <a:ext cx="2971800" cy="2057400"/>
            <a:chOff x="173038" y="3689350"/>
            <a:chExt cx="2417763" cy="1797050"/>
          </a:xfrm>
        </p:grpSpPr>
        <p:pic>
          <p:nvPicPr>
            <p:cNvPr id="6" name="Picture 2"/>
            <p:cNvPicPr>
              <a:picLocks noChangeAspect="1" noChangeArrowheads="1"/>
            </p:cNvPicPr>
            <p:nvPr/>
          </p:nvPicPr>
          <p:blipFill>
            <a:blip r:embed="rId2" cstate="print"/>
            <a:srcRect/>
            <a:stretch>
              <a:fillRect/>
            </a:stretch>
          </p:blipFill>
          <p:spPr bwMode="auto">
            <a:xfrm>
              <a:off x="173038" y="3689350"/>
              <a:ext cx="2417763" cy="1797050"/>
            </a:xfrm>
            <a:prstGeom prst="rect">
              <a:avLst/>
            </a:prstGeom>
            <a:noFill/>
            <a:ln w="9525">
              <a:noFill/>
              <a:miter lim="800000"/>
              <a:headEnd/>
              <a:tailEnd/>
            </a:ln>
          </p:spPr>
        </p:pic>
        <p:sp>
          <p:nvSpPr>
            <p:cNvPr id="7" name="TextBox 6"/>
            <p:cNvSpPr txBox="1">
              <a:spLocks noChangeArrowheads="1"/>
            </p:cNvSpPr>
            <p:nvPr/>
          </p:nvSpPr>
          <p:spPr bwMode="auto">
            <a:xfrm>
              <a:off x="533400" y="4143148"/>
              <a:ext cx="1868158" cy="295712"/>
            </a:xfrm>
            <a:prstGeom prst="rect">
              <a:avLst/>
            </a:prstGeom>
            <a:noFill/>
            <a:ln w="9525">
              <a:noFill/>
              <a:miter lim="800000"/>
              <a:headEnd/>
              <a:tailEnd/>
            </a:ln>
          </p:spPr>
          <p:txBody>
            <a:bodyPr wrap="square">
              <a:spAutoFit/>
            </a:bodyPr>
            <a:lstStyle/>
            <a:p>
              <a:pPr marL="0" lvl="2" eaLnBrk="0" hangingPunct="0">
                <a:spcBef>
                  <a:spcPct val="20000"/>
                </a:spcBef>
                <a:buClr>
                  <a:srgbClr val="DA0000"/>
                </a:buClr>
                <a:buSzPct val="70000"/>
              </a:pPr>
              <a:endParaRPr lang="en-US" sz="1600" b="1" dirty="0" smtClean="0">
                <a:solidFill>
                  <a:schemeClr val="tx2"/>
                </a:solidFill>
                <a:latin typeface="Calibri" pitchFamily="34" charset="0"/>
              </a:endParaRPr>
            </a:p>
          </p:txBody>
        </p:sp>
      </p:grpSp>
      <p:pic>
        <p:nvPicPr>
          <p:cNvPr id="11" name="Picture 2"/>
          <p:cNvPicPr>
            <a:picLocks noChangeAspect="1" noChangeArrowheads="1"/>
          </p:cNvPicPr>
          <p:nvPr/>
        </p:nvPicPr>
        <p:blipFill>
          <a:blip r:embed="rId2" cstate="print"/>
          <a:srcRect/>
          <a:stretch>
            <a:fillRect/>
          </a:stretch>
        </p:blipFill>
        <p:spPr bwMode="auto">
          <a:xfrm>
            <a:off x="786543" y="1413914"/>
            <a:ext cx="2768038" cy="2057400"/>
          </a:xfrm>
          <a:prstGeom prst="rect">
            <a:avLst/>
          </a:prstGeom>
          <a:noFill/>
          <a:ln w="9525">
            <a:noFill/>
            <a:miter lim="800000"/>
            <a:headEnd/>
            <a:tailEnd/>
          </a:ln>
        </p:spPr>
      </p:pic>
      <p:sp>
        <p:nvSpPr>
          <p:cNvPr id="12" name="TextBox 13"/>
          <p:cNvSpPr txBox="1">
            <a:spLocks noChangeArrowheads="1"/>
          </p:cNvSpPr>
          <p:nvPr/>
        </p:nvSpPr>
        <p:spPr bwMode="auto">
          <a:xfrm>
            <a:off x="1208949" y="2149419"/>
            <a:ext cx="1981200" cy="338554"/>
          </a:xfrm>
          <a:prstGeom prst="rect">
            <a:avLst/>
          </a:prstGeom>
          <a:noFill/>
          <a:ln w="9525">
            <a:noFill/>
            <a:miter lim="800000"/>
            <a:headEnd/>
            <a:tailEnd/>
          </a:ln>
        </p:spPr>
        <p:txBody>
          <a:bodyPr wrap="square">
            <a:spAutoFit/>
          </a:bodyPr>
          <a:lstStyle/>
          <a:p>
            <a:pPr eaLnBrk="0" hangingPunct="0">
              <a:spcBef>
                <a:spcPct val="20000"/>
              </a:spcBef>
              <a:buClr>
                <a:srgbClr val="DA0000"/>
              </a:buClr>
              <a:buSzPct val="70000"/>
            </a:pPr>
            <a:r>
              <a:rPr lang="en-US" sz="1600" b="1" dirty="0" smtClean="0">
                <a:solidFill>
                  <a:schemeClr val="tx2"/>
                </a:solidFill>
                <a:latin typeface="Calibri" pitchFamily="34" charset="0"/>
              </a:rPr>
              <a:t>Aspect Theory </a:t>
            </a:r>
          </a:p>
        </p:txBody>
      </p:sp>
      <p:sp>
        <p:nvSpPr>
          <p:cNvPr id="14" name="TextBox 13"/>
          <p:cNvSpPr txBox="1"/>
          <p:nvPr/>
        </p:nvSpPr>
        <p:spPr>
          <a:xfrm>
            <a:off x="4876800" y="2045375"/>
            <a:ext cx="3198633" cy="584775"/>
          </a:xfrm>
          <a:prstGeom prst="rect">
            <a:avLst/>
          </a:prstGeom>
          <a:noFill/>
        </p:spPr>
        <p:txBody>
          <a:bodyPr wrap="square" rtlCol="0">
            <a:spAutoFit/>
          </a:bodyPr>
          <a:lstStyle/>
          <a:p>
            <a:r>
              <a:rPr lang="en-US" sz="1600" b="1" dirty="0" smtClean="0">
                <a:solidFill>
                  <a:schemeClr val="tx2"/>
                </a:solidFill>
                <a:latin typeface="Calibri" pitchFamily="34" charset="0"/>
              </a:rPr>
              <a:t>Transactions-Levy of tax by Centre and State</a:t>
            </a:r>
          </a:p>
        </p:txBody>
      </p:sp>
      <p:sp>
        <p:nvSpPr>
          <p:cNvPr id="19" name="Oval 18"/>
          <p:cNvSpPr/>
          <p:nvPr/>
        </p:nvSpPr>
        <p:spPr>
          <a:xfrm>
            <a:off x="1147009" y="1740575"/>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1</a:t>
            </a:r>
          </a:p>
        </p:txBody>
      </p:sp>
      <p:sp>
        <p:nvSpPr>
          <p:cNvPr id="21" name="Oval 20"/>
          <p:cNvSpPr/>
          <p:nvPr/>
        </p:nvSpPr>
        <p:spPr>
          <a:xfrm>
            <a:off x="1894749" y="4396340"/>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2</a:t>
            </a:r>
          </a:p>
        </p:txBody>
      </p:sp>
      <p:sp>
        <p:nvSpPr>
          <p:cNvPr id="22" name="Oval 21"/>
          <p:cNvSpPr/>
          <p:nvPr/>
        </p:nvSpPr>
        <p:spPr>
          <a:xfrm>
            <a:off x="5139632" y="1749385"/>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3</a:t>
            </a:r>
          </a:p>
        </p:txBody>
      </p:sp>
      <p:graphicFrame>
        <p:nvGraphicFramePr>
          <p:cNvPr id="23" name="Table 22"/>
          <p:cNvGraphicFramePr>
            <a:graphicFrameLocks noGrp="1"/>
          </p:cNvGraphicFramePr>
          <p:nvPr>
            <p:extLst/>
          </p:nvPr>
        </p:nvGraphicFramePr>
        <p:xfrm>
          <a:off x="5106896" y="2584370"/>
          <a:ext cx="2738440" cy="3079440"/>
        </p:xfrm>
        <a:graphic>
          <a:graphicData uri="http://schemas.openxmlformats.org/drawingml/2006/table">
            <a:tbl>
              <a:tblPr firstRow="1" bandRow="1">
                <a:tableStyleId>{00A15C55-8517-42AA-B614-E9B94910E393}</a:tableStyleId>
              </a:tblPr>
              <a:tblGrid>
                <a:gridCol w="260637"/>
                <a:gridCol w="2477803"/>
              </a:tblGrid>
              <a:tr h="404201">
                <a:tc>
                  <a:txBody>
                    <a:bodyPr/>
                    <a:lstStyle/>
                    <a:p>
                      <a:pPr algn="ctr"/>
                      <a:r>
                        <a:rPr lang="en-US" sz="1400" b="1" dirty="0" smtClean="0">
                          <a:solidFill>
                            <a:srgbClr val="007C92"/>
                          </a:solidFill>
                        </a:rPr>
                        <a:t>A</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Renting of Immovable</a:t>
                      </a:r>
                      <a:r>
                        <a:rPr lang="en-US" sz="1400" b="1" baseline="0" dirty="0" smtClean="0">
                          <a:solidFill>
                            <a:srgbClr val="007C92"/>
                          </a:solidFill>
                          <a:latin typeface="Calibri" panose="020F0502020204030204" pitchFamily="34" charset="0"/>
                          <a:cs typeface="Calibri" panose="020F0502020204030204" pitchFamily="34" charset="0"/>
                        </a:rPr>
                        <a:t> property</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B</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Hiring,</a:t>
                      </a:r>
                      <a:r>
                        <a:rPr lang="en-US" sz="1400" b="1" baseline="0" dirty="0" smtClean="0">
                          <a:solidFill>
                            <a:srgbClr val="007C92"/>
                          </a:solidFill>
                          <a:latin typeface="Calibri" panose="020F0502020204030204" pitchFamily="34" charset="0"/>
                          <a:cs typeface="Calibri" panose="020F0502020204030204" pitchFamily="34" charset="0"/>
                        </a:rPr>
                        <a:t> leasing and licensing of goods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C</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Software</a:t>
                      </a:r>
                      <a:r>
                        <a:rPr lang="en-US" sz="1400" b="1" baseline="0" dirty="0" smtClean="0">
                          <a:solidFill>
                            <a:srgbClr val="007C92"/>
                          </a:solidFill>
                          <a:latin typeface="Calibri" panose="020F0502020204030204" pitchFamily="34" charset="0"/>
                          <a:cs typeface="Calibri" panose="020F0502020204030204" pitchFamily="34" charset="0"/>
                        </a:rPr>
                        <a:t> development/ licensing of software</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64999">
                <a:tc>
                  <a:txBody>
                    <a:bodyPr/>
                    <a:lstStyle/>
                    <a:p>
                      <a:pPr algn="ctr"/>
                      <a:r>
                        <a:rPr lang="en-US" sz="1400" b="1" dirty="0" smtClean="0">
                          <a:solidFill>
                            <a:srgbClr val="007C92"/>
                          </a:solidFill>
                        </a:rPr>
                        <a:t>D</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baseline="0" dirty="0" smtClean="0">
                          <a:solidFill>
                            <a:srgbClr val="007C92"/>
                          </a:solidFill>
                          <a:latin typeface="Calibri" panose="020F0502020204030204" pitchFamily="34" charset="0"/>
                          <a:cs typeface="Calibri" panose="020F0502020204030204" pitchFamily="34" charset="0"/>
                        </a:rPr>
                        <a:t>Works contract</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04201">
                <a:tc>
                  <a:txBody>
                    <a:bodyPr/>
                    <a:lstStyle/>
                    <a:p>
                      <a:pPr algn="ctr"/>
                      <a:r>
                        <a:rPr lang="en-US" sz="1400" b="1" dirty="0" smtClean="0">
                          <a:solidFill>
                            <a:srgbClr val="007C92"/>
                          </a:solidFill>
                        </a:rPr>
                        <a:t>E</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baseline="0" dirty="0" smtClean="0">
                          <a:solidFill>
                            <a:srgbClr val="007C92"/>
                          </a:solidFill>
                          <a:latin typeface="Calibri" panose="020F0502020204030204" pitchFamily="34" charset="0"/>
                          <a:cs typeface="Calibri" panose="020F0502020204030204" pitchFamily="34" charset="0"/>
                        </a:rPr>
                        <a:t>Catering contracts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F</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Broadcasting</a:t>
                      </a:r>
                      <a:r>
                        <a:rPr lang="en-US" sz="1400" b="1" baseline="0" dirty="0" smtClean="0">
                          <a:solidFill>
                            <a:srgbClr val="007C92"/>
                          </a:solidFill>
                          <a:latin typeface="Calibri" panose="020F0502020204030204" pitchFamily="34" charset="0"/>
                          <a:cs typeface="Calibri" panose="020F0502020204030204" pitchFamily="34" charset="0"/>
                        </a:rPr>
                        <a:t> services by DTH Operators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6" name="TextBox 13"/>
          <p:cNvSpPr txBox="1">
            <a:spLocks noChangeArrowheads="1"/>
          </p:cNvSpPr>
          <p:nvPr/>
        </p:nvSpPr>
        <p:spPr bwMode="auto">
          <a:xfrm>
            <a:off x="2052275" y="4972109"/>
            <a:ext cx="1981200" cy="584775"/>
          </a:xfrm>
          <a:prstGeom prst="rect">
            <a:avLst/>
          </a:prstGeom>
          <a:noFill/>
          <a:ln w="9525">
            <a:noFill/>
            <a:miter lim="800000"/>
            <a:headEnd/>
            <a:tailEnd/>
          </a:ln>
        </p:spPr>
        <p:txBody>
          <a:bodyPr wrap="square">
            <a:spAutoFit/>
          </a:bodyPr>
          <a:lstStyle/>
          <a:p>
            <a:pPr eaLnBrk="0" hangingPunct="0">
              <a:spcBef>
                <a:spcPct val="20000"/>
              </a:spcBef>
              <a:buClr>
                <a:srgbClr val="DA0000"/>
              </a:buClr>
              <a:buSzPct val="70000"/>
            </a:pPr>
            <a:r>
              <a:rPr lang="en-US" sz="1600" b="1" dirty="0" smtClean="0">
                <a:solidFill>
                  <a:schemeClr val="tx2"/>
                </a:solidFill>
                <a:latin typeface="Calibri" pitchFamily="34" charset="0"/>
              </a:rPr>
              <a:t>List of Taxes- Centre and State Levy</a:t>
            </a:r>
          </a:p>
        </p:txBody>
      </p:sp>
      <p:sp>
        <p:nvSpPr>
          <p:cNvPr id="18" name="Rectangle 17"/>
          <p:cNvSpPr/>
          <p:nvPr/>
        </p:nvSpPr>
        <p:spPr>
          <a:xfrm>
            <a:off x="1081591" y="4120330"/>
            <a:ext cx="3643341" cy="2142876"/>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IN" dirty="0"/>
          </a:p>
        </p:txBody>
      </p:sp>
      <p:sp>
        <p:nvSpPr>
          <p:cNvPr id="20" name="Rectangle 19"/>
          <p:cNvSpPr/>
          <p:nvPr/>
        </p:nvSpPr>
        <p:spPr>
          <a:xfrm>
            <a:off x="86764" y="1240969"/>
            <a:ext cx="3643341" cy="289560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IN" dirty="0"/>
          </a:p>
        </p:txBody>
      </p:sp>
      <p:sp>
        <p:nvSpPr>
          <p:cNvPr id="25" name="Oval 24"/>
          <p:cNvSpPr/>
          <p:nvPr/>
        </p:nvSpPr>
        <p:spPr>
          <a:xfrm>
            <a:off x="4789309" y="5063903"/>
            <a:ext cx="2990848" cy="574897"/>
          </a:xfrm>
          <a:prstGeom prst="ellipse">
            <a:avLst/>
          </a:prstGeom>
          <a:noFill/>
          <a:ln w="28575">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Tree>
    <p:extLst>
      <p:ext uri="{BB962C8B-B14F-4D97-AF65-F5344CB8AC3E}">
        <p14:creationId xmlns="" xmlns:p14="http://schemas.microsoft.com/office/powerpoint/2010/main" val="33200518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1371600"/>
            <a:ext cx="8739188" cy="685800"/>
          </a:xfrm>
          <a:prstGeom prst="roundRect">
            <a:avLst/>
          </a:prstGeom>
          <a:solidFill>
            <a:schemeClr val="accent6">
              <a:lumMod val="20000"/>
              <a:lumOff val="8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b="1" dirty="0" smtClean="0">
                <a:solidFill>
                  <a:schemeClr val="tx1"/>
                </a:solidFill>
              </a:rPr>
              <a:t>Direct to Home (‘DTH’) Operators- Broadcasting services- </a:t>
            </a:r>
            <a:r>
              <a:rPr lang="en-US" b="1" dirty="0" err="1" smtClean="0">
                <a:solidFill>
                  <a:schemeClr val="tx1"/>
                </a:solidFill>
              </a:rPr>
              <a:t>leviable</a:t>
            </a:r>
            <a:r>
              <a:rPr lang="en-US" b="1" dirty="0" smtClean="0">
                <a:solidFill>
                  <a:schemeClr val="tx1"/>
                </a:solidFill>
              </a:rPr>
              <a:t> to service tax and entertainment tax</a:t>
            </a:r>
            <a:endParaRPr lang="en-US" b="1" dirty="0">
              <a:solidFill>
                <a:schemeClr val="tx1"/>
              </a:solidFill>
            </a:endParaRPr>
          </a:p>
        </p:txBody>
      </p:sp>
      <p:cxnSp>
        <p:nvCxnSpPr>
          <p:cNvPr id="24" name="Straight Arrow Connector 23"/>
          <p:cNvCxnSpPr>
            <a:stCxn id="4" idx="2"/>
          </p:cNvCxnSpPr>
          <p:nvPr/>
        </p:nvCxnSpPr>
        <p:spPr>
          <a:xfrm rot="5400000">
            <a:off x="3299940" y="1104216"/>
            <a:ext cx="345071" cy="2251438"/>
          </a:xfrm>
          <a:prstGeom prst="bentConnector3">
            <a:avLst>
              <a:gd name="adj1" fmla="val 50000"/>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4" idx="2"/>
          </p:cNvCxnSpPr>
          <p:nvPr/>
        </p:nvCxnSpPr>
        <p:spPr>
          <a:xfrm>
            <a:off x="4598194" y="2057400"/>
            <a:ext cx="11907" cy="345071"/>
          </a:xfrm>
          <a:prstGeom prst="straightConnector1">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4" idx="2"/>
          </p:cNvCxnSpPr>
          <p:nvPr/>
        </p:nvCxnSpPr>
        <p:spPr>
          <a:xfrm rot="16200000" flipH="1">
            <a:off x="5612712" y="1042882"/>
            <a:ext cx="345071" cy="2374106"/>
          </a:xfrm>
          <a:prstGeom prst="bentConnector3">
            <a:avLst>
              <a:gd name="adj1" fmla="val 50000"/>
            </a:avLst>
          </a:prstGeom>
          <a:ln w="127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sp>
        <p:nvSpPr>
          <p:cNvPr id="11"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Entertainment Tax v. Service Tax</a:t>
            </a:r>
            <a:endParaRPr lang="en-US" dirty="0"/>
          </a:p>
        </p:txBody>
      </p:sp>
      <p:sp>
        <p:nvSpPr>
          <p:cNvPr id="2" name="Rectangle 1"/>
          <p:cNvSpPr/>
          <p:nvPr/>
        </p:nvSpPr>
        <p:spPr>
          <a:xfrm>
            <a:off x="228600" y="2478671"/>
            <a:ext cx="4369594" cy="4226929"/>
          </a:xfrm>
          <a:prstGeom prst="rect">
            <a:avLst/>
          </a:prstGeom>
          <a:solidFill>
            <a:srgbClr val="F7C5EC"/>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t" anchorCtr="0"/>
          <a:lstStyle/>
          <a:p>
            <a:pPr algn="ctr"/>
            <a:r>
              <a:rPr lang="en-US" sz="1600" b="1" dirty="0">
                <a:solidFill>
                  <a:schemeClr val="tx1"/>
                </a:solidFill>
              </a:rPr>
              <a:t>Bharti </a:t>
            </a:r>
            <a:r>
              <a:rPr lang="en-US" sz="1600" b="1" dirty="0" err="1">
                <a:solidFill>
                  <a:schemeClr val="tx1"/>
                </a:solidFill>
              </a:rPr>
              <a:t>Telemedia</a:t>
            </a:r>
            <a:r>
              <a:rPr lang="en-US" sz="1600" b="1" dirty="0">
                <a:solidFill>
                  <a:schemeClr val="tx1"/>
                </a:solidFill>
              </a:rPr>
              <a:t> Limited v. State of Jharkhand </a:t>
            </a:r>
            <a:r>
              <a:rPr lang="en-US" sz="1600" b="1" dirty="0" smtClean="0">
                <a:solidFill>
                  <a:schemeClr val="tx1"/>
                </a:solidFill>
              </a:rPr>
              <a:t>2014(1)J.L.J.R.635</a:t>
            </a:r>
          </a:p>
          <a:p>
            <a:r>
              <a:rPr lang="en-US" sz="1600" b="1" dirty="0" smtClean="0">
                <a:solidFill>
                  <a:schemeClr val="tx1"/>
                </a:solidFill>
              </a:rPr>
              <a:t>ISSUE</a:t>
            </a:r>
            <a:endParaRPr lang="en-US" sz="1600" b="1" dirty="0">
              <a:solidFill>
                <a:schemeClr val="tx1"/>
              </a:solidFill>
            </a:endParaRPr>
          </a:p>
          <a:p>
            <a:pPr algn="ctr"/>
            <a:r>
              <a:rPr lang="en-US" sz="1600" dirty="0">
                <a:solidFill>
                  <a:schemeClr val="tx1"/>
                </a:solidFill>
              </a:rPr>
              <a:t>Whether entertainment tax is the levy on 'broadcasting service' on which service tax is </a:t>
            </a:r>
            <a:r>
              <a:rPr lang="en-US" sz="1600" dirty="0" err="1">
                <a:solidFill>
                  <a:schemeClr val="tx1"/>
                </a:solidFill>
              </a:rPr>
              <a:t>leviable</a:t>
            </a:r>
            <a:r>
              <a:rPr lang="en-US" sz="1600" dirty="0">
                <a:solidFill>
                  <a:schemeClr val="tx1"/>
                </a:solidFill>
              </a:rPr>
              <a:t> </a:t>
            </a:r>
            <a:r>
              <a:rPr lang="en-US" sz="1600" dirty="0" smtClean="0">
                <a:solidFill>
                  <a:schemeClr val="tx1"/>
                </a:solidFill>
              </a:rPr>
              <a:t>or </a:t>
            </a:r>
            <a:r>
              <a:rPr lang="en-US" sz="1600" dirty="0">
                <a:solidFill>
                  <a:schemeClr val="tx1"/>
                </a:solidFill>
              </a:rPr>
              <a:t>falls under </a:t>
            </a:r>
            <a:r>
              <a:rPr lang="en-US" sz="1600" b="1" dirty="0">
                <a:solidFill>
                  <a:schemeClr val="tx1"/>
                </a:solidFill>
              </a:rPr>
              <a:t>Entry 62 of List II</a:t>
            </a:r>
          </a:p>
          <a:p>
            <a:pPr algn="ctr"/>
            <a:endParaRPr lang="en-US" sz="1600" b="1" dirty="0">
              <a:solidFill>
                <a:schemeClr val="tx1"/>
              </a:solidFill>
            </a:endParaRPr>
          </a:p>
          <a:p>
            <a:r>
              <a:rPr lang="en-US" sz="1600" b="1" dirty="0" smtClean="0">
                <a:solidFill>
                  <a:schemeClr val="tx1"/>
                </a:solidFill>
              </a:rPr>
              <a:t>HELD</a:t>
            </a:r>
            <a:endParaRPr lang="en-US" sz="1600" b="1" dirty="0">
              <a:solidFill>
                <a:schemeClr val="tx1"/>
              </a:solidFill>
            </a:endParaRPr>
          </a:p>
          <a:p>
            <a:r>
              <a:rPr lang="en-US" sz="1600" dirty="0">
                <a:solidFill>
                  <a:schemeClr val="tx1"/>
                </a:solidFill>
              </a:rPr>
              <a:t>There are two different aspects/spheres of </a:t>
            </a:r>
            <a:r>
              <a:rPr lang="en-US" sz="1600" dirty="0" smtClean="0">
                <a:solidFill>
                  <a:schemeClr val="tx1"/>
                </a:solidFill>
              </a:rPr>
              <a:t>DTH- broadcasting </a:t>
            </a:r>
            <a:r>
              <a:rPr lang="en-US" sz="1600" dirty="0">
                <a:solidFill>
                  <a:schemeClr val="tx1"/>
                </a:solidFill>
              </a:rPr>
              <a:t>service for which service tax is levied and </a:t>
            </a:r>
            <a:r>
              <a:rPr lang="en-US" sz="1600" dirty="0" smtClean="0">
                <a:solidFill>
                  <a:schemeClr val="tx1"/>
                </a:solidFill>
              </a:rPr>
              <a:t>entertainment </a:t>
            </a:r>
            <a:r>
              <a:rPr lang="en-US" sz="1600" dirty="0">
                <a:solidFill>
                  <a:schemeClr val="tx1"/>
                </a:solidFill>
              </a:rPr>
              <a:t>for which entertainment tax is levied. The transaction of providing broadcasting services and entertainment cannot be treated as an indivisible contract so as to show </a:t>
            </a:r>
            <a:r>
              <a:rPr lang="en-US" sz="1600" dirty="0" smtClean="0">
                <a:solidFill>
                  <a:schemeClr val="tx1"/>
                </a:solidFill>
              </a:rPr>
              <a:t>that the predominant </a:t>
            </a:r>
            <a:r>
              <a:rPr lang="en-US" sz="1600" dirty="0">
                <a:solidFill>
                  <a:schemeClr val="tx1"/>
                </a:solidFill>
              </a:rPr>
              <a:t>transaction is broadcasting and not entertainment</a:t>
            </a:r>
          </a:p>
        </p:txBody>
      </p:sp>
      <p:sp>
        <p:nvSpPr>
          <p:cNvPr id="10" name="Rectangle 9"/>
          <p:cNvSpPr/>
          <p:nvPr/>
        </p:nvSpPr>
        <p:spPr>
          <a:xfrm>
            <a:off x="4800600" y="2478671"/>
            <a:ext cx="3938588" cy="4226929"/>
          </a:xfrm>
          <a:prstGeom prst="rect">
            <a:avLst/>
          </a:prstGeom>
          <a:solidFill>
            <a:srgbClr val="F7C5EC"/>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t" anchorCtr="0"/>
          <a:lstStyle/>
          <a:p>
            <a:pPr algn="ctr"/>
            <a:r>
              <a:rPr lang="en-US" sz="1600" b="1">
                <a:solidFill>
                  <a:schemeClr val="tx1"/>
                </a:solidFill>
              </a:rPr>
              <a:t>Tata Sky Limited v. State of Punjab</a:t>
            </a:r>
          </a:p>
          <a:p>
            <a:pPr algn="ctr"/>
            <a:r>
              <a:rPr lang="en-US" sz="1600" b="1">
                <a:solidFill>
                  <a:schemeClr val="tx1"/>
                </a:solidFill>
              </a:rPr>
              <a:t>[2011] 37 VST 1</a:t>
            </a:r>
          </a:p>
          <a:p>
            <a:r>
              <a:rPr lang="en-US" sz="1600" b="1">
                <a:solidFill>
                  <a:schemeClr val="tx1"/>
                </a:solidFill>
              </a:rPr>
              <a:t>Issue</a:t>
            </a:r>
          </a:p>
          <a:p>
            <a:r>
              <a:rPr lang="en-US" sz="1600">
                <a:solidFill>
                  <a:schemeClr val="tx1"/>
                </a:solidFill>
              </a:rPr>
              <a:t>Whether levy of entertainment tax is covered is covered under Entry 62 of List II</a:t>
            </a:r>
          </a:p>
          <a:p>
            <a:endParaRPr lang="en-US" sz="1600">
              <a:solidFill>
                <a:schemeClr val="tx1"/>
              </a:solidFill>
            </a:endParaRPr>
          </a:p>
          <a:p>
            <a:r>
              <a:rPr lang="en-US" sz="1600" b="1">
                <a:solidFill>
                  <a:schemeClr val="tx1"/>
                </a:solidFill>
              </a:rPr>
              <a:t>HELD</a:t>
            </a:r>
          </a:p>
          <a:p>
            <a:r>
              <a:rPr lang="en-US" sz="1600">
                <a:solidFill>
                  <a:schemeClr val="tx1"/>
                </a:solidFill>
              </a:rPr>
              <a:t>The expression ‘entertainment’ is used in a wide sense to cover entertainment of any kind. Levy of entertainment tax is on the entertainment aspect which is independent from the levy of service tax on the service aspect.</a:t>
            </a:r>
            <a:endParaRPr lang="en-US" sz="1600" dirty="0">
              <a:solidFill>
                <a:schemeClr val="tx1"/>
              </a:solidFill>
            </a:endParaRPr>
          </a:p>
        </p:txBody>
      </p:sp>
    </p:spTree>
    <p:extLst>
      <p:ext uri="{BB962C8B-B14F-4D97-AF65-F5344CB8AC3E}">
        <p14:creationId xmlns="" xmlns:p14="http://schemas.microsoft.com/office/powerpoint/2010/main" val="12394769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4294967295"/>
          </p:nvPr>
        </p:nvSpPr>
        <p:spPr>
          <a:xfrm>
            <a:off x="4344294" y="5983137"/>
            <a:ext cx="3971244" cy="359569"/>
          </a:xfrm>
        </p:spPr>
        <p:txBody>
          <a:bodyPr/>
          <a:lstStyle/>
          <a:p>
            <a:r>
              <a:rPr lang="en-US" sz="800" b="0" dirty="0">
                <a:solidFill>
                  <a:schemeClr val="tx1"/>
                </a:solidFill>
                <a:latin typeface="+mj-lt"/>
                <a:cs typeface="+mn-cs"/>
              </a:rPr>
              <a:t>© </a:t>
            </a:r>
            <a:r>
              <a:rPr lang="en-US" sz="800" b="0" dirty="0" smtClean="0">
                <a:solidFill>
                  <a:schemeClr val="tx1"/>
                </a:solidFill>
                <a:latin typeface="+mj-lt"/>
                <a:cs typeface="+mn-cs"/>
              </a:rPr>
              <a:t>2013 </a:t>
            </a:r>
            <a:r>
              <a:rPr lang="en-US" sz="800" b="0" dirty="0">
                <a:solidFill>
                  <a:schemeClr val="tx1"/>
                </a:solidFill>
                <a:latin typeface="+mj-lt"/>
                <a:cs typeface="+mn-cs"/>
              </a:rPr>
              <a:t>Advaita Legal, a firm of Advocates.</a:t>
            </a:r>
          </a:p>
          <a:p>
            <a:r>
              <a:rPr lang="en-US" sz="800" b="0" dirty="0">
                <a:solidFill>
                  <a:schemeClr val="tx1"/>
                </a:solidFill>
                <a:latin typeface="+mj-lt"/>
                <a:cs typeface="+mn-cs"/>
              </a:rPr>
              <a:t>All rights reserved.</a:t>
            </a:r>
          </a:p>
        </p:txBody>
      </p:sp>
      <p:sp>
        <p:nvSpPr>
          <p:cNvPr id="4" name="Text Placeholder 1"/>
          <p:cNvSpPr txBox="1">
            <a:spLocks/>
          </p:cNvSpPr>
          <p:nvPr/>
        </p:nvSpPr>
        <p:spPr bwMode="gray">
          <a:xfrm>
            <a:off x="4331468" y="2212016"/>
            <a:ext cx="3971244" cy="348058"/>
          </a:xfrm>
          <a:prstGeom prst="rect">
            <a:avLst/>
          </a:prstGeom>
          <a:noFill/>
          <a:ln w="9525">
            <a:noFill/>
            <a:miter lim="800000"/>
            <a:headEnd/>
            <a:tailEnd/>
          </a:ln>
        </p:spPr>
        <p:txBody>
          <a:bodyPr vert="horz" lIns="0" tIns="0" rIns="0" bIns="0" rtlCol="0" anchor="t">
            <a:noAutofit/>
          </a:bodyPr>
          <a:lstStyle/>
          <a:p>
            <a:pPr lvl="0">
              <a:spcBef>
                <a:spcPts val="600"/>
              </a:spcBef>
            </a:pPr>
            <a:r>
              <a:rPr lang="en-US" sz="2800" b="1" dirty="0" smtClean="0">
                <a:solidFill>
                  <a:srgbClr val="003366"/>
                </a:solidFill>
                <a:latin typeface="+mj-lt"/>
              </a:rPr>
              <a:t>THANK YOU</a:t>
            </a:r>
            <a:endParaRPr kumimoji="0" lang="en-GB" sz="2800" b="1" i="0" u="none" strike="noStrike" kern="1200" cap="none" spc="0" normalizeH="0" baseline="0" noProof="0" dirty="0">
              <a:ln>
                <a:noFill/>
              </a:ln>
              <a:solidFill>
                <a:srgbClr val="003366"/>
              </a:solidFill>
              <a:effectLst/>
              <a:uLnTx/>
              <a:uFillTx/>
              <a:latin typeface="+mj-lt"/>
            </a:endParaRPr>
          </a:p>
        </p:txBody>
      </p:sp>
      <p:sp>
        <p:nvSpPr>
          <p:cNvPr id="6" name="Rectangle 7"/>
          <p:cNvSpPr>
            <a:spLocks noChangeArrowheads="1"/>
          </p:cNvSpPr>
          <p:nvPr/>
        </p:nvSpPr>
        <p:spPr bwMode="auto">
          <a:xfrm>
            <a:off x="4331468" y="3200400"/>
            <a:ext cx="1594338" cy="947952"/>
          </a:xfrm>
          <a:prstGeom prst="rect">
            <a:avLst/>
          </a:prstGeom>
          <a:noFill/>
          <a:ln w="6350">
            <a:noFill/>
            <a:miter lim="800000"/>
            <a:headEnd/>
            <a:tailEnd/>
          </a:ln>
        </p:spPr>
        <p:txBody>
          <a:bodyPr lIns="0" tIns="0" rIns="0" bIns="0">
            <a:spAutoFit/>
          </a:bodyPr>
          <a:lstStyle/>
          <a:p>
            <a:pPr algn="l">
              <a:lnSpc>
                <a:spcPct val="110000"/>
              </a:lnSpc>
            </a:pPr>
            <a:r>
              <a:rPr lang="en-US" sz="800" b="1" dirty="0">
                <a:latin typeface="+mj-lt"/>
                <a:cs typeface="Times New Roman" pitchFamily="18" charset="0"/>
              </a:rPr>
              <a:t>Delhi</a:t>
            </a:r>
            <a:r>
              <a:rPr lang="en-US" sz="800" dirty="0">
                <a:latin typeface="+mj-lt"/>
                <a:cs typeface="Times New Roman" pitchFamily="18" charset="0"/>
              </a:rPr>
              <a:t> </a:t>
            </a:r>
          </a:p>
          <a:p>
            <a:pPr algn="l" eaLnBrk="0" hangingPunct="0">
              <a:lnSpc>
                <a:spcPct val="110000"/>
              </a:lnSpc>
            </a:pPr>
            <a:r>
              <a:rPr lang="en-US" sz="800" dirty="0">
                <a:latin typeface="+mj-lt"/>
                <a:cs typeface="Times New Roman" pitchFamily="18" charset="0"/>
              </a:rPr>
              <a:t>703-704</a:t>
            </a:r>
          </a:p>
          <a:p>
            <a:pPr algn="l" eaLnBrk="0" hangingPunct="0">
              <a:lnSpc>
                <a:spcPct val="110000"/>
              </a:lnSpc>
            </a:pPr>
            <a:r>
              <a:rPr lang="en-US" sz="800" dirty="0">
                <a:latin typeface="+mj-lt"/>
                <a:cs typeface="Times New Roman" pitchFamily="18" charset="0"/>
              </a:rPr>
              <a:t>International Trade Tower</a:t>
            </a:r>
          </a:p>
          <a:p>
            <a:pPr algn="l" eaLnBrk="0" hangingPunct="0">
              <a:lnSpc>
                <a:spcPct val="110000"/>
              </a:lnSpc>
            </a:pPr>
            <a:r>
              <a:rPr lang="en-US" sz="800" dirty="0">
                <a:latin typeface="+mj-lt"/>
                <a:cs typeface="Times New Roman" pitchFamily="18" charset="0"/>
              </a:rPr>
              <a:t>Nehru Place</a:t>
            </a:r>
          </a:p>
          <a:p>
            <a:pPr algn="l" eaLnBrk="0" hangingPunct="0">
              <a:lnSpc>
                <a:spcPct val="110000"/>
              </a:lnSpc>
            </a:pPr>
            <a:r>
              <a:rPr lang="en-US" sz="800" dirty="0">
                <a:latin typeface="+mj-lt"/>
                <a:cs typeface="Times New Roman" pitchFamily="18" charset="0"/>
              </a:rPr>
              <a:t>New Delhi 110019</a:t>
            </a:r>
          </a:p>
          <a:p>
            <a:pPr algn="l" eaLnBrk="0" hangingPunct="0">
              <a:lnSpc>
                <a:spcPct val="110000"/>
              </a:lnSpc>
            </a:pPr>
            <a:r>
              <a:rPr lang="en-US" sz="800" dirty="0">
                <a:latin typeface="+mj-lt"/>
                <a:cs typeface="Times New Roman" pitchFamily="18" charset="0"/>
              </a:rPr>
              <a:t>Tel +91 11 30671300</a:t>
            </a:r>
          </a:p>
          <a:p>
            <a:pPr algn="l" eaLnBrk="0" hangingPunct="0">
              <a:lnSpc>
                <a:spcPct val="110000"/>
              </a:lnSpc>
            </a:pPr>
            <a:r>
              <a:rPr lang="en-US" sz="800" dirty="0">
                <a:latin typeface="+mj-lt"/>
                <a:cs typeface="Times New Roman" pitchFamily="18" charset="0"/>
              </a:rPr>
              <a:t>Fax +91 11 30671304</a:t>
            </a:r>
          </a:p>
        </p:txBody>
      </p:sp>
      <p:sp>
        <p:nvSpPr>
          <p:cNvPr id="7" name="Rectangle 11"/>
          <p:cNvSpPr>
            <a:spLocks noChangeArrowheads="1"/>
          </p:cNvSpPr>
          <p:nvPr/>
        </p:nvSpPr>
        <p:spPr bwMode="auto">
          <a:xfrm>
            <a:off x="6253846" y="3200400"/>
            <a:ext cx="1865435" cy="947952"/>
          </a:xfrm>
          <a:prstGeom prst="rect">
            <a:avLst/>
          </a:prstGeom>
          <a:noFill/>
          <a:ln w="6350" algn="ctr">
            <a:noFill/>
            <a:miter lim="800000"/>
            <a:headEnd/>
            <a:tailEnd/>
          </a:ln>
        </p:spPr>
        <p:txBody>
          <a:bodyPr lIns="0" tIns="0" rIns="0" bIns="0">
            <a:spAutoFit/>
          </a:bodyPr>
          <a:lstStyle/>
          <a:p>
            <a:pPr algn="l">
              <a:lnSpc>
                <a:spcPct val="110000"/>
              </a:lnSpc>
            </a:pPr>
            <a:r>
              <a:rPr lang="en-US" sz="800" b="1" dirty="0">
                <a:latin typeface="+mj-lt"/>
                <a:cs typeface="Times New Roman" pitchFamily="18" charset="0"/>
              </a:rPr>
              <a:t>Mumbai</a:t>
            </a:r>
            <a:r>
              <a:rPr lang="en-US" sz="800" dirty="0">
                <a:latin typeface="+mj-lt"/>
                <a:cs typeface="Times New Roman" pitchFamily="18" charset="0"/>
              </a:rPr>
              <a:t> </a:t>
            </a:r>
          </a:p>
          <a:p>
            <a:pPr algn="l" eaLnBrk="0" hangingPunct="0">
              <a:lnSpc>
                <a:spcPct val="110000"/>
              </a:lnSpc>
            </a:pPr>
            <a:r>
              <a:rPr lang="en-US" sz="800" dirty="0">
                <a:latin typeface="+mj-lt"/>
                <a:cs typeface="Times New Roman" pitchFamily="18" charset="0"/>
              </a:rPr>
              <a:t>Lodha Excelus, 1st Floor, </a:t>
            </a:r>
          </a:p>
          <a:p>
            <a:pPr algn="l" eaLnBrk="0" hangingPunct="0">
              <a:lnSpc>
                <a:spcPct val="110000"/>
              </a:lnSpc>
            </a:pPr>
            <a:r>
              <a:rPr lang="en-US" sz="800" dirty="0">
                <a:latin typeface="+mj-lt"/>
                <a:cs typeface="Times New Roman" pitchFamily="18" charset="0"/>
              </a:rPr>
              <a:t>Apollo Mills Compound, </a:t>
            </a:r>
          </a:p>
          <a:p>
            <a:pPr algn="l" eaLnBrk="0" hangingPunct="0">
              <a:lnSpc>
                <a:spcPct val="110000"/>
              </a:lnSpc>
            </a:pPr>
            <a:r>
              <a:rPr lang="en-US" sz="800" dirty="0">
                <a:latin typeface="+mj-lt"/>
                <a:cs typeface="Times New Roman" pitchFamily="18" charset="0"/>
              </a:rPr>
              <a:t>N.M. Joshi Marg,  Mahalakshmi, </a:t>
            </a:r>
          </a:p>
          <a:p>
            <a:pPr algn="l" eaLnBrk="0" hangingPunct="0">
              <a:lnSpc>
                <a:spcPct val="110000"/>
              </a:lnSpc>
            </a:pPr>
            <a:r>
              <a:rPr lang="en-US" sz="800" dirty="0">
                <a:latin typeface="+mj-lt"/>
                <a:cs typeface="Times New Roman" pitchFamily="18" charset="0"/>
              </a:rPr>
              <a:t>Mumbai 400 011</a:t>
            </a:r>
          </a:p>
          <a:p>
            <a:pPr algn="l" eaLnBrk="0" hangingPunct="0">
              <a:lnSpc>
                <a:spcPct val="110000"/>
              </a:lnSpc>
            </a:pPr>
            <a:r>
              <a:rPr lang="en-US" sz="800" dirty="0">
                <a:latin typeface="+mj-lt"/>
                <a:cs typeface="Times New Roman" pitchFamily="18" charset="0"/>
              </a:rPr>
              <a:t>Tel +9122 39896000 </a:t>
            </a:r>
          </a:p>
          <a:p>
            <a:pPr algn="l" eaLnBrk="0" hangingPunct="0">
              <a:lnSpc>
                <a:spcPct val="110000"/>
              </a:lnSpc>
            </a:pPr>
            <a:r>
              <a:rPr lang="en-US" sz="800" dirty="0">
                <a:latin typeface="+mj-lt"/>
                <a:cs typeface="Times New Roman" pitchFamily="18" charset="0"/>
              </a:rPr>
              <a:t>Fax +91 22 39836000</a:t>
            </a:r>
          </a:p>
        </p:txBody>
      </p:sp>
      <p:sp>
        <p:nvSpPr>
          <p:cNvPr id="8" name="Rectangle 7"/>
          <p:cNvSpPr>
            <a:spLocks noChangeArrowheads="1"/>
          </p:cNvSpPr>
          <p:nvPr/>
        </p:nvSpPr>
        <p:spPr bwMode="auto">
          <a:xfrm>
            <a:off x="4331468" y="4508855"/>
            <a:ext cx="2790779" cy="406265"/>
          </a:xfrm>
          <a:prstGeom prst="rect">
            <a:avLst/>
          </a:prstGeom>
          <a:noFill/>
          <a:ln w="6350">
            <a:noFill/>
            <a:miter lim="800000"/>
            <a:headEnd/>
            <a:tailEnd/>
          </a:ln>
        </p:spPr>
        <p:txBody>
          <a:bodyPr wrap="square" lIns="0" tIns="0" rIns="0" bIns="0">
            <a:spAutoFit/>
          </a:bodyPr>
          <a:lstStyle/>
          <a:p>
            <a:pPr algn="l">
              <a:lnSpc>
                <a:spcPct val="110000"/>
              </a:lnSpc>
            </a:pPr>
            <a:r>
              <a:rPr lang="en-US" sz="800" b="1" dirty="0">
                <a:latin typeface="+mj-lt"/>
                <a:cs typeface="Times New Roman" pitchFamily="18" charset="0"/>
              </a:rPr>
              <a:t>Key </a:t>
            </a:r>
            <a:r>
              <a:rPr lang="en-US" sz="800" b="1" dirty="0" smtClean="0">
                <a:latin typeface="+mj-lt"/>
                <a:cs typeface="Times New Roman" pitchFamily="18" charset="0"/>
              </a:rPr>
              <a:t>Contacts</a:t>
            </a:r>
            <a:endParaRPr lang="en-US" sz="800" b="1" dirty="0">
              <a:latin typeface="+mj-lt"/>
              <a:cs typeface="Times New Roman" pitchFamily="18" charset="0"/>
            </a:endParaRPr>
          </a:p>
          <a:p>
            <a:pPr algn="l">
              <a:lnSpc>
                <a:spcPct val="110000"/>
              </a:lnSpc>
            </a:pPr>
            <a:r>
              <a:rPr lang="en-US" sz="800" dirty="0" smtClean="0">
                <a:latin typeface="+mj-lt"/>
                <a:cs typeface="Times New Roman" pitchFamily="18" charset="0"/>
              </a:rPr>
              <a:t>Sujitghosh@advaitalegal.com</a:t>
            </a:r>
            <a:endParaRPr lang="en-US" sz="800" dirty="0">
              <a:latin typeface="+mj-lt"/>
              <a:cs typeface="Times New Roman" pitchFamily="18" charset="0"/>
            </a:endParaRPr>
          </a:p>
          <a:p>
            <a:pPr algn="l">
              <a:lnSpc>
                <a:spcPct val="110000"/>
              </a:lnSpc>
            </a:pPr>
            <a:endParaRPr lang="en-US" sz="800" dirty="0">
              <a:latin typeface="+mj-lt"/>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1"/>
            <a:ext cx="8640960" cy="5181600"/>
          </a:xfrm>
        </p:spPr>
        <p:txBody>
          <a:bodyPr>
            <a:normAutofit/>
          </a:bodyPr>
          <a:lstStyle/>
          <a:p>
            <a:endParaRPr lang="en-US" sz="1600" dirty="0" smtClean="0"/>
          </a:p>
          <a:p>
            <a:endParaRPr lang="en-US" sz="1400" dirty="0"/>
          </a:p>
          <a:p>
            <a:pPr marL="2062163" lvl="8" indent="-457200">
              <a:buFont typeface="Wingdings" pitchFamily="2" charset="2"/>
              <a:buChar char="Ø"/>
            </a:pPr>
            <a:endParaRPr lang="en-US" sz="1400" dirty="0" smtClean="0"/>
          </a:p>
          <a:p>
            <a:pPr marL="2062163" lvl="8" indent="-457200">
              <a:buFont typeface="Wingdings" pitchFamily="2" charset="2"/>
              <a:buChar char="Ø"/>
            </a:pPr>
            <a:endParaRPr lang="en-US" sz="1400" dirty="0" smtClean="0"/>
          </a:p>
          <a:p>
            <a:endParaRPr lang="en-US" dirty="0"/>
          </a:p>
          <a:p>
            <a:pPr lvl="1">
              <a:buFont typeface="Wingdings" pitchFamily="2" charset="2"/>
              <a:buChar char="Ø"/>
            </a:pPr>
            <a:endParaRPr lang="en-US" sz="1600" dirty="0"/>
          </a:p>
        </p:txBody>
      </p:sp>
      <p:graphicFrame>
        <p:nvGraphicFramePr>
          <p:cNvPr id="5" name="Diagram 4"/>
          <p:cNvGraphicFramePr/>
          <p:nvPr>
            <p:extLst>
              <p:ext uri="{D42A27DB-BD31-4B8C-83A1-F6EECF244321}">
                <p14:modId xmlns="" xmlns:p14="http://schemas.microsoft.com/office/powerpoint/2010/main" val="1489480382"/>
              </p:ext>
            </p:extLst>
          </p:nvPr>
        </p:nvGraphicFramePr>
        <p:xfrm>
          <a:off x="531615" y="1233488"/>
          <a:ext cx="7620000" cy="50800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Aspect theory</a:t>
            </a:r>
            <a:endParaRPr lang="en-US" dirty="0"/>
          </a:p>
        </p:txBody>
      </p:sp>
      <p:sp>
        <p:nvSpPr>
          <p:cNvPr id="2" name="Rectangle 1"/>
          <p:cNvSpPr/>
          <p:nvPr/>
        </p:nvSpPr>
        <p:spPr>
          <a:xfrm>
            <a:off x="639960" y="2438400"/>
            <a:ext cx="8229600" cy="24384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sz="1600" dirty="0" smtClean="0"/>
          </a:p>
          <a:p>
            <a:pPr algn="ctr"/>
            <a:r>
              <a:rPr lang="en-US" sz="1600" b="1" dirty="0" smtClean="0">
                <a:solidFill>
                  <a:schemeClr val="bg1"/>
                </a:solidFill>
              </a:rPr>
              <a:t>Aspect theory</a:t>
            </a:r>
            <a:r>
              <a:rPr lang="en-US" sz="1400" b="1" dirty="0" smtClean="0">
                <a:solidFill>
                  <a:schemeClr val="bg1"/>
                </a:solidFill>
              </a:rPr>
              <a:t>:</a:t>
            </a:r>
          </a:p>
          <a:p>
            <a:pPr algn="ctr"/>
            <a:endParaRPr lang="en-US" sz="1400" dirty="0" smtClean="0"/>
          </a:p>
          <a:p>
            <a:pPr lvl="0" eaLnBrk="0" fontAlgn="base" hangingPunct="0">
              <a:spcBef>
                <a:spcPct val="0"/>
              </a:spcBef>
              <a:spcAft>
                <a:spcPct val="0"/>
              </a:spcAft>
            </a:pPr>
            <a:r>
              <a:rPr lang="en-IN" sz="1600" dirty="0" smtClean="0">
                <a:solidFill>
                  <a:schemeClr val="bg1"/>
                </a:solidFill>
              </a:rPr>
              <a:t>Subjects </a:t>
            </a:r>
            <a:r>
              <a:rPr lang="en-IN" sz="1600" dirty="0">
                <a:solidFill>
                  <a:schemeClr val="bg1"/>
                </a:solidFill>
              </a:rPr>
              <a:t>which in one aspect and for one purpose fall within the power of a particular legislature may in another aspect and for another purpose fall within another </a:t>
            </a:r>
            <a:r>
              <a:rPr lang="en-IN" sz="1600" dirty="0" smtClean="0">
                <a:solidFill>
                  <a:schemeClr val="bg1"/>
                </a:solidFill>
              </a:rPr>
              <a:t>legislative power. </a:t>
            </a:r>
            <a:r>
              <a:rPr lang="en-US" sz="1600" b="1" dirty="0" smtClean="0">
                <a:solidFill>
                  <a:schemeClr val="bg1"/>
                </a:solidFill>
                <a:latin typeface="Arial" panose="020B0604020202020204" pitchFamily="34" charset="0"/>
              </a:rPr>
              <a:t>T</a:t>
            </a:r>
            <a:r>
              <a:rPr lang="en-US" altLang="en-US" sz="1600" b="1" dirty="0" smtClean="0">
                <a:solidFill>
                  <a:schemeClr val="bg1"/>
                </a:solidFill>
                <a:latin typeface="Arial" panose="020B0604020202020204" pitchFamily="34" charset="0"/>
              </a:rPr>
              <a:t>he </a:t>
            </a:r>
            <a:r>
              <a:rPr lang="en-US" altLang="en-US" sz="1600" b="1" dirty="0">
                <a:solidFill>
                  <a:schemeClr val="bg1"/>
                </a:solidFill>
                <a:latin typeface="Arial" panose="020B0604020202020204" pitchFamily="34" charset="0"/>
              </a:rPr>
              <a:t>law 'with respect to' a subject might </a:t>
            </a:r>
            <a:r>
              <a:rPr lang="en-US" altLang="en-US" sz="1600" b="1" dirty="0" smtClean="0">
                <a:solidFill>
                  <a:schemeClr val="bg1"/>
                </a:solidFill>
                <a:latin typeface="Arial" panose="020B0604020202020204" pitchFamily="34" charset="0"/>
              </a:rPr>
              <a:t>incidentally </a:t>
            </a:r>
            <a:r>
              <a:rPr lang="en-US" altLang="en-US" sz="1600" b="1" dirty="0">
                <a:solidFill>
                  <a:schemeClr val="bg1"/>
                </a:solidFill>
                <a:latin typeface="Arial" panose="020B0604020202020204" pitchFamily="34" charset="0"/>
              </a:rPr>
              <a:t>'affect' another subject in some way; but that is not the same thing as the law being on the latter subject</a:t>
            </a:r>
            <a:r>
              <a:rPr lang="en-US" altLang="en-US" sz="1600" dirty="0">
                <a:solidFill>
                  <a:schemeClr val="bg1"/>
                </a:solidFill>
                <a:latin typeface="Arial" panose="020B0604020202020204" pitchFamily="34" charset="0"/>
              </a:rPr>
              <a:t>. </a:t>
            </a:r>
            <a:r>
              <a:rPr lang="en-US" altLang="en-US" sz="1600" b="1" dirty="0">
                <a:solidFill>
                  <a:schemeClr val="bg1"/>
                </a:solidFill>
                <a:latin typeface="Arial" panose="020B0604020202020204" pitchFamily="34" charset="0"/>
              </a:rPr>
              <a:t>There might be overlapping; but the overlapping must be in law</a:t>
            </a:r>
            <a:r>
              <a:rPr lang="en-US" altLang="en-US" sz="1600" dirty="0">
                <a:solidFill>
                  <a:schemeClr val="bg1"/>
                </a:solidFill>
                <a:latin typeface="Arial" panose="020B0604020202020204" pitchFamily="34" charset="0"/>
              </a:rPr>
              <a:t>. The same transaction may involve two or more taxable events in its different aspects- But the fact that there is an overlapping does not detract from the distinctiveness of the aspects</a:t>
            </a:r>
          </a:p>
          <a:p>
            <a:pPr lvl="0" eaLnBrk="0" fontAlgn="base" hangingPunct="0">
              <a:spcBef>
                <a:spcPct val="0"/>
              </a:spcBef>
              <a:spcAft>
                <a:spcPct val="0"/>
              </a:spcAft>
            </a:pPr>
            <a:endParaRPr lang="en-US" altLang="en-US" sz="1600" dirty="0">
              <a:solidFill>
                <a:schemeClr val="tx1"/>
              </a:solidFill>
              <a:latin typeface="Arial" panose="020B0604020202020204" pitchFamily="34" charset="0"/>
            </a:endParaRPr>
          </a:p>
          <a:p>
            <a:pPr algn="just"/>
            <a:endParaRPr lang="en-IN" sz="1600" dirty="0"/>
          </a:p>
        </p:txBody>
      </p:sp>
      <p:sp>
        <p:nvSpPr>
          <p:cNvPr id="6" name="Rectangle 2"/>
          <p:cNvSpPr>
            <a:spLocks noChangeArrowheads="1"/>
          </p:cNvSpPr>
          <p:nvPr/>
        </p:nvSpPr>
        <p:spPr bwMode="auto">
          <a:xfrm>
            <a:off x="0" y="-184666"/>
            <a:ext cx="184731"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 xmlns:p14="http://schemas.microsoft.com/office/powerpoint/2010/main" val="1723725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
          <p:cNvPicPr>
            <a:picLocks noChangeAspect="1" noChangeArrowheads="1"/>
          </p:cNvPicPr>
          <p:nvPr/>
        </p:nvPicPr>
        <p:blipFill>
          <a:blip r:embed="rId2" cstate="print"/>
          <a:srcRect/>
          <a:stretch>
            <a:fillRect/>
          </a:stretch>
        </p:blipFill>
        <p:spPr bwMode="auto">
          <a:xfrm>
            <a:off x="4494033" y="1219200"/>
            <a:ext cx="3688744" cy="5257800"/>
          </a:xfrm>
          <a:prstGeom prst="rect">
            <a:avLst/>
          </a:prstGeom>
          <a:noFill/>
          <a:ln w="9525">
            <a:noFill/>
            <a:miter lim="800000"/>
            <a:headEnd/>
            <a:tailEnd/>
          </a:ln>
        </p:spPr>
      </p:pic>
      <p:sp>
        <p:nvSpPr>
          <p:cNvPr id="4"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Agenda</a:t>
            </a:r>
            <a:endParaRPr lang="en-US" dirty="0"/>
          </a:p>
        </p:txBody>
      </p:sp>
      <p:grpSp>
        <p:nvGrpSpPr>
          <p:cNvPr id="17" name="Group 16"/>
          <p:cNvGrpSpPr/>
          <p:nvPr/>
        </p:nvGrpSpPr>
        <p:grpSpPr>
          <a:xfrm>
            <a:off x="1451809" y="4205806"/>
            <a:ext cx="2971800" cy="2057400"/>
            <a:chOff x="173038" y="3689350"/>
            <a:chExt cx="2417763" cy="1797050"/>
          </a:xfrm>
        </p:grpSpPr>
        <p:pic>
          <p:nvPicPr>
            <p:cNvPr id="6" name="Picture 2"/>
            <p:cNvPicPr>
              <a:picLocks noChangeAspect="1" noChangeArrowheads="1"/>
            </p:cNvPicPr>
            <p:nvPr/>
          </p:nvPicPr>
          <p:blipFill>
            <a:blip r:embed="rId2" cstate="print"/>
            <a:srcRect/>
            <a:stretch>
              <a:fillRect/>
            </a:stretch>
          </p:blipFill>
          <p:spPr bwMode="auto">
            <a:xfrm>
              <a:off x="173038" y="3689350"/>
              <a:ext cx="2417763" cy="1797050"/>
            </a:xfrm>
            <a:prstGeom prst="rect">
              <a:avLst/>
            </a:prstGeom>
            <a:noFill/>
            <a:ln w="9525">
              <a:noFill/>
              <a:miter lim="800000"/>
              <a:headEnd/>
              <a:tailEnd/>
            </a:ln>
          </p:spPr>
        </p:pic>
        <p:sp>
          <p:nvSpPr>
            <p:cNvPr id="7" name="TextBox 6"/>
            <p:cNvSpPr txBox="1">
              <a:spLocks noChangeArrowheads="1"/>
            </p:cNvSpPr>
            <p:nvPr/>
          </p:nvSpPr>
          <p:spPr bwMode="auto">
            <a:xfrm>
              <a:off x="533400" y="4143148"/>
              <a:ext cx="1868158" cy="295712"/>
            </a:xfrm>
            <a:prstGeom prst="rect">
              <a:avLst/>
            </a:prstGeom>
            <a:noFill/>
            <a:ln w="9525">
              <a:noFill/>
              <a:miter lim="800000"/>
              <a:headEnd/>
              <a:tailEnd/>
            </a:ln>
          </p:spPr>
          <p:txBody>
            <a:bodyPr wrap="square">
              <a:spAutoFit/>
            </a:bodyPr>
            <a:lstStyle/>
            <a:p>
              <a:pPr marL="0" lvl="2" eaLnBrk="0" hangingPunct="0">
                <a:spcBef>
                  <a:spcPct val="20000"/>
                </a:spcBef>
                <a:buClr>
                  <a:srgbClr val="DA0000"/>
                </a:buClr>
                <a:buSzPct val="70000"/>
              </a:pPr>
              <a:endParaRPr lang="en-US" sz="1600" b="1" dirty="0" smtClean="0">
                <a:solidFill>
                  <a:schemeClr val="tx2"/>
                </a:solidFill>
                <a:latin typeface="Calibri" pitchFamily="34" charset="0"/>
              </a:endParaRPr>
            </a:p>
          </p:txBody>
        </p:sp>
      </p:grpSp>
      <p:pic>
        <p:nvPicPr>
          <p:cNvPr id="11" name="Picture 2"/>
          <p:cNvPicPr>
            <a:picLocks noChangeAspect="1" noChangeArrowheads="1"/>
          </p:cNvPicPr>
          <p:nvPr/>
        </p:nvPicPr>
        <p:blipFill>
          <a:blip r:embed="rId2" cstate="print"/>
          <a:srcRect/>
          <a:stretch>
            <a:fillRect/>
          </a:stretch>
        </p:blipFill>
        <p:spPr bwMode="auto">
          <a:xfrm>
            <a:off x="786543" y="1413914"/>
            <a:ext cx="2768038" cy="2057400"/>
          </a:xfrm>
          <a:prstGeom prst="rect">
            <a:avLst/>
          </a:prstGeom>
          <a:noFill/>
          <a:ln w="9525">
            <a:noFill/>
            <a:miter lim="800000"/>
            <a:headEnd/>
            <a:tailEnd/>
          </a:ln>
        </p:spPr>
      </p:pic>
      <p:sp>
        <p:nvSpPr>
          <p:cNvPr id="12" name="TextBox 13"/>
          <p:cNvSpPr txBox="1">
            <a:spLocks noChangeArrowheads="1"/>
          </p:cNvSpPr>
          <p:nvPr/>
        </p:nvSpPr>
        <p:spPr bwMode="auto">
          <a:xfrm>
            <a:off x="1208949" y="2149419"/>
            <a:ext cx="1981200" cy="338554"/>
          </a:xfrm>
          <a:prstGeom prst="rect">
            <a:avLst/>
          </a:prstGeom>
          <a:noFill/>
          <a:ln w="9525">
            <a:noFill/>
            <a:miter lim="800000"/>
            <a:headEnd/>
            <a:tailEnd/>
          </a:ln>
        </p:spPr>
        <p:txBody>
          <a:bodyPr wrap="square">
            <a:spAutoFit/>
          </a:bodyPr>
          <a:lstStyle/>
          <a:p>
            <a:pPr eaLnBrk="0" hangingPunct="0">
              <a:spcBef>
                <a:spcPct val="20000"/>
              </a:spcBef>
              <a:buClr>
                <a:srgbClr val="DA0000"/>
              </a:buClr>
              <a:buSzPct val="70000"/>
            </a:pPr>
            <a:r>
              <a:rPr lang="en-US" sz="1600" b="1" dirty="0" smtClean="0">
                <a:solidFill>
                  <a:schemeClr val="tx2"/>
                </a:solidFill>
                <a:latin typeface="Calibri" pitchFamily="34" charset="0"/>
              </a:rPr>
              <a:t>Aspect Theory </a:t>
            </a:r>
          </a:p>
        </p:txBody>
      </p:sp>
      <p:sp>
        <p:nvSpPr>
          <p:cNvPr id="14" name="TextBox 13"/>
          <p:cNvSpPr txBox="1"/>
          <p:nvPr/>
        </p:nvSpPr>
        <p:spPr>
          <a:xfrm>
            <a:off x="4876800" y="2045375"/>
            <a:ext cx="3198633" cy="584775"/>
          </a:xfrm>
          <a:prstGeom prst="rect">
            <a:avLst/>
          </a:prstGeom>
          <a:noFill/>
        </p:spPr>
        <p:txBody>
          <a:bodyPr wrap="square" rtlCol="0">
            <a:spAutoFit/>
          </a:bodyPr>
          <a:lstStyle/>
          <a:p>
            <a:r>
              <a:rPr lang="en-US" sz="1600" b="1" dirty="0" smtClean="0">
                <a:solidFill>
                  <a:schemeClr val="tx2"/>
                </a:solidFill>
                <a:latin typeface="Calibri" pitchFamily="34" charset="0"/>
              </a:rPr>
              <a:t>Transactions-Levy of tax by Centre and State</a:t>
            </a:r>
          </a:p>
        </p:txBody>
      </p:sp>
      <p:sp>
        <p:nvSpPr>
          <p:cNvPr id="19" name="Oval 18"/>
          <p:cNvSpPr/>
          <p:nvPr/>
        </p:nvSpPr>
        <p:spPr>
          <a:xfrm>
            <a:off x="1147009" y="1740575"/>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1</a:t>
            </a:r>
          </a:p>
        </p:txBody>
      </p:sp>
      <p:sp>
        <p:nvSpPr>
          <p:cNvPr id="21" name="Oval 20"/>
          <p:cNvSpPr/>
          <p:nvPr/>
        </p:nvSpPr>
        <p:spPr>
          <a:xfrm>
            <a:off x="1894749" y="4396340"/>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2</a:t>
            </a:r>
          </a:p>
        </p:txBody>
      </p:sp>
      <p:sp>
        <p:nvSpPr>
          <p:cNvPr id="22" name="Oval 21"/>
          <p:cNvSpPr/>
          <p:nvPr/>
        </p:nvSpPr>
        <p:spPr>
          <a:xfrm>
            <a:off x="5139632" y="1749385"/>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3</a:t>
            </a:r>
          </a:p>
        </p:txBody>
      </p:sp>
      <p:graphicFrame>
        <p:nvGraphicFramePr>
          <p:cNvPr id="23" name="Table 22"/>
          <p:cNvGraphicFramePr>
            <a:graphicFrameLocks noGrp="1"/>
          </p:cNvGraphicFramePr>
          <p:nvPr>
            <p:extLst/>
          </p:nvPr>
        </p:nvGraphicFramePr>
        <p:xfrm>
          <a:off x="5106896" y="2584370"/>
          <a:ext cx="2738440" cy="3079440"/>
        </p:xfrm>
        <a:graphic>
          <a:graphicData uri="http://schemas.openxmlformats.org/drawingml/2006/table">
            <a:tbl>
              <a:tblPr firstRow="1" bandRow="1">
                <a:tableStyleId>{00A15C55-8517-42AA-B614-E9B94910E393}</a:tableStyleId>
              </a:tblPr>
              <a:tblGrid>
                <a:gridCol w="260637"/>
                <a:gridCol w="2477803"/>
              </a:tblGrid>
              <a:tr h="404201">
                <a:tc>
                  <a:txBody>
                    <a:bodyPr/>
                    <a:lstStyle/>
                    <a:p>
                      <a:pPr algn="ctr"/>
                      <a:r>
                        <a:rPr lang="en-US" sz="1400" b="1" dirty="0" smtClean="0">
                          <a:solidFill>
                            <a:srgbClr val="007C92"/>
                          </a:solidFill>
                        </a:rPr>
                        <a:t>A</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Renting of Immovable</a:t>
                      </a:r>
                      <a:r>
                        <a:rPr lang="en-US" sz="1400" b="1" baseline="0" dirty="0" smtClean="0">
                          <a:solidFill>
                            <a:srgbClr val="007C92"/>
                          </a:solidFill>
                          <a:latin typeface="Calibri" panose="020F0502020204030204" pitchFamily="34" charset="0"/>
                          <a:cs typeface="Calibri" panose="020F0502020204030204" pitchFamily="34" charset="0"/>
                        </a:rPr>
                        <a:t> property</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B</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Hiring,</a:t>
                      </a:r>
                      <a:r>
                        <a:rPr lang="en-US" sz="1400" b="1" baseline="0" dirty="0" smtClean="0">
                          <a:solidFill>
                            <a:srgbClr val="007C92"/>
                          </a:solidFill>
                          <a:latin typeface="Calibri" panose="020F0502020204030204" pitchFamily="34" charset="0"/>
                          <a:cs typeface="Calibri" panose="020F0502020204030204" pitchFamily="34" charset="0"/>
                        </a:rPr>
                        <a:t> leasing and licensing of goods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C</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Software</a:t>
                      </a:r>
                      <a:r>
                        <a:rPr lang="en-US" sz="1400" b="1" baseline="0" dirty="0" smtClean="0">
                          <a:solidFill>
                            <a:srgbClr val="007C92"/>
                          </a:solidFill>
                          <a:latin typeface="Calibri" panose="020F0502020204030204" pitchFamily="34" charset="0"/>
                          <a:cs typeface="Calibri" panose="020F0502020204030204" pitchFamily="34" charset="0"/>
                        </a:rPr>
                        <a:t> development/ licensing of software</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64999">
                <a:tc>
                  <a:txBody>
                    <a:bodyPr/>
                    <a:lstStyle/>
                    <a:p>
                      <a:pPr algn="ctr"/>
                      <a:r>
                        <a:rPr lang="en-US" sz="1400" b="1" dirty="0" smtClean="0">
                          <a:solidFill>
                            <a:srgbClr val="007C92"/>
                          </a:solidFill>
                        </a:rPr>
                        <a:t>D</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baseline="0" dirty="0" smtClean="0">
                          <a:solidFill>
                            <a:srgbClr val="007C92"/>
                          </a:solidFill>
                          <a:latin typeface="Calibri" panose="020F0502020204030204" pitchFamily="34" charset="0"/>
                          <a:cs typeface="Calibri" panose="020F0502020204030204" pitchFamily="34" charset="0"/>
                        </a:rPr>
                        <a:t>Works contract</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04201">
                <a:tc>
                  <a:txBody>
                    <a:bodyPr/>
                    <a:lstStyle/>
                    <a:p>
                      <a:pPr algn="ctr"/>
                      <a:r>
                        <a:rPr lang="en-US" sz="1400" b="1" dirty="0" smtClean="0">
                          <a:solidFill>
                            <a:srgbClr val="007C92"/>
                          </a:solidFill>
                        </a:rPr>
                        <a:t>E</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baseline="0" dirty="0" smtClean="0">
                          <a:solidFill>
                            <a:srgbClr val="007C92"/>
                          </a:solidFill>
                          <a:latin typeface="Calibri" panose="020F0502020204030204" pitchFamily="34" charset="0"/>
                          <a:cs typeface="Calibri" panose="020F0502020204030204" pitchFamily="34" charset="0"/>
                        </a:rPr>
                        <a:t>Catering contracts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F</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Broadcasting</a:t>
                      </a:r>
                      <a:r>
                        <a:rPr lang="en-US" sz="1400" b="1" baseline="0" dirty="0" smtClean="0">
                          <a:solidFill>
                            <a:srgbClr val="007C92"/>
                          </a:solidFill>
                          <a:latin typeface="Calibri" panose="020F0502020204030204" pitchFamily="34" charset="0"/>
                          <a:cs typeface="Calibri" panose="020F0502020204030204" pitchFamily="34" charset="0"/>
                        </a:rPr>
                        <a:t> services by DTH Operators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6" name="TextBox 13"/>
          <p:cNvSpPr txBox="1">
            <a:spLocks noChangeArrowheads="1"/>
          </p:cNvSpPr>
          <p:nvPr/>
        </p:nvSpPr>
        <p:spPr bwMode="auto">
          <a:xfrm>
            <a:off x="2052275" y="4972109"/>
            <a:ext cx="1981200" cy="584775"/>
          </a:xfrm>
          <a:prstGeom prst="rect">
            <a:avLst/>
          </a:prstGeom>
          <a:noFill/>
          <a:ln w="9525">
            <a:noFill/>
            <a:miter lim="800000"/>
            <a:headEnd/>
            <a:tailEnd/>
          </a:ln>
        </p:spPr>
        <p:txBody>
          <a:bodyPr wrap="square">
            <a:spAutoFit/>
          </a:bodyPr>
          <a:lstStyle/>
          <a:p>
            <a:pPr eaLnBrk="0" hangingPunct="0">
              <a:spcBef>
                <a:spcPct val="20000"/>
              </a:spcBef>
              <a:buClr>
                <a:srgbClr val="DA0000"/>
              </a:buClr>
              <a:buSzPct val="70000"/>
            </a:pPr>
            <a:r>
              <a:rPr lang="en-US" sz="1600" b="1" dirty="0" smtClean="0">
                <a:solidFill>
                  <a:schemeClr val="tx2"/>
                </a:solidFill>
                <a:latin typeface="Calibri" pitchFamily="34" charset="0"/>
              </a:rPr>
              <a:t>List of Taxes- Centre and State Levy</a:t>
            </a:r>
          </a:p>
        </p:txBody>
      </p:sp>
      <p:sp>
        <p:nvSpPr>
          <p:cNvPr id="18" name="Rectangle 17"/>
          <p:cNvSpPr/>
          <p:nvPr/>
        </p:nvSpPr>
        <p:spPr>
          <a:xfrm>
            <a:off x="4539436" y="1170510"/>
            <a:ext cx="3643341" cy="530649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IN" dirty="0"/>
          </a:p>
        </p:txBody>
      </p:sp>
      <p:sp>
        <p:nvSpPr>
          <p:cNvPr id="20" name="Rectangle 19"/>
          <p:cNvSpPr/>
          <p:nvPr/>
        </p:nvSpPr>
        <p:spPr>
          <a:xfrm>
            <a:off x="86764" y="1240969"/>
            <a:ext cx="3643341" cy="289560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IN" dirty="0"/>
          </a:p>
        </p:txBody>
      </p:sp>
    </p:spTree>
    <p:extLst>
      <p:ext uri="{BB962C8B-B14F-4D97-AF65-F5344CB8AC3E}">
        <p14:creationId xmlns="" xmlns:p14="http://schemas.microsoft.com/office/powerpoint/2010/main" val="556366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
          <p:cNvPicPr>
            <a:picLocks noChangeAspect="1" noChangeArrowheads="1"/>
          </p:cNvPicPr>
          <p:nvPr/>
        </p:nvPicPr>
        <p:blipFill>
          <a:blip r:embed="rId2" cstate="print"/>
          <a:srcRect/>
          <a:stretch>
            <a:fillRect/>
          </a:stretch>
        </p:blipFill>
        <p:spPr bwMode="auto">
          <a:xfrm>
            <a:off x="4494033" y="1219200"/>
            <a:ext cx="3688744" cy="5257800"/>
          </a:xfrm>
          <a:prstGeom prst="rect">
            <a:avLst/>
          </a:prstGeom>
          <a:noFill/>
          <a:ln w="9525">
            <a:noFill/>
            <a:miter lim="800000"/>
            <a:headEnd/>
            <a:tailEnd/>
          </a:ln>
        </p:spPr>
      </p:pic>
      <p:sp>
        <p:nvSpPr>
          <p:cNvPr id="4"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Agenda</a:t>
            </a:r>
            <a:endParaRPr lang="en-US" dirty="0"/>
          </a:p>
        </p:txBody>
      </p:sp>
      <p:grpSp>
        <p:nvGrpSpPr>
          <p:cNvPr id="17" name="Group 16"/>
          <p:cNvGrpSpPr/>
          <p:nvPr/>
        </p:nvGrpSpPr>
        <p:grpSpPr>
          <a:xfrm>
            <a:off x="1451809" y="4205806"/>
            <a:ext cx="2971800" cy="2057400"/>
            <a:chOff x="173038" y="3689350"/>
            <a:chExt cx="2417763" cy="1797050"/>
          </a:xfrm>
        </p:grpSpPr>
        <p:pic>
          <p:nvPicPr>
            <p:cNvPr id="6" name="Picture 2"/>
            <p:cNvPicPr>
              <a:picLocks noChangeAspect="1" noChangeArrowheads="1"/>
            </p:cNvPicPr>
            <p:nvPr/>
          </p:nvPicPr>
          <p:blipFill>
            <a:blip r:embed="rId2" cstate="print"/>
            <a:srcRect/>
            <a:stretch>
              <a:fillRect/>
            </a:stretch>
          </p:blipFill>
          <p:spPr bwMode="auto">
            <a:xfrm>
              <a:off x="173038" y="3689350"/>
              <a:ext cx="2417763" cy="1797050"/>
            </a:xfrm>
            <a:prstGeom prst="rect">
              <a:avLst/>
            </a:prstGeom>
            <a:noFill/>
            <a:ln w="9525">
              <a:noFill/>
              <a:miter lim="800000"/>
              <a:headEnd/>
              <a:tailEnd/>
            </a:ln>
          </p:spPr>
        </p:pic>
        <p:sp>
          <p:nvSpPr>
            <p:cNvPr id="7" name="TextBox 6"/>
            <p:cNvSpPr txBox="1">
              <a:spLocks noChangeArrowheads="1"/>
            </p:cNvSpPr>
            <p:nvPr/>
          </p:nvSpPr>
          <p:spPr bwMode="auto">
            <a:xfrm>
              <a:off x="533400" y="4143148"/>
              <a:ext cx="1868158" cy="295712"/>
            </a:xfrm>
            <a:prstGeom prst="rect">
              <a:avLst/>
            </a:prstGeom>
            <a:noFill/>
            <a:ln w="9525">
              <a:noFill/>
              <a:miter lim="800000"/>
              <a:headEnd/>
              <a:tailEnd/>
            </a:ln>
          </p:spPr>
          <p:txBody>
            <a:bodyPr wrap="square">
              <a:spAutoFit/>
            </a:bodyPr>
            <a:lstStyle/>
            <a:p>
              <a:pPr marL="0" lvl="2" eaLnBrk="0" hangingPunct="0">
                <a:spcBef>
                  <a:spcPct val="20000"/>
                </a:spcBef>
                <a:buClr>
                  <a:srgbClr val="DA0000"/>
                </a:buClr>
                <a:buSzPct val="70000"/>
              </a:pPr>
              <a:endParaRPr lang="en-US" sz="1600" b="1" dirty="0" smtClean="0">
                <a:solidFill>
                  <a:schemeClr val="tx2"/>
                </a:solidFill>
                <a:latin typeface="Calibri" pitchFamily="34" charset="0"/>
              </a:endParaRPr>
            </a:p>
          </p:txBody>
        </p:sp>
      </p:grpSp>
      <p:pic>
        <p:nvPicPr>
          <p:cNvPr id="11" name="Picture 2"/>
          <p:cNvPicPr>
            <a:picLocks noChangeAspect="1" noChangeArrowheads="1"/>
          </p:cNvPicPr>
          <p:nvPr/>
        </p:nvPicPr>
        <p:blipFill>
          <a:blip r:embed="rId2" cstate="print"/>
          <a:srcRect/>
          <a:stretch>
            <a:fillRect/>
          </a:stretch>
        </p:blipFill>
        <p:spPr bwMode="auto">
          <a:xfrm>
            <a:off x="786543" y="1413914"/>
            <a:ext cx="2768038" cy="2057400"/>
          </a:xfrm>
          <a:prstGeom prst="rect">
            <a:avLst/>
          </a:prstGeom>
          <a:noFill/>
          <a:ln w="9525">
            <a:noFill/>
            <a:miter lim="800000"/>
            <a:headEnd/>
            <a:tailEnd/>
          </a:ln>
        </p:spPr>
      </p:pic>
      <p:sp>
        <p:nvSpPr>
          <p:cNvPr id="12" name="TextBox 13"/>
          <p:cNvSpPr txBox="1">
            <a:spLocks noChangeArrowheads="1"/>
          </p:cNvSpPr>
          <p:nvPr/>
        </p:nvSpPr>
        <p:spPr bwMode="auto">
          <a:xfrm>
            <a:off x="1208949" y="2149419"/>
            <a:ext cx="1981200" cy="338554"/>
          </a:xfrm>
          <a:prstGeom prst="rect">
            <a:avLst/>
          </a:prstGeom>
          <a:noFill/>
          <a:ln w="9525">
            <a:noFill/>
            <a:miter lim="800000"/>
            <a:headEnd/>
            <a:tailEnd/>
          </a:ln>
        </p:spPr>
        <p:txBody>
          <a:bodyPr wrap="square">
            <a:spAutoFit/>
          </a:bodyPr>
          <a:lstStyle/>
          <a:p>
            <a:pPr eaLnBrk="0" hangingPunct="0">
              <a:spcBef>
                <a:spcPct val="20000"/>
              </a:spcBef>
              <a:buClr>
                <a:srgbClr val="DA0000"/>
              </a:buClr>
              <a:buSzPct val="70000"/>
            </a:pPr>
            <a:r>
              <a:rPr lang="en-US" sz="1600" b="1" dirty="0" smtClean="0">
                <a:solidFill>
                  <a:schemeClr val="tx2"/>
                </a:solidFill>
                <a:latin typeface="Calibri" pitchFamily="34" charset="0"/>
              </a:rPr>
              <a:t>Aspect Theory </a:t>
            </a:r>
          </a:p>
        </p:txBody>
      </p:sp>
      <p:sp>
        <p:nvSpPr>
          <p:cNvPr id="14" name="TextBox 13"/>
          <p:cNvSpPr txBox="1"/>
          <p:nvPr/>
        </p:nvSpPr>
        <p:spPr>
          <a:xfrm>
            <a:off x="4876800" y="2045375"/>
            <a:ext cx="3198633" cy="584775"/>
          </a:xfrm>
          <a:prstGeom prst="rect">
            <a:avLst/>
          </a:prstGeom>
          <a:noFill/>
        </p:spPr>
        <p:txBody>
          <a:bodyPr wrap="square" rtlCol="0">
            <a:spAutoFit/>
          </a:bodyPr>
          <a:lstStyle/>
          <a:p>
            <a:r>
              <a:rPr lang="en-US" sz="1600" b="1" dirty="0" smtClean="0">
                <a:solidFill>
                  <a:schemeClr val="tx2"/>
                </a:solidFill>
                <a:latin typeface="Calibri" pitchFamily="34" charset="0"/>
              </a:rPr>
              <a:t>Transactions-Levy of tax by Centre and State</a:t>
            </a:r>
          </a:p>
        </p:txBody>
      </p:sp>
      <p:sp>
        <p:nvSpPr>
          <p:cNvPr id="19" name="Oval 18"/>
          <p:cNvSpPr/>
          <p:nvPr/>
        </p:nvSpPr>
        <p:spPr>
          <a:xfrm>
            <a:off x="1147009" y="1740575"/>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1</a:t>
            </a:r>
          </a:p>
        </p:txBody>
      </p:sp>
      <p:sp>
        <p:nvSpPr>
          <p:cNvPr id="21" name="Oval 20"/>
          <p:cNvSpPr/>
          <p:nvPr/>
        </p:nvSpPr>
        <p:spPr>
          <a:xfrm>
            <a:off x="1894749" y="4396340"/>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2</a:t>
            </a:r>
          </a:p>
        </p:txBody>
      </p:sp>
      <p:sp>
        <p:nvSpPr>
          <p:cNvPr id="22" name="Oval 21"/>
          <p:cNvSpPr/>
          <p:nvPr/>
        </p:nvSpPr>
        <p:spPr>
          <a:xfrm>
            <a:off x="5139632" y="1749385"/>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3</a:t>
            </a:r>
          </a:p>
        </p:txBody>
      </p:sp>
      <p:graphicFrame>
        <p:nvGraphicFramePr>
          <p:cNvPr id="23" name="Table 22"/>
          <p:cNvGraphicFramePr>
            <a:graphicFrameLocks noGrp="1"/>
          </p:cNvGraphicFramePr>
          <p:nvPr>
            <p:extLst/>
          </p:nvPr>
        </p:nvGraphicFramePr>
        <p:xfrm>
          <a:off x="5106896" y="2584370"/>
          <a:ext cx="2738440" cy="3079440"/>
        </p:xfrm>
        <a:graphic>
          <a:graphicData uri="http://schemas.openxmlformats.org/drawingml/2006/table">
            <a:tbl>
              <a:tblPr firstRow="1" bandRow="1">
                <a:tableStyleId>{00A15C55-8517-42AA-B614-E9B94910E393}</a:tableStyleId>
              </a:tblPr>
              <a:tblGrid>
                <a:gridCol w="260637"/>
                <a:gridCol w="2477803"/>
              </a:tblGrid>
              <a:tr h="404201">
                <a:tc>
                  <a:txBody>
                    <a:bodyPr/>
                    <a:lstStyle/>
                    <a:p>
                      <a:pPr algn="ctr"/>
                      <a:r>
                        <a:rPr lang="en-US" sz="1400" b="1" dirty="0" smtClean="0">
                          <a:solidFill>
                            <a:srgbClr val="007C92"/>
                          </a:solidFill>
                        </a:rPr>
                        <a:t>A</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Renting of Immovable</a:t>
                      </a:r>
                      <a:r>
                        <a:rPr lang="en-US" sz="1400" b="1" baseline="0" dirty="0" smtClean="0">
                          <a:solidFill>
                            <a:srgbClr val="007C92"/>
                          </a:solidFill>
                          <a:latin typeface="Calibri" panose="020F0502020204030204" pitchFamily="34" charset="0"/>
                          <a:cs typeface="Calibri" panose="020F0502020204030204" pitchFamily="34" charset="0"/>
                        </a:rPr>
                        <a:t> property</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B</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Hiring,</a:t>
                      </a:r>
                      <a:r>
                        <a:rPr lang="en-US" sz="1400" b="1" baseline="0" dirty="0" smtClean="0">
                          <a:solidFill>
                            <a:srgbClr val="007C92"/>
                          </a:solidFill>
                          <a:latin typeface="Calibri" panose="020F0502020204030204" pitchFamily="34" charset="0"/>
                          <a:cs typeface="Calibri" panose="020F0502020204030204" pitchFamily="34" charset="0"/>
                        </a:rPr>
                        <a:t> leasing and licensing of goods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C</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Software</a:t>
                      </a:r>
                      <a:r>
                        <a:rPr lang="en-US" sz="1400" b="1" baseline="0" dirty="0" smtClean="0">
                          <a:solidFill>
                            <a:srgbClr val="007C92"/>
                          </a:solidFill>
                          <a:latin typeface="Calibri" panose="020F0502020204030204" pitchFamily="34" charset="0"/>
                          <a:cs typeface="Calibri" panose="020F0502020204030204" pitchFamily="34" charset="0"/>
                        </a:rPr>
                        <a:t> development/ licensing of software</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64999">
                <a:tc>
                  <a:txBody>
                    <a:bodyPr/>
                    <a:lstStyle/>
                    <a:p>
                      <a:pPr algn="ctr"/>
                      <a:r>
                        <a:rPr lang="en-US" sz="1400" b="1" dirty="0" smtClean="0">
                          <a:solidFill>
                            <a:srgbClr val="007C92"/>
                          </a:solidFill>
                        </a:rPr>
                        <a:t>D</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baseline="0" dirty="0" smtClean="0">
                          <a:solidFill>
                            <a:srgbClr val="007C92"/>
                          </a:solidFill>
                          <a:latin typeface="Calibri" panose="020F0502020204030204" pitchFamily="34" charset="0"/>
                          <a:cs typeface="Calibri" panose="020F0502020204030204" pitchFamily="34" charset="0"/>
                        </a:rPr>
                        <a:t>Works contract</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04201">
                <a:tc>
                  <a:txBody>
                    <a:bodyPr/>
                    <a:lstStyle/>
                    <a:p>
                      <a:pPr algn="ctr"/>
                      <a:r>
                        <a:rPr lang="en-US" sz="1400" b="1" dirty="0" smtClean="0">
                          <a:solidFill>
                            <a:srgbClr val="007C92"/>
                          </a:solidFill>
                        </a:rPr>
                        <a:t>E</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baseline="0" dirty="0" smtClean="0">
                          <a:solidFill>
                            <a:srgbClr val="007C92"/>
                          </a:solidFill>
                          <a:latin typeface="Calibri" panose="020F0502020204030204" pitchFamily="34" charset="0"/>
                          <a:cs typeface="Calibri" panose="020F0502020204030204" pitchFamily="34" charset="0"/>
                        </a:rPr>
                        <a:t>Catering contracts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F</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Broadcasting</a:t>
                      </a:r>
                      <a:r>
                        <a:rPr lang="en-US" sz="1400" b="1" baseline="0" dirty="0" smtClean="0">
                          <a:solidFill>
                            <a:srgbClr val="007C92"/>
                          </a:solidFill>
                          <a:latin typeface="Calibri" panose="020F0502020204030204" pitchFamily="34" charset="0"/>
                          <a:cs typeface="Calibri" panose="020F0502020204030204" pitchFamily="34" charset="0"/>
                        </a:rPr>
                        <a:t> services by DTH Operators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6" name="TextBox 13"/>
          <p:cNvSpPr txBox="1">
            <a:spLocks noChangeArrowheads="1"/>
          </p:cNvSpPr>
          <p:nvPr/>
        </p:nvSpPr>
        <p:spPr bwMode="auto">
          <a:xfrm>
            <a:off x="2052275" y="4972109"/>
            <a:ext cx="1981200" cy="584775"/>
          </a:xfrm>
          <a:prstGeom prst="rect">
            <a:avLst/>
          </a:prstGeom>
          <a:noFill/>
          <a:ln w="9525">
            <a:noFill/>
            <a:miter lim="800000"/>
            <a:headEnd/>
            <a:tailEnd/>
          </a:ln>
        </p:spPr>
        <p:txBody>
          <a:bodyPr wrap="square">
            <a:spAutoFit/>
          </a:bodyPr>
          <a:lstStyle/>
          <a:p>
            <a:pPr eaLnBrk="0" hangingPunct="0">
              <a:spcBef>
                <a:spcPct val="20000"/>
              </a:spcBef>
              <a:buClr>
                <a:srgbClr val="DA0000"/>
              </a:buClr>
              <a:buSzPct val="70000"/>
            </a:pPr>
            <a:r>
              <a:rPr lang="en-US" sz="1600" b="1" dirty="0" smtClean="0">
                <a:solidFill>
                  <a:schemeClr val="tx2"/>
                </a:solidFill>
                <a:latin typeface="Calibri" pitchFamily="34" charset="0"/>
              </a:rPr>
              <a:t>List of Taxes- Centre and State Levy</a:t>
            </a:r>
          </a:p>
        </p:txBody>
      </p:sp>
      <p:sp>
        <p:nvSpPr>
          <p:cNvPr id="18" name="Rectangle 17"/>
          <p:cNvSpPr/>
          <p:nvPr/>
        </p:nvSpPr>
        <p:spPr>
          <a:xfrm>
            <a:off x="1081591" y="4120330"/>
            <a:ext cx="3643341" cy="2142876"/>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IN" dirty="0"/>
          </a:p>
        </p:txBody>
      </p:sp>
      <p:sp>
        <p:nvSpPr>
          <p:cNvPr id="20" name="Rectangle 19"/>
          <p:cNvSpPr/>
          <p:nvPr/>
        </p:nvSpPr>
        <p:spPr>
          <a:xfrm>
            <a:off x="86764" y="1240969"/>
            <a:ext cx="3643341" cy="289560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IN" dirty="0"/>
          </a:p>
        </p:txBody>
      </p:sp>
      <p:sp>
        <p:nvSpPr>
          <p:cNvPr id="25" name="Oval 24"/>
          <p:cNvSpPr/>
          <p:nvPr/>
        </p:nvSpPr>
        <p:spPr>
          <a:xfrm>
            <a:off x="4789309" y="2630150"/>
            <a:ext cx="2990848" cy="434900"/>
          </a:xfrm>
          <a:prstGeom prst="ellipse">
            <a:avLst/>
          </a:prstGeom>
          <a:noFill/>
          <a:ln w="28575">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Tree>
    <p:extLst>
      <p:ext uri="{BB962C8B-B14F-4D97-AF65-F5344CB8AC3E}">
        <p14:creationId xmlns="" xmlns:p14="http://schemas.microsoft.com/office/powerpoint/2010/main" val="27324767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Renting of Immovable Property</a:t>
            </a:r>
            <a:endParaRPr lang="en-US" dirty="0"/>
          </a:p>
        </p:txBody>
      </p:sp>
      <p:cxnSp>
        <p:nvCxnSpPr>
          <p:cNvPr id="8" name="Elbow Connector 7"/>
          <p:cNvCxnSpPr>
            <a:stCxn id="6" idx="3"/>
          </p:cNvCxnSpPr>
          <p:nvPr/>
        </p:nvCxnSpPr>
        <p:spPr>
          <a:xfrm flipV="1">
            <a:off x="3349171" y="2379658"/>
            <a:ext cx="1378858" cy="638972"/>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6" idx="3"/>
          </p:cNvCxnSpPr>
          <p:nvPr/>
        </p:nvCxnSpPr>
        <p:spPr>
          <a:xfrm>
            <a:off x="3349171" y="3018630"/>
            <a:ext cx="1378858" cy="1670858"/>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228600" y="2379658"/>
            <a:ext cx="3120571" cy="12779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b="1" dirty="0" smtClean="0"/>
              <a:t>Immovable Property</a:t>
            </a:r>
            <a:endParaRPr lang="en-IN" b="1" dirty="0"/>
          </a:p>
        </p:txBody>
      </p:sp>
      <p:sp>
        <p:nvSpPr>
          <p:cNvPr id="11" name="Rectangle 10"/>
          <p:cNvSpPr/>
          <p:nvPr/>
        </p:nvSpPr>
        <p:spPr>
          <a:xfrm>
            <a:off x="4728029" y="1770058"/>
            <a:ext cx="3120571" cy="12779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b="1" dirty="0"/>
              <a:t>Renting of Immovable Property- </a:t>
            </a:r>
            <a:r>
              <a:rPr lang="en-US" b="1" dirty="0" err="1"/>
              <a:t>leviable</a:t>
            </a:r>
            <a:r>
              <a:rPr lang="en-US" b="1" dirty="0"/>
              <a:t> to service tax under the Finance </a:t>
            </a:r>
            <a:r>
              <a:rPr lang="en-US" b="1" dirty="0" smtClean="0"/>
              <a:t>Act ( List I)</a:t>
            </a:r>
            <a:endParaRPr lang="en-IN" b="1" dirty="0"/>
          </a:p>
        </p:txBody>
      </p:sp>
      <p:sp>
        <p:nvSpPr>
          <p:cNvPr id="16" name="Rectangle 15"/>
          <p:cNvSpPr/>
          <p:nvPr/>
        </p:nvSpPr>
        <p:spPr>
          <a:xfrm>
            <a:off x="4728028" y="3903657"/>
            <a:ext cx="3120571" cy="127794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b="1" dirty="0"/>
              <a:t>Leasing of Immovable Property- </a:t>
            </a:r>
            <a:r>
              <a:rPr lang="en-US" b="1" dirty="0" err="1"/>
              <a:t>leviable</a:t>
            </a:r>
            <a:r>
              <a:rPr lang="en-US" b="1" dirty="0"/>
              <a:t> to stamp </a:t>
            </a:r>
            <a:r>
              <a:rPr lang="en-US" b="1" dirty="0" smtClean="0"/>
              <a:t>duty ( List II)</a:t>
            </a:r>
            <a:endParaRPr lang="en-IN" b="1" dirty="0"/>
          </a:p>
        </p:txBody>
      </p:sp>
    </p:spTree>
    <p:extLst>
      <p:ext uri="{BB962C8B-B14F-4D97-AF65-F5344CB8AC3E}">
        <p14:creationId xmlns="" xmlns:p14="http://schemas.microsoft.com/office/powerpoint/2010/main" val="4815541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26"/>
          </p:nvPr>
        </p:nvSpPr>
        <p:spPr>
          <a:xfrm>
            <a:off x="77449" y="1707536"/>
            <a:ext cx="1903751" cy="1111864"/>
          </a:xfrm>
        </p:spPr>
        <p:txBody>
          <a:bodyPr/>
          <a:lstStyle/>
          <a:p>
            <a:r>
              <a:rPr lang="en-US" sz="1200" dirty="0" smtClean="0"/>
              <a:t>Home Solutions Retail India Pvt. Ltd. v. UOI</a:t>
            </a:r>
          </a:p>
          <a:p>
            <a:r>
              <a:rPr lang="en-US" dirty="0" smtClean="0"/>
              <a:t>158 (2009) DLT 722 (DB)</a:t>
            </a:r>
            <a:endParaRPr lang="en-IN" dirty="0"/>
          </a:p>
        </p:txBody>
      </p:sp>
      <p:cxnSp>
        <p:nvCxnSpPr>
          <p:cNvPr id="22" name="Straight Connector 21"/>
          <p:cNvCxnSpPr/>
          <p:nvPr/>
        </p:nvCxnSpPr>
        <p:spPr>
          <a:xfrm>
            <a:off x="5149516" y="1267830"/>
            <a:ext cx="0" cy="5006601"/>
          </a:xfrm>
          <a:prstGeom prst="line">
            <a:avLst/>
          </a:prstGeom>
          <a:ln>
            <a:solidFill>
              <a:srgbClr val="747678"/>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905000" y="1586415"/>
            <a:ext cx="3200400" cy="1461585"/>
          </a:xfrm>
          <a:prstGeom prst="rect">
            <a:avLst/>
          </a:prstGeom>
          <a:noFill/>
        </p:spPr>
        <p:txBody>
          <a:bodyPr wrap="square" lIns="54000" tIns="54000" rIns="54000" bIns="54000" rtlCol="0">
            <a:noAutofit/>
          </a:bodyPr>
          <a:lstStyle/>
          <a:p>
            <a:pPr marL="171450" indent="-171450" algn="just">
              <a:buFont typeface="Arial" panose="020B0604020202020204" pitchFamily="34" charset="0"/>
              <a:buChar char="•"/>
            </a:pPr>
            <a:r>
              <a:rPr lang="en-US" sz="1200" dirty="0" smtClean="0">
                <a:solidFill>
                  <a:srgbClr val="0070C0"/>
                </a:solidFill>
                <a:latin typeface="Arial" pitchFamily="34" charset="0"/>
                <a:cs typeface="Arial" pitchFamily="34" charset="0"/>
              </a:rPr>
              <a:t>Notification and </a:t>
            </a:r>
            <a:r>
              <a:rPr lang="en-US" sz="1200" b="1" dirty="0" smtClean="0">
                <a:solidFill>
                  <a:srgbClr val="FF0000"/>
                </a:solidFill>
                <a:latin typeface="Arial" pitchFamily="34" charset="0"/>
                <a:cs typeface="Arial" pitchFamily="34" charset="0"/>
              </a:rPr>
              <a:t>circular taxed immovable property</a:t>
            </a:r>
            <a:r>
              <a:rPr lang="en-US" sz="1200" dirty="0" smtClean="0">
                <a:solidFill>
                  <a:srgbClr val="0070C0"/>
                </a:solidFill>
                <a:latin typeface="Arial" pitchFamily="34" charset="0"/>
                <a:cs typeface="Arial" pitchFamily="34" charset="0"/>
              </a:rPr>
              <a:t> and not services </a:t>
            </a:r>
            <a:r>
              <a:rPr lang="en-US" sz="1200" b="1" dirty="0" smtClean="0">
                <a:solidFill>
                  <a:srgbClr val="FF0000"/>
                </a:solidFill>
                <a:latin typeface="Arial" pitchFamily="34" charset="0"/>
                <a:cs typeface="Arial" pitchFamily="34" charset="0"/>
              </a:rPr>
              <a:t>‘in relation </a:t>
            </a:r>
            <a:r>
              <a:rPr lang="en-US" sz="1200" b="1" i="1" dirty="0" smtClean="0">
                <a:solidFill>
                  <a:srgbClr val="FF0000"/>
                </a:solidFill>
                <a:latin typeface="Arial" pitchFamily="34" charset="0"/>
                <a:cs typeface="Arial" pitchFamily="34" charset="0"/>
              </a:rPr>
              <a:t>to’</a:t>
            </a:r>
          </a:p>
          <a:p>
            <a:pPr marL="171450" indent="-171450" algn="just">
              <a:buFont typeface="Arial" panose="020B0604020202020204" pitchFamily="34" charset="0"/>
              <a:buChar char="•"/>
            </a:pPr>
            <a:r>
              <a:rPr lang="en-US" sz="1200" dirty="0">
                <a:solidFill>
                  <a:srgbClr val="0070C0"/>
                </a:solidFill>
                <a:latin typeface="Arial" pitchFamily="34" charset="0"/>
                <a:cs typeface="Arial" pitchFamily="34" charset="0"/>
              </a:rPr>
              <a:t>Tax on land and building under Entry 49 List II</a:t>
            </a:r>
          </a:p>
          <a:p>
            <a:pPr marL="171450" indent="-171450" algn="just">
              <a:buFont typeface="Arial" panose="020B0604020202020204" pitchFamily="34" charset="0"/>
              <a:buChar char="•"/>
            </a:pPr>
            <a:r>
              <a:rPr lang="en-US" sz="1200" dirty="0">
                <a:solidFill>
                  <a:srgbClr val="0070C0"/>
                </a:solidFill>
                <a:latin typeface="Arial" pitchFamily="34" charset="0"/>
                <a:cs typeface="Arial" pitchFamily="34" charset="0"/>
              </a:rPr>
              <a:t>Renting does </a:t>
            </a:r>
            <a:r>
              <a:rPr lang="en-US" sz="1200" b="1" dirty="0">
                <a:solidFill>
                  <a:srgbClr val="FF0000"/>
                </a:solidFill>
                <a:latin typeface="Arial" pitchFamily="34" charset="0"/>
                <a:cs typeface="Arial" pitchFamily="34" charset="0"/>
              </a:rPr>
              <a:t>not entail any value addition</a:t>
            </a:r>
            <a:r>
              <a:rPr lang="en-US" sz="1200" dirty="0">
                <a:solidFill>
                  <a:srgbClr val="0070C0"/>
                </a:solidFill>
                <a:latin typeface="Arial" pitchFamily="34" charset="0"/>
                <a:cs typeface="Arial" pitchFamily="34" charset="0"/>
              </a:rPr>
              <a:t>, hence it will not be considered as a value added tax</a:t>
            </a:r>
          </a:p>
          <a:p>
            <a:r>
              <a:rPr lang="en-US" sz="1200" dirty="0" smtClean="0">
                <a:latin typeface="Arial" pitchFamily="34" charset="0"/>
                <a:cs typeface="Arial" pitchFamily="34" charset="0"/>
              </a:rPr>
              <a:t> </a:t>
            </a:r>
            <a:endParaRPr lang="en-IN" sz="1200" dirty="0" smtClean="0">
              <a:latin typeface="Arial" pitchFamily="34" charset="0"/>
              <a:cs typeface="Arial" pitchFamily="34" charset="0"/>
            </a:endParaRPr>
          </a:p>
        </p:txBody>
      </p:sp>
      <p:sp>
        <p:nvSpPr>
          <p:cNvPr id="10" name="TextBox 9"/>
          <p:cNvSpPr txBox="1"/>
          <p:nvPr/>
        </p:nvSpPr>
        <p:spPr>
          <a:xfrm>
            <a:off x="5181600" y="1586415"/>
            <a:ext cx="3733800" cy="1461585"/>
          </a:xfrm>
          <a:prstGeom prst="rect">
            <a:avLst/>
          </a:prstGeom>
          <a:noFill/>
        </p:spPr>
        <p:txBody>
          <a:bodyPr wrap="square" lIns="54000" tIns="54000" rIns="54000" bIns="54000" rtlCol="0">
            <a:noAutofit/>
          </a:bodyPr>
          <a:lstStyle/>
          <a:p>
            <a:pPr marL="171450" indent="-171450">
              <a:buFont typeface="Arial" panose="020B0604020202020204" pitchFamily="34" charset="0"/>
              <a:buChar char="•"/>
            </a:pPr>
            <a:r>
              <a:rPr lang="en-US" sz="1200" dirty="0" smtClean="0">
                <a:solidFill>
                  <a:srgbClr val="0070C0"/>
                </a:solidFill>
                <a:latin typeface="Arial" pitchFamily="34" charset="0"/>
                <a:cs typeface="Arial" pitchFamily="34" charset="0"/>
              </a:rPr>
              <a:t>It is merely a property transaction. There is </a:t>
            </a:r>
            <a:r>
              <a:rPr lang="en-US" sz="1200" b="1" dirty="0" smtClean="0">
                <a:solidFill>
                  <a:srgbClr val="FF0000"/>
                </a:solidFill>
                <a:latin typeface="Arial" pitchFamily="34" charset="0"/>
                <a:cs typeface="Arial" pitchFamily="34" charset="0"/>
              </a:rPr>
              <a:t>no value addition</a:t>
            </a:r>
            <a:r>
              <a:rPr lang="en-US" sz="1200" dirty="0" smtClean="0">
                <a:solidFill>
                  <a:srgbClr val="0070C0"/>
                </a:solidFill>
                <a:latin typeface="Arial" pitchFamily="34" charset="0"/>
                <a:cs typeface="Arial" pitchFamily="34" charset="0"/>
              </a:rPr>
              <a:t> and thus cannot be regarded as a value added tax.</a:t>
            </a:r>
            <a:endParaRPr lang="en-US" sz="1200" b="1" dirty="0" smtClean="0">
              <a:solidFill>
                <a:srgbClr val="0070C0"/>
              </a:solidFill>
              <a:latin typeface="Arial" pitchFamily="34" charset="0"/>
              <a:cs typeface="Arial" pitchFamily="34" charset="0"/>
            </a:endParaRPr>
          </a:p>
          <a:p>
            <a:pPr marL="171450" indent="-171450">
              <a:buFont typeface="Arial" panose="020B0604020202020204" pitchFamily="34" charset="0"/>
              <a:buChar char="•"/>
            </a:pPr>
            <a:r>
              <a:rPr lang="en-US" sz="1200" b="1" dirty="0" smtClean="0">
                <a:solidFill>
                  <a:srgbClr val="0070C0"/>
                </a:solidFill>
                <a:latin typeface="Arial" pitchFamily="34" charset="0"/>
                <a:cs typeface="Arial" pitchFamily="34" charset="0"/>
              </a:rPr>
              <a:t> </a:t>
            </a:r>
            <a:r>
              <a:rPr lang="en-US" sz="1200" b="1" dirty="0" smtClean="0">
                <a:solidFill>
                  <a:srgbClr val="FF0000"/>
                </a:solidFill>
                <a:latin typeface="Arial" pitchFamily="34" charset="0"/>
                <a:cs typeface="Arial" pitchFamily="34" charset="0"/>
              </a:rPr>
              <a:t>Notification and circular ultra vires</a:t>
            </a:r>
            <a:endParaRPr lang="en-US" sz="1200" b="1" dirty="0">
              <a:solidFill>
                <a:srgbClr val="FF0000"/>
              </a:solidFill>
              <a:latin typeface="Arial" pitchFamily="34" charset="0"/>
              <a:cs typeface="Arial" pitchFamily="34" charset="0"/>
            </a:endParaRPr>
          </a:p>
          <a:p>
            <a:pPr marL="171450" indent="-171450" algn="just">
              <a:buFont typeface="Arial" panose="020B0604020202020204" pitchFamily="34" charset="0"/>
              <a:buChar char="•"/>
            </a:pPr>
            <a:r>
              <a:rPr lang="en-US" sz="1200" dirty="0" smtClean="0">
                <a:solidFill>
                  <a:srgbClr val="0070C0"/>
                </a:solidFill>
                <a:latin typeface="Arial" pitchFamily="34" charset="0"/>
                <a:cs typeface="Arial" pitchFamily="34" charset="0"/>
              </a:rPr>
              <a:t>The Court did not go into the argument of ‘tax on land and building’</a:t>
            </a:r>
            <a:endParaRPr lang="en-IN" sz="1200" dirty="0" smtClean="0">
              <a:solidFill>
                <a:srgbClr val="0070C0"/>
              </a:solidFill>
              <a:latin typeface="Arial" pitchFamily="34" charset="0"/>
              <a:cs typeface="Arial" pitchFamily="34" charset="0"/>
            </a:endParaRPr>
          </a:p>
        </p:txBody>
      </p:sp>
      <p:sp>
        <p:nvSpPr>
          <p:cNvPr id="11" name="TextBox 10"/>
          <p:cNvSpPr txBox="1"/>
          <p:nvPr/>
        </p:nvSpPr>
        <p:spPr>
          <a:xfrm>
            <a:off x="1981200" y="2992993"/>
            <a:ext cx="3200400" cy="1502807"/>
          </a:xfrm>
          <a:prstGeom prst="rect">
            <a:avLst/>
          </a:prstGeom>
          <a:noFill/>
        </p:spPr>
        <p:txBody>
          <a:bodyPr wrap="square" lIns="54000" tIns="54000" rIns="54000" bIns="54000" rtlCol="0">
            <a:noAutofit/>
          </a:bodyPr>
          <a:lstStyle/>
          <a:p>
            <a:pPr marL="171450" indent="-171450">
              <a:buFont typeface="Arial" panose="020B0604020202020204" pitchFamily="34" charset="0"/>
              <a:buChar char="•"/>
            </a:pPr>
            <a:r>
              <a:rPr lang="en-US" sz="1200" dirty="0" smtClean="0">
                <a:solidFill>
                  <a:srgbClr val="0070C0"/>
                </a:solidFill>
                <a:latin typeface="Arial" pitchFamily="34" charset="0"/>
                <a:cs typeface="Arial" pitchFamily="34" charset="0"/>
              </a:rPr>
              <a:t>Renting of immovable property</a:t>
            </a:r>
            <a:r>
              <a:rPr lang="en-US" sz="1200" b="1" dirty="0" smtClean="0">
                <a:solidFill>
                  <a:srgbClr val="0070C0"/>
                </a:solidFill>
                <a:latin typeface="Arial" pitchFamily="34" charset="0"/>
                <a:cs typeface="Arial" pitchFamily="34" charset="0"/>
              </a:rPr>
              <a:t> is a </a:t>
            </a:r>
            <a:r>
              <a:rPr lang="en-US" sz="1200" b="1" dirty="0" smtClean="0">
                <a:solidFill>
                  <a:srgbClr val="FF0000"/>
                </a:solidFill>
                <a:latin typeface="Arial" pitchFamily="34" charset="0"/>
                <a:cs typeface="Arial" pitchFamily="34" charset="0"/>
              </a:rPr>
              <a:t>tax on land and building under Entry 49 List II</a:t>
            </a:r>
          </a:p>
          <a:p>
            <a:pPr marL="171450" indent="-171450">
              <a:buFont typeface="Arial" panose="020B0604020202020204" pitchFamily="34" charset="0"/>
              <a:buChar char="•"/>
            </a:pPr>
            <a:r>
              <a:rPr lang="en-US" sz="1200" b="1" dirty="0" smtClean="0">
                <a:solidFill>
                  <a:srgbClr val="FF0000"/>
                </a:solidFill>
                <a:latin typeface="Arial" pitchFamily="34" charset="0"/>
                <a:cs typeface="Arial" pitchFamily="34" charset="0"/>
              </a:rPr>
              <a:t>No value addition </a:t>
            </a:r>
            <a:r>
              <a:rPr lang="en-US" sz="1200" dirty="0" smtClean="0">
                <a:solidFill>
                  <a:srgbClr val="0070C0"/>
                </a:solidFill>
                <a:latin typeface="Arial" pitchFamily="34" charset="0"/>
                <a:cs typeface="Arial" pitchFamily="34" charset="0"/>
              </a:rPr>
              <a:t>in the services rendered</a:t>
            </a:r>
          </a:p>
          <a:p>
            <a:pPr marL="171450" indent="-171450">
              <a:buFont typeface="Arial" panose="020B0604020202020204" pitchFamily="34" charset="0"/>
              <a:buChar char="•"/>
            </a:pPr>
            <a:endParaRPr lang="en-US" sz="1200" dirty="0" smtClean="0">
              <a:solidFill>
                <a:srgbClr val="0070C0"/>
              </a:solidFill>
              <a:latin typeface="Arial" pitchFamily="34" charset="0"/>
              <a:cs typeface="Arial" pitchFamily="34" charset="0"/>
            </a:endParaRPr>
          </a:p>
          <a:p>
            <a:pPr marL="171450" indent="-171450">
              <a:buFont typeface="Arial" panose="020B0604020202020204" pitchFamily="34" charset="0"/>
              <a:buChar char="•"/>
            </a:pPr>
            <a:endParaRPr lang="en-US" sz="1200" dirty="0" smtClean="0">
              <a:latin typeface="Arial" pitchFamily="34" charset="0"/>
              <a:cs typeface="Arial" pitchFamily="34" charset="0"/>
            </a:endParaRPr>
          </a:p>
          <a:p>
            <a:pPr marL="171450" indent="-171450">
              <a:buFont typeface="Arial" panose="020B0604020202020204" pitchFamily="34" charset="0"/>
              <a:buChar char="•"/>
            </a:pPr>
            <a:endParaRPr lang="en-US" sz="1200" dirty="0" smtClean="0">
              <a:latin typeface="Arial" pitchFamily="34" charset="0"/>
              <a:cs typeface="Arial" pitchFamily="34" charset="0"/>
            </a:endParaRPr>
          </a:p>
          <a:p>
            <a:pPr marL="171450" indent="-171450">
              <a:buFont typeface="Arial" panose="020B0604020202020204" pitchFamily="34" charset="0"/>
              <a:buChar char="•"/>
            </a:pPr>
            <a:endParaRPr lang="en-US" sz="1200" dirty="0" smtClean="0">
              <a:latin typeface="Arial" pitchFamily="34" charset="0"/>
              <a:cs typeface="Arial" pitchFamily="34" charset="0"/>
            </a:endParaRPr>
          </a:p>
          <a:p>
            <a:pPr marL="171450" indent="-171450">
              <a:buFont typeface="Arial" panose="020B0604020202020204" pitchFamily="34" charset="0"/>
              <a:buChar char="•"/>
            </a:pPr>
            <a:endParaRPr lang="en-IN" sz="1200" dirty="0" smtClean="0">
              <a:latin typeface="Arial" pitchFamily="34" charset="0"/>
              <a:cs typeface="Arial" pitchFamily="34" charset="0"/>
            </a:endParaRPr>
          </a:p>
        </p:txBody>
      </p:sp>
      <p:sp>
        <p:nvSpPr>
          <p:cNvPr id="12" name="TextBox 11"/>
          <p:cNvSpPr txBox="1"/>
          <p:nvPr/>
        </p:nvSpPr>
        <p:spPr>
          <a:xfrm>
            <a:off x="5193633" y="2895600"/>
            <a:ext cx="3950367" cy="1492770"/>
          </a:xfrm>
          <a:prstGeom prst="rect">
            <a:avLst/>
          </a:prstGeom>
          <a:noFill/>
        </p:spPr>
        <p:txBody>
          <a:bodyPr wrap="square" lIns="54000" tIns="54000" rIns="54000" bIns="54000" rtlCol="0">
            <a:noAutofit/>
          </a:bodyPr>
          <a:lstStyle/>
          <a:p>
            <a:pPr marL="171450" indent="-171450">
              <a:buFont typeface="Arial" panose="020B0604020202020204" pitchFamily="34" charset="0"/>
              <a:buChar char="•"/>
            </a:pPr>
            <a:r>
              <a:rPr lang="en-US" sz="1200" dirty="0" smtClean="0">
                <a:solidFill>
                  <a:srgbClr val="0070C0"/>
                </a:solidFill>
                <a:latin typeface="Arial" pitchFamily="34" charset="0"/>
                <a:cs typeface="Arial" pitchFamily="34" charset="0"/>
              </a:rPr>
              <a:t>Tax on ‘land and building’ requires a definite relationship with the land. It is a tax on the general ownership of the land. </a:t>
            </a:r>
            <a:r>
              <a:rPr lang="en-US" sz="1200" b="1" dirty="0" smtClean="0">
                <a:solidFill>
                  <a:srgbClr val="FF0000"/>
                </a:solidFill>
                <a:latin typeface="Arial" pitchFamily="34" charset="0"/>
                <a:cs typeface="Arial" pitchFamily="34" charset="0"/>
              </a:rPr>
              <a:t>Renting is not a tax on land</a:t>
            </a:r>
            <a:r>
              <a:rPr lang="en-US" sz="1200" b="1" dirty="0" smtClean="0">
                <a:solidFill>
                  <a:srgbClr val="0070C0"/>
                </a:solidFill>
                <a:latin typeface="Arial" pitchFamily="34" charset="0"/>
                <a:cs typeface="Arial" pitchFamily="34" charset="0"/>
              </a:rPr>
              <a:t>.</a:t>
            </a:r>
          </a:p>
          <a:p>
            <a:pPr marL="171450" indent="-171450">
              <a:buFont typeface="Arial" panose="020B0604020202020204" pitchFamily="34" charset="0"/>
              <a:buChar char="•"/>
            </a:pPr>
            <a:r>
              <a:rPr lang="en-US" sz="1200" dirty="0" smtClean="0">
                <a:solidFill>
                  <a:srgbClr val="0070C0"/>
                </a:solidFill>
                <a:latin typeface="Arial" pitchFamily="34" charset="0"/>
                <a:cs typeface="Arial" pitchFamily="34" charset="0"/>
              </a:rPr>
              <a:t>The assumption by a legislative body that an element of service </a:t>
            </a:r>
            <a:r>
              <a:rPr lang="en-US" sz="1200" b="1" dirty="0" smtClean="0">
                <a:solidFill>
                  <a:srgbClr val="0070C0"/>
                </a:solidFill>
                <a:latin typeface="Arial" pitchFamily="34" charset="0"/>
                <a:cs typeface="Arial" pitchFamily="34" charset="0"/>
              </a:rPr>
              <a:t>i</a:t>
            </a:r>
            <a:r>
              <a:rPr lang="en-US" sz="1200" dirty="0" smtClean="0">
                <a:solidFill>
                  <a:srgbClr val="0070C0"/>
                </a:solidFill>
                <a:latin typeface="Arial" pitchFamily="34" charset="0"/>
                <a:cs typeface="Arial" pitchFamily="34" charset="0"/>
              </a:rPr>
              <a:t>s involved is not irrational and absurd</a:t>
            </a:r>
          </a:p>
          <a:p>
            <a:pPr marL="171450" indent="-171450" algn="just">
              <a:buFont typeface="Arial" panose="020B0604020202020204" pitchFamily="34" charset="0"/>
              <a:buChar char="•"/>
            </a:pPr>
            <a:r>
              <a:rPr lang="en-US" sz="1200" b="1" dirty="0" smtClean="0">
                <a:solidFill>
                  <a:srgbClr val="FF0000"/>
                </a:solidFill>
                <a:latin typeface="Arial" pitchFamily="34" charset="0"/>
                <a:cs typeface="Arial" pitchFamily="34" charset="0"/>
              </a:rPr>
              <a:t>As long as the Parliament does not entrench upon a field reserved for the state legislature, the law is valid</a:t>
            </a:r>
            <a:r>
              <a:rPr lang="en-US" sz="1200" b="1" dirty="0" smtClean="0">
                <a:solidFill>
                  <a:srgbClr val="0070C0"/>
                </a:solidFill>
                <a:latin typeface="Arial" pitchFamily="34" charset="0"/>
                <a:cs typeface="Arial" pitchFamily="34" charset="0"/>
              </a:rPr>
              <a:t> </a:t>
            </a:r>
            <a:r>
              <a:rPr lang="en-US" sz="1200" dirty="0" smtClean="0">
                <a:solidFill>
                  <a:srgbClr val="0070C0"/>
                </a:solidFill>
                <a:latin typeface="Arial" pitchFamily="34" charset="0"/>
                <a:cs typeface="Arial" pitchFamily="34" charset="0"/>
              </a:rPr>
              <a:t>and within the legislative competence of the Parliament</a:t>
            </a:r>
          </a:p>
          <a:p>
            <a:pPr marL="171450" indent="-171450">
              <a:buFont typeface="Arial" panose="020B0604020202020204" pitchFamily="34" charset="0"/>
              <a:buChar char="•"/>
            </a:pPr>
            <a:endParaRPr lang="en-US" sz="1200" dirty="0" smtClean="0">
              <a:latin typeface="Arial" pitchFamily="34" charset="0"/>
              <a:cs typeface="Arial" pitchFamily="34" charset="0"/>
            </a:endParaRPr>
          </a:p>
          <a:p>
            <a:pPr marL="171450" indent="-171450">
              <a:buFont typeface="Arial" panose="020B0604020202020204" pitchFamily="34" charset="0"/>
              <a:buChar char="•"/>
            </a:pPr>
            <a:endParaRPr lang="en-US" sz="1200" dirty="0" smtClean="0">
              <a:latin typeface="Arial" pitchFamily="34" charset="0"/>
              <a:cs typeface="Arial" pitchFamily="34" charset="0"/>
            </a:endParaRPr>
          </a:p>
          <a:p>
            <a:pPr marL="171450" indent="-171450">
              <a:buFont typeface="Arial" panose="020B0604020202020204" pitchFamily="34" charset="0"/>
              <a:buChar char="•"/>
            </a:pPr>
            <a:endParaRPr lang="en-US" sz="1200" dirty="0" smtClean="0">
              <a:latin typeface="Arial" pitchFamily="34" charset="0"/>
              <a:cs typeface="Arial" pitchFamily="34" charset="0"/>
            </a:endParaRPr>
          </a:p>
          <a:p>
            <a:pPr marL="171450" indent="-171450">
              <a:buFont typeface="Arial" panose="020B0604020202020204" pitchFamily="34" charset="0"/>
              <a:buChar char="•"/>
            </a:pPr>
            <a:endParaRPr lang="en-US" sz="1200" dirty="0" smtClean="0">
              <a:latin typeface="Arial" pitchFamily="34" charset="0"/>
              <a:cs typeface="Arial" pitchFamily="34" charset="0"/>
            </a:endParaRPr>
          </a:p>
          <a:p>
            <a:pPr marL="171450" indent="-171450">
              <a:buFont typeface="Arial" panose="020B0604020202020204" pitchFamily="34" charset="0"/>
              <a:buChar char="•"/>
            </a:pPr>
            <a:endParaRPr lang="en-IN" sz="1200" dirty="0" smtClean="0">
              <a:latin typeface="Arial" pitchFamily="34" charset="0"/>
              <a:cs typeface="Arial" pitchFamily="34" charset="0"/>
            </a:endParaRPr>
          </a:p>
        </p:txBody>
      </p:sp>
      <p:sp>
        <p:nvSpPr>
          <p:cNvPr id="16" name="Text Placeholder 5"/>
          <p:cNvSpPr>
            <a:spLocks noGrp="1"/>
          </p:cNvSpPr>
          <p:nvPr>
            <p:ph type="body" sz="quarter" idx="26"/>
          </p:nvPr>
        </p:nvSpPr>
        <p:spPr>
          <a:xfrm>
            <a:off x="65934" y="4628766"/>
            <a:ext cx="1903751" cy="1162434"/>
          </a:xfrm>
        </p:spPr>
        <p:txBody>
          <a:bodyPr/>
          <a:lstStyle/>
          <a:p>
            <a:r>
              <a:rPr lang="en-US" sz="1200" dirty="0" smtClean="0"/>
              <a:t>Home Solutions Retail India Pvt. Ltd. v. UOI</a:t>
            </a:r>
          </a:p>
          <a:p>
            <a:r>
              <a:rPr lang="en-IN" dirty="0"/>
              <a:t>2011 (24) S.T.R. 129 (Del.)</a:t>
            </a:r>
          </a:p>
          <a:p>
            <a:endParaRPr lang="en-US" dirty="0" smtClean="0"/>
          </a:p>
        </p:txBody>
      </p:sp>
      <p:sp>
        <p:nvSpPr>
          <p:cNvPr id="17" name="TextBox 16"/>
          <p:cNvSpPr txBox="1"/>
          <p:nvPr/>
        </p:nvSpPr>
        <p:spPr>
          <a:xfrm>
            <a:off x="1958714" y="4578405"/>
            <a:ext cx="3200400" cy="1822395"/>
          </a:xfrm>
          <a:prstGeom prst="rect">
            <a:avLst/>
          </a:prstGeom>
          <a:noFill/>
        </p:spPr>
        <p:txBody>
          <a:bodyPr wrap="square" lIns="54000" tIns="54000" rIns="54000" bIns="54000" rtlCol="0">
            <a:noAutofit/>
          </a:bodyPr>
          <a:lstStyle/>
          <a:p>
            <a:pPr marL="171450" indent="-171450">
              <a:buFont typeface="Arial" panose="020B0604020202020204" pitchFamily="34" charset="0"/>
              <a:buChar char="•"/>
            </a:pPr>
            <a:r>
              <a:rPr lang="en-US" sz="1200" dirty="0" smtClean="0">
                <a:solidFill>
                  <a:srgbClr val="0070C0"/>
                </a:solidFill>
                <a:latin typeface="Arial" pitchFamily="34" charset="0"/>
                <a:cs typeface="Arial" pitchFamily="34" charset="0"/>
              </a:rPr>
              <a:t>Renting of immovable property</a:t>
            </a:r>
            <a:r>
              <a:rPr lang="en-US" sz="1200" b="1" dirty="0" smtClean="0">
                <a:solidFill>
                  <a:srgbClr val="0070C0"/>
                </a:solidFill>
                <a:latin typeface="Arial" pitchFamily="34" charset="0"/>
                <a:cs typeface="Arial" pitchFamily="34" charset="0"/>
              </a:rPr>
              <a:t> is a </a:t>
            </a:r>
            <a:r>
              <a:rPr lang="en-US" sz="1200" b="1" dirty="0" smtClean="0">
                <a:solidFill>
                  <a:srgbClr val="FF0000"/>
                </a:solidFill>
                <a:latin typeface="Arial" pitchFamily="34" charset="0"/>
                <a:cs typeface="Arial" pitchFamily="34" charset="0"/>
              </a:rPr>
              <a:t>tax on land and building under Entry 49 List II</a:t>
            </a:r>
          </a:p>
          <a:p>
            <a:pPr marL="171450" indent="-171450">
              <a:buFont typeface="Arial" panose="020B0604020202020204" pitchFamily="34" charset="0"/>
              <a:buChar char="•"/>
            </a:pPr>
            <a:r>
              <a:rPr lang="en-US" sz="1200" b="1" dirty="0" smtClean="0">
                <a:solidFill>
                  <a:srgbClr val="0070C0"/>
                </a:solidFill>
                <a:latin typeface="Arial" pitchFamily="34" charset="0"/>
                <a:cs typeface="Arial" pitchFamily="34" charset="0"/>
              </a:rPr>
              <a:t>No value addition </a:t>
            </a:r>
            <a:r>
              <a:rPr lang="en-US" sz="1200" dirty="0" smtClean="0">
                <a:solidFill>
                  <a:srgbClr val="0070C0"/>
                </a:solidFill>
                <a:latin typeface="Arial" pitchFamily="34" charset="0"/>
                <a:cs typeface="Arial" pitchFamily="34" charset="0"/>
              </a:rPr>
              <a:t>in the services rendered, property transaction</a:t>
            </a:r>
          </a:p>
          <a:p>
            <a:pPr marL="171450" indent="-171450">
              <a:buFont typeface="Arial" panose="020B0604020202020204" pitchFamily="34" charset="0"/>
              <a:buChar char="•"/>
            </a:pPr>
            <a:r>
              <a:rPr lang="en-US" sz="1200" dirty="0" smtClean="0">
                <a:solidFill>
                  <a:srgbClr val="0070C0"/>
                </a:solidFill>
                <a:latin typeface="Arial" pitchFamily="34" charset="0"/>
                <a:cs typeface="Arial" pitchFamily="34" charset="0"/>
              </a:rPr>
              <a:t>Aspect theory is not applicable as </a:t>
            </a:r>
            <a:r>
              <a:rPr lang="en-US" sz="1200" b="1" dirty="0" smtClean="0">
                <a:solidFill>
                  <a:srgbClr val="FF0000"/>
                </a:solidFill>
                <a:latin typeface="Arial" pitchFamily="34" charset="0"/>
                <a:cs typeface="Arial" pitchFamily="34" charset="0"/>
              </a:rPr>
              <a:t>Entry 49 of List II would be redundant</a:t>
            </a:r>
          </a:p>
          <a:p>
            <a:pPr marL="171450" indent="-171450">
              <a:buFont typeface="Arial" panose="020B0604020202020204" pitchFamily="34" charset="0"/>
              <a:buChar char="•"/>
            </a:pPr>
            <a:r>
              <a:rPr lang="en-US" sz="1200" dirty="0" smtClean="0">
                <a:solidFill>
                  <a:srgbClr val="0070C0"/>
                </a:solidFill>
                <a:latin typeface="Arial" pitchFamily="34" charset="0"/>
                <a:cs typeface="Arial" pitchFamily="34" charset="0"/>
              </a:rPr>
              <a:t>Deeming fiction cannot be employed for taxing an entry reserved for the state legislature</a:t>
            </a:r>
          </a:p>
          <a:p>
            <a:pPr marL="171450" indent="-171450">
              <a:buFont typeface="Arial" panose="020B0604020202020204" pitchFamily="34" charset="0"/>
              <a:buChar char="•"/>
            </a:pPr>
            <a:endParaRPr lang="en-US" sz="1200" dirty="0" smtClean="0">
              <a:latin typeface="Arial" pitchFamily="34" charset="0"/>
              <a:cs typeface="Arial" pitchFamily="34" charset="0"/>
            </a:endParaRPr>
          </a:p>
          <a:p>
            <a:endParaRPr lang="en-US" sz="1200" dirty="0" smtClean="0">
              <a:latin typeface="Arial" pitchFamily="34" charset="0"/>
              <a:cs typeface="Arial" pitchFamily="34" charset="0"/>
            </a:endParaRPr>
          </a:p>
          <a:p>
            <a:pPr marL="171450" indent="-171450">
              <a:buFont typeface="Arial" panose="020B0604020202020204" pitchFamily="34" charset="0"/>
              <a:buChar char="•"/>
            </a:pPr>
            <a:endParaRPr lang="en-US" sz="1200" dirty="0" smtClean="0">
              <a:latin typeface="Arial" pitchFamily="34" charset="0"/>
              <a:cs typeface="Arial" pitchFamily="34" charset="0"/>
            </a:endParaRPr>
          </a:p>
          <a:p>
            <a:pPr marL="171450" indent="-171450">
              <a:buFont typeface="Arial" panose="020B0604020202020204" pitchFamily="34" charset="0"/>
              <a:buChar char="•"/>
            </a:pPr>
            <a:endParaRPr lang="en-US" sz="1200" dirty="0" smtClean="0">
              <a:latin typeface="Arial" pitchFamily="34" charset="0"/>
              <a:cs typeface="Arial" pitchFamily="34" charset="0"/>
            </a:endParaRPr>
          </a:p>
          <a:p>
            <a:pPr marL="171450" indent="-171450">
              <a:buFont typeface="Arial" panose="020B0604020202020204" pitchFamily="34" charset="0"/>
              <a:buChar char="•"/>
            </a:pPr>
            <a:endParaRPr lang="en-US" sz="1200" dirty="0" smtClean="0">
              <a:latin typeface="Arial" pitchFamily="34" charset="0"/>
              <a:cs typeface="Arial" pitchFamily="34" charset="0"/>
            </a:endParaRPr>
          </a:p>
          <a:p>
            <a:pPr marL="171450" indent="-171450">
              <a:buFont typeface="Arial" panose="020B0604020202020204" pitchFamily="34" charset="0"/>
              <a:buChar char="•"/>
            </a:pPr>
            <a:endParaRPr lang="en-US" sz="1200" dirty="0" smtClean="0">
              <a:latin typeface="Arial" pitchFamily="34" charset="0"/>
              <a:cs typeface="Arial" pitchFamily="34" charset="0"/>
            </a:endParaRPr>
          </a:p>
          <a:p>
            <a:pPr marL="171450" indent="-171450">
              <a:buFont typeface="Arial" panose="020B0604020202020204" pitchFamily="34" charset="0"/>
              <a:buChar char="•"/>
            </a:pPr>
            <a:endParaRPr lang="en-IN" sz="1200" dirty="0" smtClean="0">
              <a:latin typeface="Arial" pitchFamily="34" charset="0"/>
              <a:cs typeface="Arial" pitchFamily="34" charset="0"/>
            </a:endParaRPr>
          </a:p>
        </p:txBody>
      </p:sp>
      <p:sp>
        <p:nvSpPr>
          <p:cNvPr id="18" name="TextBox 17"/>
          <p:cNvSpPr txBox="1"/>
          <p:nvPr/>
        </p:nvSpPr>
        <p:spPr>
          <a:xfrm>
            <a:off x="5203230" y="4594643"/>
            <a:ext cx="3712169" cy="1806157"/>
          </a:xfrm>
          <a:prstGeom prst="rect">
            <a:avLst/>
          </a:prstGeom>
          <a:noFill/>
        </p:spPr>
        <p:txBody>
          <a:bodyPr wrap="square" lIns="54000" tIns="54000" rIns="54000" bIns="54000" rtlCol="0">
            <a:noAutofit/>
          </a:bodyPr>
          <a:lstStyle/>
          <a:p>
            <a:pPr marL="171450" indent="-171450" algn="just">
              <a:buFont typeface="Arial" panose="020B0604020202020204" pitchFamily="34" charset="0"/>
              <a:buChar char="•"/>
            </a:pPr>
            <a:r>
              <a:rPr lang="en-US" sz="1200" dirty="0" smtClean="0">
                <a:solidFill>
                  <a:srgbClr val="0070C0"/>
                </a:solidFill>
                <a:latin typeface="Arial" pitchFamily="34" charset="0"/>
                <a:cs typeface="Arial" pitchFamily="34" charset="0"/>
              </a:rPr>
              <a:t>Renting of immovable property </a:t>
            </a:r>
            <a:r>
              <a:rPr lang="en-US" sz="1200" dirty="0">
                <a:solidFill>
                  <a:srgbClr val="0070C0"/>
                </a:solidFill>
                <a:latin typeface="Arial" pitchFamily="34" charset="0"/>
                <a:cs typeface="Arial" pitchFamily="34" charset="0"/>
              </a:rPr>
              <a:t>is </a:t>
            </a:r>
            <a:r>
              <a:rPr lang="en-US" sz="1200" b="1" dirty="0">
                <a:solidFill>
                  <a:srgbClr val="FF0000"/>
                </a:solidFill>
                <a:latin typeface="Arial" pitchFamily="34" charset="0"/>
                <a:cs typeface="Arial" pitchFamily="34" charset="0"/>
              </a:rPr>
              <a:t>for subserving the cause of facilitating commerce, business or promoting</a:t>
            </a:r>
            <a:r>
              <a:rPr lang="en-US" sz="1200" dirty="0">
                <a:solidFill>
                  <a:srgbClr val="FF0000"/>
                </a:solidFill>
                <a:latin typeface="Arial" pitchFamily="34" charset="0"/>
                <a:cs typeface="Arial" pitchFamily="34" charset="0"/>
              </a:rPr>
              <a:t> the same</a:t>
            </a:r>
            <a:r>
              <a:rPr lang="en-US" sz="1200" dirty="0" smtClean="0">
                <a:solidFill>
                  <a:srgbClr val="FF0000"/>
                </a:solidFill>
                <a:latin typeface="Arial" pitchFamily="34" charset="0"/>
                <a:cs typeface="Arial" pitchFamily="34" charset="0"/>
              </a:rPr>
              <a:t>.</a:t>
            </a:r>
          </a:p>
          <a:p>
            <a:pPr marL="171450" indent="-171450">
              <a:buFont typeface="Arial" panose="020B0604020202020204" pitchFamily="34" charset="0"/>
              <a:buChar char="•"/>
            </a:pPr>
            <a:r>
              <a:rPr lang="en-US" sz="1200" dirty="0" smtClean="0">
                <a:solidFill>
                  <a:srgbClr val="0070C0"/>
                </a:solidFill>
              </a:rPr>
              <a:t>The potentiality </a:t>
            </a:r>
            <a:r>
              <a:rPr lang="en-US" sz="1200" dirty="0">
                <a:solidFill>
                  <a:srgbClr val="0070C0"/>
                </a:solidFill>
              </a:rPr>
              <a:t>to be let out on rent for </a:t>
            </a:r>
            <a:r>
              <a:rPr lang="en-US" sz="1200" dirty="0" smtClean="0">
                <a:solidFill>
                  <a:srgbClr val="0070C0"/>
                </a:solidFill>
              </a:rPr>
              <a:t>a purpose denotes </a:t>
            </a:r>
            <a:r>
              <a:rPr lang="en-US" sz="1200" b="1" dirty="0">
                <a:solidFill>
                  <a:srgbClr val="0070C0"/>
                </a:solidFill>
              </a:rPr>
              <a:t>an element of service </a:t>
            </a:r>
            <a:r>
              <a:rPr lang="en-US" sz="1200" dirty="0">
                <a:solidFill>
                  <a:srgbClr val="0070C0"/>
                </a:solidFill>
              </a:rPr>
              <a:t>is involved </a:t>
            </a:r>
            <a:r>
              <a:rPr lang="en-US" sz="1200" dirty="0" smtClean="0">
                <a:solidFill>
                  <a:srgbClr val="0070C0"/>
                </a:solidFill>
              </a:rPr>
              <a:t>which amounts to </a:t>
            </a:r>
            <a:r>
              <a:rPr lang="en-US" sz="1200" dirty="0">
                <a:solidFill>
                  <a:srgbClr val="0070C0"/>
                </a:solidFill>
              </a:rPr>
              <a:t>value </a:t>
            </a:r>
            <a:r>
              <a:rPr lang="en-US" sz="1200" dirty="0" smtClean="0">
                <a:solidFill>
                  <a:srgbClr val="0070C0"/>
                </a:solidFill>
              </a:rPr>
              <a:t>addition</a:t>
            </a:r>
          </a:p>
          <a:p>
            <a:pPr marL="171450" indent="-171450">
              <a:buFont typeface="Arial" panose="020B0604020202020204" pitchFamily="34" charset="0"/>
              <a:buChar char="•"/>
            </a:pPr>
            <a:r>
              <a:rPr lang="en-US" sz="1200" dirty="0">
                <a:solidFill>
                  <a:srgbClr val="0070C0"/>
                </a:solidFill>
              </a:rPr>
              <a:t>Once there </a:t>
            </a:r>
            <a:r>
              <a:rPr lang="en-US" sz="1200" b="1" dirty="0">
                <a:solidFill>
                  <a:srgbClr val="0070C0"/>
                </a:solidFill>
              </a:rPr>
              <a:t>is </a:t>
            </a:r>
            <a:r>
              <a:rPr lang="en-US" sz="1200" b="1" dirty="0">
                <a:solidFill>
                  <a:srgbClr val="FF0000"/>
                </a:solidFill>
              </a:rPr>
              <a:t>value addition and element of service is involved, service tax gets attracted and is outside the purview of Entry 49 List </a:t>
            </a:r>
            <a:r>
              <a:rPr lang="en-US" sz="1200" b="1" dirty="0" smtClean="0">
                <a:solidFill>
                  <a:srgbClr val="FF0000"/>
                </a:solidFill>
              </a:rPr>
              <a:t>II </a:t>
            </a:r>
            <a:endParaRPr lang="en-US" sz="1200" b="1" dirty="0">
              <a:solidFill>
                <a:srgbClr val="FF0000"/>
              </a:solidFill>
            </a:endParaRPr>
          </a:p>
          <a:p>
            <a:pPr marL="171450" indent="-171450">
              <a:buFont typeface="Arial" panose="020B0604020202020204" pitchFamily="34" charset="0"/>
              <a:buChar char="•"/>
            </a:pPr>
            <a:endParaRPr lang="en-US" sz="1200" dirty="0" smtClean="0">
              <a:solidFill>
                <a:srgbClr val="000000"/>
              </a:solidFill>
            </a:endParaRPr>
          </a:p>
          <a:p>
            <a:pPr marL="171450" indent="-171450">
              <a:buFont typeface="Arial" panose="020B0604020202020204" pitchFamily="34" charset="0"/>
              <a:buChar char="•"/>
            </a:pPr>
            <a:endParaRPr lang="en-US" sz="1200" dirty="0" smtClean="0">
              <a:solidFill>
                <a:srgbClr val="000000"/>
              </a:solidFill>
            </a:endParaRPr>
          </a:p>
          <a:p>
            <a:pPr marL="171450" indent="-171450">
              <a:buFont typeface="Arial" panose="020B0604020202020204" pitchFamily="34" charset="0"/>
              <a:buChar char="•"/>
            </a:pPr>
            <a:endParaRPr lang="en-US" sz="1200" dirty="0">
              <a:latin typeface="Arial" pitchFamily="34" charset="0"/>
              <a:cs typeface="Arial" pitchFamily="34" charset="0"/>
            </a:endParaRPr>
          </a:p>
        </p:txBody>
      </p:sp>
      <p:sp>
        <p:nvSpPr>
          <p:cNvPr id="20" name="Text Placeholder 5"/>
          <p:cNvSpPr>
            <a:spLocks noGrp="1"/>
          </p:cNvSpPr>
          <p:nvPr>
            <p:ph type="body" sz="quarter" idx="26"/>
          </p:nvPr>
        </p:nvSpPr>
        <p:spPr>
          <a:xfrm>
            <a:off x="65934" y="3155336"/>
            <a:ext cx="1903751" cy="1111864"/>
          </a:xfrm>
        </p:spPr>
        <p:txBody>
          <a:bodyPr/>
          <a:lstStyle/>
          <a:p>
            <a:endParaRPr lang="en-US" sz="1200" dirty="0" smtClean="0"/>
          </a:p>
          <a:p>
            <a:r>
              <a:rPr lang="en-US" sz="1200" dirty="0" smtClean="0"/>
              <a:t>Retailers </a:t>
            </a:r>
            <a:r>
              <a:rPr lang="en-US" sz="1200" dirty="0"/>
              <a:t>Association of India v. UOI</a:t>
            </a:r>
          </a:p>
          <a:p>
            <a:r>
              <a:rPr lang="en-US" dirty="0"/>
              <a:t>(2011) 44 VST387 (Bom)</a:t>
            </a:r>
          </a:p>
          <a:p>
            <a:endParaRPr lang="en-IN" dirty="0"/>
          </a:p>
        </p:txBody>
      </p:sp>
      <p:sp>
        <p:nvSpPr>
          <p:cNvPr id="26" name="TextBox 25"/>
          <p:cNvSpPr txBox="1"/>
          <p:nvPr/>
        </p:nvSpPr>
        <p:spPr>
          <a:xfrm>
            <a:off x="2133600" y="1326679"/>
            <a:ext cx="1143000" cy="259736"/>
          </a:xfrm>
          <a:prstGeom prst="rect">
            <a:avLst/>
          </a:prstGeom>
          <a:noFill/>
        </p:spPr>
        <p:txBody>
          <a:bodyPr wrap="square" lIns="54000" tIns="54000" rIns="54000" bIns="54000" rtlCol="0">
            <a:noAutofit/>
          </a:bodyPr>
          <a:lstStyle/>
          <a:p>
            <a:r>
              <a:rPr lang="en-US" sz="1200" b="1" dirty="0" smtClean="0">
                <a:solidFill>
                  <a:srgbClr val="0070C0"/>
                </a:solidFill>
                <a:latin typeface="Arial" pitchFamily="34" charset="0"/>
                <a:cs typeface="Arial" pitchFamily="34" charset="0"/>
              </a:rPr>
              <a:t>ISSUE</a:t>
            </a:r>
            <a:endParaRPr lang="en-IN" sz="1200" b="1" dirty="0" smtClean="0">
              <a:solidFill>
                <a:srgbClr val="0070C0"/>
              </a:solidFill>
              <a:latin typeface="Arial" pitchFamily="34" charset="0"/>
              <a:cs typeface="Arial" pitchFamily="34" charset="0"/>
            </a:endParaRPr>
          </a:p>
        </p:txBody>
      </p:sp>
      <p:sp>
        <p:nvSpPr>
          <p:cNvPr id="27" name="TextBox 26"/>
          <p:cNvSpPr txBox="1"/>
          <p:nvPr/>
        </p:nvSpPr>
        <p:spPr>
          <a:xfrm>
            <a:off x="5301916" y="1326679"/>
            <a:ext cx="1143000" cy="259736"/>
          </a:xfrm>
          <a:prstGeom prst="rect">
            <a:avLst/>
          </a:prstGeom>
          <a:noFill/>
        </p:spPr>
        <p:txBody>
          <a:bodyPr wrap="square" lIns="54000" tIns="54000" rIns="54000" bIns="54000" rtlCol="0">
            <a:noAutofit/>
          </a:bodyPr>
          <a:lstStyle/>
          <a:p>
            <a:r>
              <a:rPr lang="en-US" sz="1200" b="1" dirty="0" smtClean="0">
                <a:solidFill>
                  <a:srgbClr val="0070C0"/>
                </a:solidFill>
                <a:latin typeface="Arial" pitchFamily="34" charset="0"/>
                <a:cs typeface="Arial" pitchFamily="34" charset="0"/>
              </a:rPr>
              <a:t>HELD</a:t>
            </a:r>
            <a:endParaRPr lang="en-IN" sz="1200" b="1" dirty="0" smtClean="0">
              <a:solidFill>
                <a:srgbClr val="0070C0"/>
              </a:solidFill>
              <a:latin typeface="Arial" pitchFamily="34" charset="0"/>
              <a:cs typeface="Arial" pitchFamily="34" charset="0"/>
            </a:endParaRPr>
          </a:p>
        </p:txBody>
      </p:sp>
      <p:sp>
        <p:nvSpPr>
          <p:cNvPr id="19"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Litigation-Renting- Tax on Land and Building?</a:t>
            </a:r>
            <a:endParaRPr lang="en-US" dirty="0"/>
          </a:p>
        </p:txBody>
      </p:sp>
      <p:cxnSp>
        <p:nvCxnSpPr>
          <p:cNvPr id="3" name="Straight Connector 2"/>
          <p:cNvCxnSpPr/>
          <p:nvPr/>
        </p:nvCxnSpPr>
        <p:spPr>
          <a:xfrm>
            <a:off x="0" y="2895600"/>
            <a:ext cx="9144000" cy="0"/>
          </a:xfrm>
          <a:prstGeom prst="line">
            <a:avLst/>
          </a:prstGeom>
          <a:ln>
            <a:solidFill>
              <a:srgbClr val="747678"/>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0" y="4578405"/>
            <a:ext cx="9144000" cy="0"/>
          </a:xfrm>
          <a:prstGeom prst="line">
            <a:avLst/>
          </a:prstGeom>
          <a:ln>
            <a:solidFill>
              <a:srgbClr val="747678"/>
            </a:solidFill>
            <a:prstDash val="dash"/>
          </a:ln>
        </p:spPr>
        <p:style>
          <a:lnRef idx="1">
            <a:schemeClr val="accent1"/>
          </a:lnRef>
          <a:fillRef idx="0">
            <a:schemeClr val="accent1"/>
          </a:fillRef>
          <a:effectRef idx="0">
            <a:schemeClr val="accent1"/>
          </a:effectRef>
          <a:fontRef idx="minor">
            <a:schemeClr val="tx1"/>
          </a:fontRef>
        </p:style>
      </p:cxnSp>
      <p:sp>
        <p:nvSpPr>
          <p:cNvPr id="2" name="Cloud Callout 1"/>
          <p:cNvSpPr/>
          <p:nvPr/>
        </p:nvSpPr>
        <p:spPr>
          <a:xfrm>
            <a:off x="2971800" y="2057400"/>
            <a:ext cx="4800600" cy="3276600"/>
          </a:xfrm>
          <a:prstGeom prst="cloud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endParaRPr lang="en-US" dirty="0" smtClean="0">
              <a:solidFill>
                <a:srgbClr val="FFFF00"/>
              </a:solidFill>
              <a:latin typeface="Arial" pitchFamily="34" charset="0"/>
              <a:cs typeface="Arial" pitchFamily="34" charset="0"/>
            </a:endParaRPr>
          </a:p>
        </p:txBody>
      </p:sp>
      <p:sp>
        <p:nvSpPr>
          <p:cNvPr id="4" name="TextBox 3"/>
          <p:cNvSpPr txBox="1"/>
          <p:nvPr/>
        </p:nvSpPr>
        <p:spPr>
          <a:xfrm>
            <a:off x="3797236" y="2590800"/>
            <a:ext cx="3670364" cy="2699924"/>
          </a:xfrm>
          <a:prstGeom prst="rect">
            <a:avLst/>
          </a:prstGeom>
          <a:noFill/>
        </p:spPr>
        <p:txBody>
          <a:bodyPr wrap="square" lIns="54000" tIns="54000" rIns="54000" bIns="54000" rtlCol="0">
            <a:noAutofit/>
          </a:bodyPr>
          <a:lstStyle/>
          <a:p>
            <a:pPr lvl="0"/>
            <a:r>
              <a:rPr lang="en-US" sz="1600" b="1" dirty="0">
                <a:solidFill>
                  <a:schemeClr val="bg1"/>
                </a:solidFill>
              </a:rPr>
              <a:t>For use in the course or furtherance of business or commerce</a:t>
            </a:r>
          </a:p>
          <a:p>
            <a:endParaRPr lang="en-US" sz="1600" dirty="0">
              <a:solidFill>
                <a:srgbClr val="FFFF00"/>
              </a:solidFill>
              <a:cs typeface="Arial" pitchFamily="34" charset="0"/>
            </a:endParaRPr>
          </a:p>
          <a:p>
            <a:r>
              <a:rPr lang="en-US" sz="1600" dirty="0">
                <a:solidFill>
                  <a:srgbClr val="FFFF00"/>
                </a:solidFill>
                <a:cs typeface="Arial" pitchFamily="34" charset="0"/>
              </a:rPr>
              <a:t>These words do not form a part of the present definition under declared services. Would renting of immovable property still be considered as a value added service????</a:t>
            </a:r>
          </a:p>
          <a:p>
            <a:endParaRPr lang="en-IN" sz="900" dirty="0" smtClean="0">
              <a:latin typeface="Arial" pitchFamily="34" charset="0"/>
              <a:cs typeface="Arial" pitchFamily="34" charset="0"/>
            </a:endParaRPr>
          </a:p>
        </p:txBody>
      </p:sp>
    </p:spTree>
    <p:extLst>
      <p:ext uri="{BB962C8B-B14F-4D97-AF65-F5344CB8AC3E}">
        <p14:creationId xmlns="" xmlns:p14="http://schemas.microsoft.com/office/powerpoint/2010/main" val="2114913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
          <p:cNvPicPr>
            <a:picLocks noChangeAspect="1" noChangeArrowheads="1"/>
          </p:cNvPicPr>
          <p:nvPr/>
        </p:nvPicPr>
        <p:blipFill>
          <a:blip r:embed="rId2" cstate="print"/>
          <a:srcRect/>
          <a:stretch>
            <a:fillRect/>
          </a:stretch>
        </p:blipFill>
        <p:spPr bwMode="auto">
          <a:xfrm>
            <a:off x="4494033" y="1219200"/>
            <a:ext cx="3688744" cy="5257800"/>
          </a:xfrm>
          <a:prstGeom prst="rect">
            <a:avLst/>
          </a:prstGeom>
          <a:noFill/>
          <a:ln w="9525">
            <a:noFill/>
            <a:miter lim="800000"/>
            <a:headEnd/>
            <a:tailEnd/>
          </a:ln>
        </p:spPr>
      </p:pic>
      <p:sp>
        <p:nvSpPr>
          <p:cNvPr id="4"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Agenda</a:t>
            </a:r>
            <a:endParaRPr lang="en-US" dirty="0"/>
          </a:p>
        </p:txBody>
      </p:sp>
      <p:grpSp>
        <p:nvGrpSpPr>
          <p:cNvPr id="17" name="Group 16"/>
          <p:cNvGrpSpPr/>
          <p:nvPr/>
        </p:nvGrpSpPr>
        <p:grpSpPr>
          <a:xfrm>
            <a:off x="1451809" y="4205806"/>
            <a:ext cx="2971800" cy="2057400"/>
            <a:chOff x="173038" y="3689350"/>
            <a:chExt cx="2417763" cy="1797050"/>
          </a:xfrm>
        </p:grpSpPr>
        <p:pic>
          <p:nvPicPr>
            <p:cNvPr id="6" name="Picture 2"/>
            <p:cNvPicPr>
              <a:picLocks noChangeAspect="1" noChangeArrowheads="1"/>
            </p:cNvPicPr>
            <p:nvPr/>
          </p:nvPicPr>
          <p:blipFill>
            <a:blip r:embed="rId2" cstate="print"/>
            <a:srcRect/>
            <a:stretch>
              <a:fillRect/>
            </a:stretch>
          </p:blipFill>
          <p:spPr bwMode="auto">
            <a:xfrm>
              <a:off x="173038" y="3689350"/>
              <a:ext cx="2417763" cy="1797050"/>
            </a:xfrm>
            <a:prstGeom prst="rect">
              <a:avLst/>
            </a:prstGeom>
            <a:noFill/>
            <a:ln w="9525">
              <a:noFill/>
              <a:miter lim="800000"/>
              <a:headEnd/>
              <a:tailEnd/>
            </a:ln>
          </p:spPr>
        </p:pic>
        <p:sp>
          <p:nvSpPr>
            <p:cNvPr id="7" name="TextBox 6"/>
            <p:cNvSpPr txBox="1">
              <a:spLocks noChangeArrowheads="1"/>
            </p:cNvSpPr>
            <p:nvPr/>
          </p:nvSpPr>
          <p:spPr bwMode="auto">
            <a:xfrm>
              <a:off x="533400" y="4143148"/>
              <a:ext cx="1868158" cy="295712"/>
            </a:xfrm>
            <a:prstGeom prst="rect">
              <a:avLst/>
            </a:prstGeom>
            <a:noFill/>
            <a:ln w="9525">
              <a:noFill/>
              <a:miter lim="800000"/>
              <a:headEnd/>
              <a:tailEnd/>
            </a:ln>
          </p:spPr>
          <p:txBody>
            <a:bodyPr wrap="square">
              <a:spAutoFit/>
            </a:bodyPr>
            <a:lstStyle/>
            <a:p>
              <a:pPr marL="0" lvl="2" eaLnBrk="0" hangingPunct="0">
                <a:spcBef>
                  <a:spcPct val="20000"/>
                </a:spcBef>
                <a:buClr>
                  <a:srgbClr val="DA0000"/>
                </a:buClr>
                <a:buSzPct val="70000"/>
              </a:pPr>
              <a:endParaRPr lang="en-US" sz="1600" b="1" dirty="0" smtClean="0">
                <a:solidFill>
                  <a:schemeClr val="tx2"/>
                </a:solidFill>
                <a:latin typeface="Calibri" pitchFamily="34" charset="0"/>
              </a:endParaRPr>
            </a:p>
          </p:txBody>
        </p:sp>
      </p:grpSp>
      <p:pic>
        <p:nvPicPr>
          <p:cNvPr id="11" name="Picture 2"/>
          <p:cNvPicPr>
            <a:picLocks noChangeAspect="1" noChangeArrowheads="1"/>
          </p:cNvPicPr>
          <p:nvPr/>
        </p:nvPicPr>
        <p:blipFill>
          <a:blip r:embed="rId2" cstate="print"/>
          <a:srcRect/>
          <a:stretch>
            <a:fillRect/>
          </a:stretch>
        </p:blipFill>
        <p:spPr bwMode="auto">
          <a:xfrm>
            <a:off x="786543" y="1413914"/>
            <a:ext cx="2768038" cy="2057400"/>
          </a:xfrm>
          <a:prstGeom prst="rect">
            <a:avLst/>
          </a:prstGeom>
          <a:noFill/>
          <a:ln w="9525">
            <a:noFill/>
            <a:miter lim="800000"/>
            <a:headEnd/>
            <a:tailEnd/>
          </a:ln>
        </p:spPr>
      </p:pic>
      <p:sp>
        <p:nvSpPr>
          <p:cNvPr id="12" name="TextBox 13"/>
          <p:cNvSpPr txBox="1">
            <a:spLocks noChangeArrowheads="1"/>
          </p:cNvSpPr>
          <p:nvPr/>
        </p:nvSpPr>
        <p:spPr bwMode="auto">
          <a:xfrm>
            <a:off x="1208949" y="2149419"/>
            <a:ext cx="1981200" cy="338554"/>
          </a:xfrm>
          <a:prstGeom prst="rect">
            <a:avLst/>
          </a:prstGeom>
          <a:noFill/>
          <a:ln w="9525">
            <a:noFill/>
            <a:miter lim="800000"/>
            <a:headEnd/>
            <a:tailEnd/>
          </a:ln>
        </p:spPr>
        <p:txBody>
          <a:bodyPr wrap="square">
            <a:spAutoFit/>
          </a:bodyPr>
          <a:lstStyle/>
          <a:p>
            <a:pPr eaLnBrk="0" hangingPunct="0">
              <a:spcBef>
                <a:spcPct val="20000"/>
              </a:spcBef>
              <a:buClr>
                <a:srgbClr val="DA0000"/>
              </a:buClr>
              <a:buSzPct val="70000"/>
            </a:pPr>
            <a:r>
              <a:rPr lang="en-US" sz="1600" b="1" dirty="0" smtClean="0">
                <a:solidFill>
                  <a:schemeClr val="tx2"/>
                </a:solidFill>
                <a:latin typeface="Calibri" pitchFamily="34" charset="0"/>
              </a:rPr>
              <a:t>Aspect Theory </a:t>
            </a:r>
          </a:p>
        </p:txBody>
      </p:sp>
      <p:sp>
        <p:nvSpPr>
          <p:cNvPr id="14" name="TextBox 13"/>
          <p:cNvSpPr txBox="1"/>
          <p:nvPr/>
        </p:nvSpPr>
        <p:spPr>
          <a:xfrm>
            <a:off x="4876800" y="2045375"/>
            <a:ext cx="3198633" cy="584775"/>
          </a:xfrm>
          <a:prstGeom prst="rect">
            <a:avLst/>
          </a:prstGeom>
          <a:noFill/>
        </p:spPr>
        <p:txBody>
          <a:bodyPr wrap="square" rtlCol="0">
            <a:spAutoFit/>
          </a:bodyPr>
          <a:lstStyle/>
          <a:p>
            <a:r>
              <a:rPr lang="en-US" sz="1600" b="1" dirty="0" smtClean="0">
                <a:solidFill>
                  <a:schemeClr val="tx2"/>
                </a:solidFill>
                <a:latin typeface="Calibri" pitchFamily="34" charset="0"/>
              </a:rPr>
              <a:t>Transactions-Levy of tax by Centre and State</a:t>
            </a:r>
          </a:p>
        </p:txBody>
      </p:sp>
      <p:sp>
        <p:nvSpPr>
          <p:cNvPr id="19" name="Oval 18"/>
          <p:cNvSpPr/>
          <p:nvPr/>
        </p:nvSpPr>
        <p:spPr>
          <a:xfrm>
            <a:off x="1147009" y="1740575"/>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1</a:t>
            </a:r>
          </a:p>
        </p:txBody>
      </p:sp>
      <p:sp>
        <p:nvSpPr>
          <p:cNvPr id="21" name="Oval 20"/>
          <p:cNvSpPr/>
          <p:nvPr/>
        </p:nvSpPr>
        <p:spPr>
          <a:xfrm>
            <a:off x="1894749" y="4396340"/>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2</a:t>
            </a:r>
          </a:p>
        </p:txBody>
      </p:sp>
      <p:sp>
        <p:nvSpPr>
          <p:cNvPr id="22" name="Oval 21"/>
          <p:cNvSpPr/>
          <p:nvPr/>
        </p:nvSpPr>
        <p:spPr>
          <a:xfrm>
            <a:off x="5139632" y="1749385"/>
            <a:ext cx="304800" cy="30480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r>
              <a:rPr lang="en-US" sz="1200" b="1" dirty="0"/>
              <a:t>3</a:t>
            </a:r>
          </a:p>
        </p:txBody>
      </p:sp>
      <p:graphicFrame>
        <p:nvGraphicFramePr>
          <p:cNvPr id="23" name="Table 22"/>
          <p:cNvGraphicFramePr>
            <a:graphicFrameLocks noGrp="1"/>
          </p:cNvGraphicFramePr>
          <p:nvPr>
            <p:extLst/>
          </p:nvPr>
        </p:nvGraphicFramePr>
        <p:xfrm>
          <a:off x="5106896" y="2584370"/>
          <a:ext cx="2738440" cy="3079440"/>
        </p:xfrm>
        <a:graphic>
          <a:graphicData uri="http://schemas.openxmlformats.org/drawingml/2006/table">
            <a:tbl>
              <a:tblPr firstRow="1" bandRow="1">
                <a:tableStyleId>{00A15C55-8517-42AA-B614-E9B94910E393}</a:tableStyleId>
              </a:tblPr>
              <a:tblGrid>
                <a:gridCol w="260637"/>
                <a:gridCol w="2477803"/>
              </a:tblGrid>
              <a:tr h="404201">
                <a:tc>
                  <a:txBody>
                    <a:bodyPr/>
                    <a:lstStyle/>
                    <a:p>
                      <a:pPr algn="ctr"/>
                      <a:r>
                        <a:rPr lang="en-US" sz="1400" b="1" dirty="0" smtClean="0">
                          <a:solidFill>
                            <a:srgbClr val="007C92"/>
                          </a:solidFill>
                        </a:rPr>
                        <a:t>A</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Renting of Immovable</a:t>
                      </a:r>
                      <a:r>
                        <a:rPr lang="en-US" sz="1400" b="1" baseline="0" dirty="0" smtClean="0">
                          <a:solidFill>
                            <a:srgbClr val="007C92"/>
                          </a:solidFill>
                          <a:latin typeface="Calibri" panose="020F0502020204030204" pitchFamily="34" charset="0"/>
                          <a:cs typeface="Calibri" panose="020F0502020204030204" pitchFamily="34" charset="0"/>
                        </a:rPr>
                        <a:t> property</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B</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Hiring,</a:t>
                      </a:r>
                      <a:r>
                        <a:rPr lang="en-US" sz="1400" b="1" baseline="0" dirty="0" smtClean="0">
                          <a:solidFill>
                            <a:srgbClr val="007C92"/>
                          </a:solidFill>
                          <a:latin typeface="Calibri" panose="020F0502020204030204" pitchFamily="34" charset="0"/>
                          <a:cs typeface="Calibri" panose="020F0502020204030204" pitchFamily="34" charset="0"/>
                        </a:rPr>
                        <a:t> leasing and licensing of goods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C</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Software</a:t>
                      </a:r>
                      <a:r>
                        <a:rPr lang="en-US" sz="1400" b="1" baseline="0" dirty="0" smtClean="0">
                          <a:solidFill>
                            <a:srgbClr val="007C92"/>
                          </a:solidFill>
                          <a:latin typeface="Calibri" panose="020F0502020204030204" pitchFamily="34" charset="0"/>
                          <a:cs typeface="Calibri" panose="020F0502020204030204" pitchFamily="34" charset="0"/>
                        </a:rPr>
                        <a:t> development/ licensing of software</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64999">
                <a:tc>
                  <a:txBody>
                    <a:bodyPr/>
                    <a:lstStyle/>
                    <a:p>
                      <a:pPr algn="ctr"/>
                      <a:r>
                        <a:rPr lang="en-US" sz="1400" b="1" dirty="0" smtClean="0">
                          <a:solidFill>
                            <a:srgbClr val="007C92"/>
                          </a:solidFill>
                        </a:rPr>
                        <a:t>D</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baseline="0" dirty="0" smtClean="0">
                          <a:solidFill>
                            <a:srgbClr val="007C92"/>
                          </a:solidFill>
                          <a:latin typeface="Calibri" panose="020F0502020204030204" pitchFamily="34" charset="0"/>
                          <a:cs typeface="Calibri" panose="020F0502020204030204" pitchFamily="34" charset="0"/>
                        </a:rPr>
                        <a:t>Works contract</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404201">
                <a:tc>
                  <a:txBody>
                    <a:bodyPr/>
                    <a:lstStyle/>
                    <a:p>
                      <a:pPr algn="ctr"/>
                      <a:r>
                        <a:rPr lang="en-US" sz="1400" b="1" dirty="0" smtClean="0">
                          <a:solidFill>
                            <a:srgbClr val="007C92"/>
                          </a:solidFill>
                        </a:rPr>
                        <a:t>E</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baseline="0" dirty="0" smtClean="0">
                          <a:solidFill>
                            <a:srgbClr val="007C92"/>
                          </a:solidFill>
                          <a:latin typeface="Calibri" panose="020F0502020204030204" pitchFamily="34" charset="0"/>
                          <a:cs typeface="Calibri" panose="020F0502020204030204" pitchFamily="34" charset="0"/>
                        </a:rPr>
                        <a:t>Catering contracts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33038">
                <a:tc>
                  <a:txBody>
                    <a:bodyPr/>
                    <a:lstStyle/>
                    <a:p>
                      <a:pPr algn="ctr"/>
                      <a:r>
                        <a:rPr lang="en-US" sz="1400" b="1" dirty="0" smtClean="0">
                          <a:solidFill>
                            <a:srgbClr val="007C92"/>
                          </a:solidFill>
                        </a:rPr>
                        <a:t>F</a:t>
                      </a:r>
                      <a:endParaRPr lang="en-US" sz="1400" b="1" dirty="0">
                        <a:solidFill>
                          <a:srgbClr val="007C92"/>
                        </a:solidFill>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400" b="1" dirty="0" smtClean="0">
                          <a:solidFill>
                            <a:srgbClr val="007C92"/>
                          </a:solidFill>
                          <a:latin typeface="Calibri" panose="020F0502020204030204" pitchFamily="34" charset="0"/>
                          <a:cs typeface="Calibri" panose="020F0502020204030204" pitchFamily="34" charset="0"/>
                        </a:rPr>
                        <a:t>Broadcasting</a:t>
                      </a:r>
                      <a:r>
                        <a:rPr lang="en-US" sz="1400" b="1" baseline="0" dirty="0" smtClean="0">
                          <a:solidFill>
                            <a:srgbClr val="007C92"/>
                          </a:solidFill>
                          <a:latin typeface="Calibri" panose="020F0502020204030204" pitchFamily="34" charset="0"/>
                          <a:cs typeface="Calibri" panose="020F0502020204030204" pitchFamily="34" charset="0"/>
                        </a:rPr>
                        <a:t> services by DTH Operators</a:t>
                      </a:r>
                      <a:endParaRPr lang="en-US" sz="1400" b="1" dirty="0" smtClean="0">
                        <a:solidFill>
                          <a:srgbClr val="007C92"/>
                        </a:solidFill>
                        <a:latin typeface="Calibri" panose="020F0502020204030204" pitchFamily="34" charset="0"/>
                        <a:cs typeface="Calibri" panose="020F0502020204030204" pitchFamily="34" charset="0"/>
                      </a:endParaRPr>
                    </a:p>
                  </a:txBody>
                  <a:tcPr marT="42203" marB="4220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6" name="TextBox 13"/>
          <p:cNvSpPr txBox="1">
            <a:spLocks noChangeArrowheads="1"/>
          </p:cNvSpPr>
          <p:nvPr/>
        </p:nvSpPr>
        <p:spPr bwMode="auto">
          <a:xfrm>
            <a:off x="2052275" y="4972109"/>
            <a:ext cx="1981200" cy="584775"/>
          </a:xfrm>
          <a:prstGeom prst="rect">
            <a:avLst/>
          </a:prstGeom>
          <a:noFill/>
          <a:ln w="9525">
            <a:noFill/>
            <a:miter lim="800000"/>
            <a:headEnd/>
            <a:tailEnd/>
          </a:ln>
        </p:spPr>
        <p:txBody>
          <a:bodyPr wrap="square">
            <a:spAutoFit/>
          </a:bodyPr>
          <a:lstStyle/>
          <a:p>
            <a:pPr eaLnBrk="0" hangingPunct="0">
              <a:spcBef>
                <a:spcPct val="20000"/>
              </a:spcBef>
              <a:buClr>
                <a:srgbClr val="DA0000"/>
              </a:buClr>
              <a:buSzPct val="70000"/>
            </a:pPr>
            <a:r>
              <a:rPr lang="en-US" sz="1600" b="1" dirty="0" smtClean="0">
                <a:solidFill>
                  <a:schemeClr val="tx2"/>
                </a:solidFill>
                <a:latin typeface="Calibri" pitchFamily="34" charset="0"/>
              </a:rPr>
              <a:t>List of Taxes- Centre and State Levy</a:t>
            </a:r>
          </a:p>
        </p:txBody>
      </p:sp>
      <p:sp>
        <p:nvSpPr>
          <p:cNvPr id="18" name="Rectangle 17"/>
          <p:cNvSpPr/>
          <p:nvPr/>
        </p:nvSpPr>
        <p:spPr>
          <a:xfrm>
            <a:off x="1081591" y="4120330"/>
            <a:ext cx="3643341" cy="2142876"/>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IN" dirty="0"/>
          </a:p>
        </p:txBody>
      </p:sp>
      <p:sp>
        <p:nvSpPr>
          <p:cNvPr id="20" name="Rectangle 19"/>
          <p:cNvSpPr/>
          <p:nvPr/>
        </p:nvSpPr>
        <p:spPr>
          <a:xfrm>
            <a:off x="86764" y="1240969"/>
            <a:ext cx="3643341" cy="2895600"/>
          </a:xfrm>
          <a:prstGeom prst="rect">
            <a:avLst/>
          </a:pr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IN" dirty="0"/>
          </a:p>
        </p:txBody>
      </p:sp>
      <p:sp>
        <p:nvSpPr>
          <p:cNvPr id="25" name="Oval 24"/>
          <p:cNvSpPr/>
          <p:nvPr/>
        </p:nvSpPr>
        <p:spPr>
          <a:xfrm>
            <a:off x="4789309" y="3146500"/>
            <a:ext cx="2990848" cy="434900"/>
          </a:xfrm>
          <a:prstGeom prst="ellipse">
            <a:avLst/>
          </a:prstGeom>
          <a:noFill/>
          <a:ln w="28575">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pPr algn="ctr"/>
            <a:endParaRPr lang="en-US" dirty="0"/>
          </a:p>
        </p:txBody>
      </p:sp>
    </p:spTree>
    <p:extLst>
      <p:ext uri="{BB962C8B-B14F-4D97-AF65-F5344CB8AC3E}">
        <p14:creationId xmlns="" xmlns:p14="http://schemas.microsoft.com/office/powerpoint/2010/main" val="6746030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txBox="1">
            <a:spLocks/>
          </p:cNvSpPr>
          <p:nvPr/>
        </p:nvSpPr>
        <p:spPr bwMode="gray">
          <a:xfrm>
            <a:off x="457200" y="103359"/>
            <a:ext cx="6768226" cy="576064"/>
          </a:xfrm>
          <a:prstGeom prst="rect">
            <a:avLst/>
          </a:prstGeom>
        </p:spPr>
        <p:txBody>
          <a:bodyPr vert="horz" lIns="0" tIns="0" rIns="0" bIns="0" rtlCol="0" anchor="b" anchorCtr="0">
            <a:noAutofit/>
          </a:bodyPr>
          <a:lstStyle>
            <a:lvl1pPr algn="l" defTabSz="914400" rtl="0" eaLnBrk="1" latinLnBrk="0" hangingPunct="1">
              <a:spcBef>
                <a:spcPct val="0"/>
              </a:spcBef>
              <a:buNone/>
              <a:defRPr lang="en-GB" sz="2400" b="0" kern="1200" noProof="0" dirty="0" smtClean="0">
                <a:solidFill>
                  <a:schemeClr val="bg1"/>
                </a:solidFill>
                <a:latin typeface="Arial"/>
                <a:ea typeface="+mj-ea"/>
                <a:cs typeface="Arial" pitchFamily="34" charset="0"/>
              </a:defRPr>
            </a:lvl1pPr>
            <a:lvl2pPr eaLnBrk="1" hangingPunct="1">
              <a:defRPr sz="1600" b="1">
                <a:solidFill>
                  <a:srgbClr val="00338D"/>
                </a:solidFill>
                <a:latin typeface="+mj-lt"/>
              </a:defRPr>
            </a:lvl2pPr>
            <a:lvl3pPr eaLnBrk="1" hangingPunct="1">
              <a:defRPr sz="1600" b="1">
                <a:solidFill>
                  <a:srgbClr val="00338D"/>
                </a:solidFill>
                <a:latin typeface="+mj-lt"/>
              </a:defRPr>
            </a:lvl3pPr>
            <a:lvl4pPr eaLnBrk="1" hangingPunct="1">
              <a:defRPr sz="1600" b="1">
                <a:solidFill>
                  <a:srgbClr val="00338D"/>
                </a:solidFill>
                <a:latin typeface="+mj-lt"/>
              </a:defRPr>
            </a:lvl4pPr>
            <a:lvl5pPr eaLnBrk="1" hangingPunct="1">
              <a:defRPr sz="1600" b="1">
                <a:solidFill>
                  <a:srgbClr val="00338D"/>
                </a:solidFill>
                <a:latin typeface="+mj-lt"/>
              </a:defRPr>
            </a:lvl5pPr>
            <a:lvl6pPr eaLnBrk="1" hangingPunct="1">
              <a:defRPr sz="1600" b="1">
                <a:solidFill>
                  <a:srgbClr val="00338D"/>
                </a:solidFill>
                <a:latin typeface="+mj-lt"/>
              </a:defRPr>
            </a:lvl6pPr>
            <a:lvl7pPr eaLnBrk="1" hangingPunct="1">
              <a:defRPr sz="1600" b="1">
                <a:solidFill>
                  <a:srgbClr val="00338D"/>
                </a:solidFill>
                <a:latin typeface="+mj-lt"/>
              </a:defRPr>
            </a:lvl7pPr>
            <a:lvl8pPr eaLnBrk="1" hangingPunct="1">
              <a:defRPr sz="1600" b="1">
                <a:solidFill>
                  <a:srgbClr val="00338D"/>
                </a:solidFill>
                <a:latin typeface="+mj-lt"/>
              </a:defRPr>
            </a:lvl8pPr>
            <a:lvl9pPr eaLnBrk="1" hangingPunct="1">
              <a:defRPr sz="1600" b="1">
                <a:solidFill>
                  <a:srgbClr val="00338D"/>
                </a:solidFill>
                <a:latin typeface="+mj-lt"/>
              </a:defRPr>
            </a:lvl9pPr>
          </a:lstStyle>
          <a:p>
            <a:r>
              <a:rPr lang="en-US" dirty="0" smtClean="0"/>
              <a:t>Statutory Provisions </a:t>
            </a:r>
            <a:endParaRPr lang="en-US" dirty="0"/>
          </a:p>
        </p:txBody>
      </p:sp>
      <p:sp>
        <p:nvSpPr>
          <p:cNvPr id="2" name="Rectangle 1"/>
          <p:cNvSpPr/>
          <p:nvPr/>
        </p:nvSpPr>
        <p:spPr>
          <a:xfrm>
            <a:off x="398176" y="1597528"/>
            <a:ext cx="6324600" cy="14770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r>
              <a:rPr lang="en-US" b="1">
                <a:solidFill>
                  <a:schemeClr val="bg1"/>
                </a:solidFill>
              </a:rPr>
              <a:t>Article 366(29A)- Tax on sale and purchase includes:</a:t>
            </a:r>
          </a:p>
          <a:p>
            <a:endParaRPr lang="en-US" b="1">
              <a:solidFill>
                <a:schemeClr val="bg1"/>
              </a:solidFill>
            </a:endParaRPr>
          </a:p>
          <a:p>
            <a:r>
              <a:rPr lang="en-US" b="1">
                <a:solidFill>
                  <a:schemeClr val="bg1"/>
                </a:solidFill>
              </a:rPr>
              <a:t> </a:t>
            </a:r>
            <a:r>
              <a:rPr lang="en-IN">
                <a:solidFill>
                  <a:schemeClr val="bg1"/>
                </a:solidFill>
              </a:rPr>
              <a:t>(d) a tax on the transfer of the right to use any goods for any purpose (whether or not for a specified period) for cash, deferred payment or other valuable consideration</a:t>
            </a:r>
            <a:endParaRPr lang="en-IN" dirty="0">
              <a:solidFill>
                <a:schemeClr val="bg1"/>
              </a:solidFill>
            </a:endParaRPr>
          </a:p>
        </p:txBody>
      </p:sp>
      <p:sp>
        <p:nvSpPr>
          <p:cNvPr id="8" name="Rectangle 7"/>
          <p:cNvSpPr/>
          <p:nvPr/>
        </p:nvSpPr>
        <p:spPr>
          <a:xfrm>
            <a:off x="2286000" y="3367800"/>
            <a:ext cx="6324600" cy="14770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r>
              <a:rPr lang="en-US" dirty="0">
                <a:solidFill>
                  <a:schemeClr val="bg1"/>
                </a:solidFill>
              </a:rPr>
              <a:t>Section 66E (c) of the Finance Act- Declared Service</a:t>
            </a:r>
          </a:p>
          <a:p>
            <a:endParaRPr lang="en-US" dirty="0">
              <a:solidFill>
                <a:schemeClr val="bg1"/>
              </a:solidFill>
            </a:endParaRPr>
          </a:p>
          <a:p>
            <a:r>
              <a:rPr lang="en-US" dirty="0">
                <a:solidFill>
                  <a:schemeClr val="bg1"/>
                </a:solidFill>
              </a:rPr>
              <a:t>Temporary transfer or permitting the use or enjoyment of any intellectual property right</a:t>
            </a:r>
          </a:p>
          <a:p>
            <a:endParaRPr lang="en-IN" dirty="0">
              <a:solidFill>
                <a:schemeClr val="bg1"/>
              </a:solidFill>
            </a:endParaRPr>
          </a:p>
        </p:txBody>
      </p:sp>
      <p:sp>
        <p:nvSpPr>
          <p:cNvPr id="11" name="Rectangle 10"/>
          <p:cNvSpPr/>
          <p:nvPr/>
        </p:nvSpPr>
        <p:spPr>
          <a:xfrm>
            <a:off x="398176" y="5146931"/>
            <a:ext cx="6324600" cy="14770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4000" tIns="54000" rIns="54000" bIns="54000" rtlCol="0" anchor="ctr"/>
          <a:lstStyle/>
          <a:p>
            <a:r>
              <a:rPr lang="en-US" dirty="0">
                <a:solidFill>
                  <a:schemeClr val="bg1"/>
                </a:solidFill>
              </a:rPr>
              <a:t>Section 66E (d) of the Finance Act- Declared Service</a:t>
            </a:r>
          </a:p>
          <a:p>
            <a:endParaRPr lang="en-US" dirty="0">
              <a:solidFill>
                <a:schemeClr val="bg1"/>
              </a:solidFill>
            </a:endParaRPr>
          </a:p>
          <a:p>
            <a:r>
              <a:rPr lang="en-US" dirty="0">
                <a:solidFill>
                  <a:schemeClr val="bg1"/>
                </a:solidFill>
              </a:rPr>
              <a:t>Hiring, leasing licensing of goods without transfer of right to use</a:t>
            </a:r>
          </a:p>
          <a:p>
            <a:endParaRPr lang="en-IN" dirty="0">
              <a:solidFill>
                <a:schemeClr val="bg1"/>
              </a:solidFill>
            </a:endParaRPr>
          </a:p>
        </p:txBody>
      </p:sp>
    </p:spTree>
    <p:extLst>
      <p:ext uri="{BB962C8B-B14F-4D97-AF65-F5344CB8AC3E}">
        <p14:creationId xmlns="" xmlns:p14="http://schemas.microsoft.com/office/powerpoint/2010/main" val="2901879304"/>
      </p:ext>
    </p:extLst>
  </p:cSld>
  <p:clrMapOvr>
    <a:masterClrMapping/>
  </p:clrMapOvr>
  <p:timing>
    <p:tnLst>
      <p:par>
        <p:cTn id="1" dur="indefinite" restart="never" nodeType="tmRoot"/>
      </p:par>
    </p:tnLst>
  </p:timing>
</p:sld>
</file>

<file path=ppt/theme/theme1.xml><?xml version="1.0" encoding="utf-8"?>
<a:theme xmlns:a="http://schemas.openxmlformats.org/drawingml/2006/main" name="CREATE REPORT LETTER">
  <a:themeElements>
    <a:clrScheme name="KPMG Colours">
      <a:dk1>
        <a:srgbClr val="000000"/>
      </a:dk1>
      <a:lt1>
        <a:srgbClr val="FFFFFF"/>
      </a:lt1>
      <a:dk2>
        <a:srgbClr val="007C92"/>
      </a:dk2>
      <a:lt2>
        <a:srgbClr val="747678"/>
      </a:lt2>
      <a:accent1>
        <a:srgbClr val="8E258D"/>
      </a:accent1>
      <a:accent2>
        <a:srgbClr val="A79E70"/>
      </a:accent2>
      <a:accent3>
        <a:srgbClr val="7AB800"/>
      </a:accent3>
      <a:accent4>
        <a:srgbClr val="00338D"/>
      </a:accent4>
      <a:accent5>
        <a:srgbClr val="C84E00"/>
      </a:accent5>
      <a:accent6>
        <a:srgbClr val="EBB700"/>
      </a:accent6>
      <a:hlink>
        <a:srgbClr val="007C92"/>
      </a:hlink>
      <a:folHlink>
        <a:srgbClr val="8E258D"/>
      </a:folHlink>
    </a:clrScheme>
    <a:fontScheme name="KPMG Theme">
      <a:majorFont>
        <a:latin typeface="Arial"/>
        <a:ea typeface=""/>
        <a:cs typeface=""/>
      </a:majorFont>
      <a:minorFont>
        <a:latin typeface="Arial"/>
        <a:ea typeface=""/>
        <a:cs typeface=""/>
      </a:minorFont>
    </a:fontScheme>
    <a:fmtScheme name="KPMG Theme">
      <a:fillStyleLst>
        <a:solidFill>
          <a:schemeClr val="phClr"/>
        </a:solidFill>
        <a:solidFill>
          <a:schemeClr val="phClr">
            <a:tint val="0"/>
          </a:schemeClr>
        </a:solidFill>
        <a:solidFill>
          <a:schemeClr val="phClr"/>
        </a:solidFill>
      </a:fillStyleLst>
      <a:lnStyleLst>
        <a:ln w="6350" cap="rnd" cmpd="sng" algn="ctr">
          <a:solidFill>
            <a:schemeClr val="phClr"/>
          </a:solidFill>
          <a:prstDash val="solid"/>
        </a:ln>
        <a:ln w="12700" cap="rnd" cmpd="sng" algn="ctr">
          <a:solidFill>
            <a:schemeClr val="phClr"/>
          </a:solidFill>
          <a:prstDash val="solid"/>
        </a:ln>
        <a:ln w="19050" cap="rnd"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objectDefaults>
    <a:spDef>
      <a:spPr>
        <a:solidFill>
          <a:schemeClr val="tx2"/>
        </a:solidFill>
        <a:ln>
          <a:noFill/>
        </a:ln>
      </a:spPr>
      <a:bodyPr lIns="54000" tIns="54000" rIns="54000" bIns="54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rgbClr val="747678"/>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54000" tIns="54000" rIns="54000" bIns="54000" rtlCol="0">
        <a:noAutofit/>
      </a:bodyPr>
      <a:lstStyle>
        <a:defPPr>
          <a:defRPr sz="900" dirty="0" smtClean="0">
            <a:latin typeface="Arial" pitchFamily="34" charset="0"/>
            <a:cs typeface="Arial" pitchFamily="34" charset="0"/>
          </a:defRPr>
        </a:defPPr>
      </a:lstStyle>
    </a:txDef>
  </a:objectDefaults>
  <a:extraClrSchemeLst>
    <a:extraClrScheme>
      <a:clrScheme name="KPMG Colours">
        <a:dk1>
          <a:srgbClr val="000000"/>
        </a:dk1>
        <a:lt1>
          <a:srgbClr val="FFFFFF"/>
        </a:lt1>
        <a:dk2>
          <a:srgbClr val="007C92"/>
        </a:dk2>
        <a:lt2>
          <a:srgbClr val="747678"/>
        </a:lt2>
        <a:accent1>
          <a:srgbClr val="8E258D"/>
        </a:accent1>
        <a:accent2>
          <a:srgbClr val="A79E70"/>
        </a:accent2>
        <a:accent3>
          <a:srgbClr val="7AB800"/>
        </a:accent3>
        <a:accent4>
          <a:srgbClr val="00338D"/>
        </a:accent4>
        <a:accent5>
          <a:srgbClr val="C84E00"/>
        </a:accent5>
        <a:accent6>
          <a:srgbClr val="EBB700"/>
        </a:accent6>
        <a:hlink>
          <a:srgbClr val="007C92"/>
        </a:hlink>
        <a:folHlink>
          <a:srgbClr val="8E258D"/>
        </a:folHlink>
      </a:clrScheme>
    </a:extraClrScheme>
  </a:extraClrSchemeLst>
  <a:custClrLst>
    <a:custClr name="Turquoise 100%">
      <a:srgbClr val="007C92"/>
    </a:custClr>
    <a:custClr name="Deep Purple 100%">
      <a:srgbClr val="8E258D"/>
    </a:custClr>
    <a:custClr name="Tan 100%">
      <a:srgbClr val="A79E70"/>
    </a:custClr>
    <a:custClr name="Bright Green 100%">
      <a:srgbClr val="7AB800"/>
    </a:custClr>
    <a:custClr name="Deep Blue 100%">
      <a:srgbClr val="00338D"/>
    </a:custClr>
    <a:custClr name="Orange 100%">
      <a:srgbClr val="C84E00"/>
    </a:custClr>
    <a:custClr name="Bright Yellow 100%">
      <a:srgbClr val="EBB700"/>
    </a:custClr>
    <a:custClr name="Powder Blue 100%">
      <a:srgbClr val="98C6EA"/>
    </a:custClr>
    <a:custClr name="Gray 100%">
      <a:srgbClr val="747678"/>
    </a:custClr>
    <a:custClr name="Red 100%">
      <a:srgbClr val="9E3039"/>
    </a:custClr>
    <a:custClr name="Turquoise 75%">
      <a:srgbClr val="409DAD"/>
    </a:custClr>
    <a:custClr name="Deep Purple 75%">
      <a:srgbClr val="AA5CAA"/>
    </a:custClr>
    <a:custClr name="Tan 75%">
      <a:srgbClr val="BDB694"/>
    </a:custClr>
    <a:custClr name="Bright Green 75%">
      <a:srgbClr val="9BCA40"/>
    </a:custClr>
    <a:custClr name="Deep Blue 75%">
      <a:srgbClr val="4066AA"/>
    </a:custClr>
    <a:custClr name="Orange 75%">
      <a:srgbClr val="D67A40"/>
    </a:custClr>
    <a:custClr name="Bright Yellow 75%">
      <a:srgbClr val="F0C940"/>
    </a:custClr>
    <a:custClr name="Powder Blue 75%">
      <a:srgbClr val="B2D4EF"/>
    </a:custClr>
    <a:custClr name="Gray 75%">
      <a:srgbClr val="97989A"/>
    </a:custClr>
    <a:custClr name="Red 75%">
      <a:srgbClr val="B6646B"/>
    </a:custClr>
    <a:custClr name="Turquoise 50%">
      <a:srgbClr val="80BEC9"/>
    </a:custClr>
    <a:custClr name="Deep Purple 50%">
      <a:srgbClr val="C792C6"/>
    </a:custClr>
    <a:custClr name="Tan 50%">
      <a:srgbClr val="D3CFB8"/>
    </a:custClr>
    <a:custClr name="Bright Green 50%">
      <a:srgbClr val="BDDC80"/>
    </a:custClr>
    <a:custClr name="Deep Blue 50%">
      <a:srgbClr val="8099C6"/>
    </a:custClr>
    <a:custClr name="Orange 50%">
      <a:srgbClr val="E3A780"/>
    </a:custClr>
    <a:custClr name="Bright Yellow 50%">
      <a:srgbClr val="F5DB7E"/>
    </a:custClr>
    <a:custClr name="Powder Blue 50%">
      <a:srgbClr val="CCE3F4"/>
    </a:custClr>
    <a:custClr name="Gray 50%">
      <a:srgbClr val="BABBBC"/>
    </a:custClr>
    <a:custClr name="Red 50%">
      <a:srgbClr val="CF989C"/>
    </a:custClr>
    <a:custClr name="Turquoise 25%">
      <a:srgbClr val="BFDEE4"/>
    </a:custClr>
    <a:custClr name="Deep Purple 25%">
      <a:srgbClr val="E3C9E3"/>
    </a:custClr>
    <a:custClr name="Tan 25%">
      <a:srgbClr val="E9E7DB"/>
    </a:custClr>
    <a:custClr name="Bright Green 25%">
      <a:srgbClr val="DEEDBF"/>
    </a:custClr>
    <a:custClr name="Deep Blue 25%">
      <a:srgbClr val="BFCCE3"/>
    </a:custClr>
    <a:custClr name="Orange 25%">
      <a:srgbClr val="F1D3BF"/>
    </a:custClr>
    <a:custClr name="Bright Yellow 25%">
      <a:srgbClr val="FAEDBF"/>
    </a:custClr>
    <a:custClr name="Powder Blue 25%">
      <a:srgbClr val="E5F1FA"/>
    </a:custClr>
    <a:custClr name="Gray 25%">
      <a:srgbClr val="DCDDDD"/>
    </a:custClr>
    <a:custClr name="Red 25%">
      <a:srgbClr val="E7CBCE"/>
    </a:custClr>
    <a:custClr name="Turquoise 10%">
      <a:srgbClr val="E5F2F4"/>
    </a:custClr>
    <a:custClr name="Deep Purple 10%">
      <a:srgbClr val="F3E9F3"/>
    </a:custClr>
    <a:custClr name="Tan 10%">
      <a:srgbClr val="F6F5F0"/>
    </a:custClr>
    <a:custClr name="Bright Green 10%">
      <a:srgbClr val="F1F8E5"/>
    </a:custClr>
    <a:custClr name="Deep Blue 10%">
      <a:srgbClr val="E5EAF3"/>
    </a:custClr>
    <a:custClr name="Orange 10%">
      <a:srgbClr val="F9EDE5"/>
    </a:custClr>
    <a:custClr name="Bright Yellow 10%">
      <a:srgbClr val="FDF8E5"/>
    </a:custClr>
    <a:custClr name="Powder Blue 10%">
      <a:srgbClr val="F4F9FD"/>
    </a:custClr>
    <a:custClr name="Gray 10%">
      <a:srgbClr val="F1F1F1"/>
    </a:custClr>
    <a:custClr name="Red 10%">
      <a:srgbClr val="F5EAEB"/>
    </a:custClr>
  </a:custClrLst>
  <a:extLst>
    <a:ext uri="{05A4C25C-085E-4340-85A3-A5531E510DB2}">
      <thm15:themeFamily xmlns="" xmlns:thm15="http://schemas.microsoft.com/office/thememl/2012/main" name="KPMG Report Standard Template.potx" id="{0AD2E7FA-D8E3-4B9F-8B53-5A9F2E498C8F}" vid="{71CBDAD0-0D03-4807-A4FD-77147EFDF76C}"/>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KPMG Report Standard Template</Template>
  <TotalTime>10172</TotalTime>
  <Words>3775</Words>
  <Application>Microsoft Office PowerPoint</Application>
  <PresentationFormat>Letter Paper (8.5x11 in)</PresentationFormat>
  <Paragraphs>466</Paragraphs>
  <Slides>26</Slides>
  <Notes>6</Notes>
  <HiddenSlides>0</HiddenSlides>
  <MMClips>0</MMClips>
  <ScaleCrop>false</ScaleCrop>
  <HeadingPairs>
    <vt:vector size="4" baseType="variant">
      <vt:variant>
        <vt:lpstr>Theme</vt:lpstr>
      </vt:variant>
      <vt:variant>
        <vt:i4>3</vt:i4>
      </vt:variant>
      <vt:variant>
        <vt:lpstr>Slide Titles</vt:lpstr>
      </vt:variant>
      <vt:variant>
        <vt:i4>26</vt:i4>
      </vt:variant>
    </vt:vector>
  </HeadingPairs>
  <TitlesOfParts>
    <vt:vector size="29" baseType="lpstr">
      <vt:lpstr>CREATE REPORT LETTER</vt:lpstr>
      <vt:lpstr>1_Custom Design</vt:lpstr>
      <vt:lpstr>Custom Design</vt:lpstr>
      <vt:lpstr>Sujit Ghosh  Advocate,  Delhi High Court  Partner &amp; National Head Tax Litigation &amp; Controversies    </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Company>KPMG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template</dc:title>
  <dc:creator>Advaita</dc:creator>
  <cp:lastModifiedBy>User</cp:lastModifiedBy>
  <cp:revision>770</cp:revision>
  <cp:lastPrinted>2014-07-30T07:54:52Z</cp:lastPrinted>
  <dcterms:created xsi:type="dcterms:W3CDTF">2014-01-08T10:09:01Z</dcterms:created>
  <dcterms:modified xsi:type="dcterms:W3CDTF">2016-01-17T03:21:20Z</dcterms:modified>
</cp:coreProperties>
</file>